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4"/>
  </p:sldMasterIdLst>
  <p:notesMasterIdLst>
    <p:notesMasterId r:id="rId16"/>
  </p:notesMasterIdLst>
  <p:sldIdLst>
    <p:sldId id="256" r:id="rId5"/>
    <p:sldId id="257" r:id="rId6"/>
    <p:sldId id="263" r:id="rId7"/>
    <p:sldId id="276" r:id="rId8"/>
    <p:sldId id="259" r:id="rId9"/>
    <p:sldId id="277" r:id="rId10"/>
    <p:sldId id="265" r:id="rId11"/>
    <p:sldId id="266" r:id="rId12"/>
    <p:sldId id="278" r:id="rId13"/>
    <p:sldId id="280" r:id="rId14"/>
    <p:sldId id="268" r:id="rId15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D7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55" autoAdjust="0"/>
    <p:restoredTop sz="82538" autoAdjust="0"/>
  </p:normalViewPr>
  <p:slideViewPr>
    <p:cSldViewPr snapToGrid="0">
      <p:cViewPr varScale="1">
        <p:scale>
          <a:sx n="57" d="100"/>
          <a:sy n="57" d="100"/>
        </p:scale>
        <p:origin x="1140" y="28"/>
      </p:cViewPr>
      <p:guideLst>
        <p:guide orient="horz" pos="2160"/>
        <p:guide pos="3840"/>
      </p:guideLst>
    </p:cSldViewPr>
  </p:slideViewPr>
  <p:notesTextViewPr>
    <p:cViewPr>
      <p:scale>
        <a:sx n="150" d="100"/>
        <a:sy n="150" d="100"/>
      </p:scale>
      <p:origin x="0" y="-300"/>
    </p:cViewPr>
  </p:notesTextViewPr>
  <p:notesViewPr>
    <p:cSldViewPr snapToGrid="0">
      <p:cViewPr varScale="1">
        <p:scale>
          <a:sx n="97" d="100"/>
          <a:sy n="97" d="100"/>
        </p:scale>
        <p:origin x="268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E6FD63-4602-4E72-861C-BB7A7F32F49F}" type="datetimeFigureOut">
              <a:rPr lang="sv-SE" smtClean="0"/>
              <a:t>2022-05-03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178FF4-430A-4B22-955F-8E59D503EFE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974810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178FF4-430A-4B22-955F-8E59D503EFED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67105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Oden 25</a:t>
            </a:r>
            <a:r>
              <a:rPr lang="sv-SE" baseline="0" dirty="0" smtClean="0"/>
              <a:t> 000 hk</a:t>
            </a:r>
          </a:p>
          <a:p>
            <a:r>
              <a:rPr lang="sv-SE" baseline="0" dirty="0" smtClean="0"/>
              <a:t>Atle klass 22 000 hk</a:t>
            </a:r>
          </a:p>
          <a:p>
            <a:r>
              <a:rPr lang="sv-SE" baseline="0" dirty="0" smtClean="0"/>
              <a:t>Ale 5 000 hk</a:t>
            </a:r>
            <a:endParaRPr lang="sv-SE" dirty="0" smtClean="0"/>
          </a:p>
          <a:p>
            <a:r>
              <a:rPr lang="sv-SE" dirty="0" smtClean="0"/>
              <a:t>Offshorefartyg</a:t>
            </a:r>
            <a:r>
              <a:rPr lang="sv-SE" baseline="0" dirty="0" smtClean="0"/>
              <a:t> </a:t>
            </a:r>
            <a:r>
              <a:rPr lang="sv-SE" baseline="0" dirty="0" smtClean="0"/>
              <a:t>minst 14 dagar. Efter inställelse minst 20 dagar i charter. Kostnad 20 milj. 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178FF4-430A-4B22-955F-8E59D503EFED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141353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Kall</a:t>
            </a:r>
            <a:r>
              <a:rPr lang="sv-SE" baseline="0" dirty="0" smtClean="0"/>
              <a:t> prognos avkylning</a:t>
            </a:r>
          </a:p>
          <a:p>
            <a:r>
              <a:rPr lang="sv-SE" baseline="0" dirty="0" smtClean="0"/>
              <a:t>Assistansbehov LUL-KXV</a:t>
            </a:r>
          </a:p>
          <a:p>
            <a:r>
              <a:rPr lang="sv-SE" baseline="0" dirty="0" smtClean="0"/>
              <a:t>Tillfrysning i Bottenviken, längs kusten i Bottenhavet, Mälaren, </a:t>
            </a:r>
            <a:r>
              <a:rPr lang="sv-SE" baseline="0" dirty="0" err="1" smtClean="0"/>
              <a:t>Götaälv</a:t>
            </a:r>
            <a:r>
              <a:rPr lang="sv-SE" baseline="0" dirty="0" smtClean="0"/>
              <a:t> och Vänersborgsviken.</a:t>
            </a:r>
          </a:p>
          <a:p>
            <a:r>
              <a:rPr lang="sv-SE" dirty="0" smtClean="0"/>
              <a:t>DYNAN till Vänern? Långvarig kyla?</a:t>
            </a:r>
          </a:p>
          <a:p>
            <a:r>
              <a:rPr lang="sv-SE" dirty="0" smtClean="0"/>
              <a:t>Ale förflyttning till Vänern tar ca 4 dygn.</a:t>
            </a:r>
          </a:p>
          <a:p>
            <a:endParaRPr lang="sv-SE" dirty="0" smtClean="0"/>
          </a:p>
          <a:p>
            <a:r>
              <a:rPr lang="sv-SE" dirty="0" smtClean="0"/>
              <a:t>Fortsatt</a:t>
            </a:r>
            <a:r>
              <a:rPr lang="sv-SE" baseline="0" dirty="0" smtClean="0"/>
              <a:t> </a:t>
            </a:r>
            <a:r>
              <a:rPr lang="sv-SE" baseline="0" dirty="0" err="1" smtClean="0"/>
              <a:t>istillväxt</a:t>
            </a:r>
            <a:r>
              <a:rPr lang="sv-SE" baseline="0" dirty="0" smtClean="0"/>
              <a:t>? Isbrytare till norra Kvarken?</a:t>
            </a:r>
          </a:p>
          <a:p>
            <a:r>
              <a:rPr lang="sv-SE" baseline="0" dirty="0" smtClean="0"/>
              <a:t>Ale till Vänern. Gävlebukten? Kalmar sund?</a:t>
            </a:r>
          </a:p>
          <a:p>
            <a:endParaRPr lang="sv-SE" baseline="0" dirty="0" smtClean="0"/>
          </a:p>
          <a:p>
            <a:r>
              <a:rPr lang="sv-SE" baseline="0" dirty="0" smtClean="0"/>
              <a:t>SCANDICA och BALTICA 1 veckas inställelsestid</a:t>
            </a:r>
          </a:p>
          <a:p>
            <a:endParaRPr lang="sv-SE" baseline="0" dirty="0" smtClean="0"/>
          </a:p>
          <a:p>
            <a:r>
              <a:rPr lang="sv-SE" baseline="0" dirty="0" smtClean="0"/>
              <a:t>Atleklass förflyttning mellan Bottenviken och Gävlebukten 45 m3. 90 m3 bomkörning</a:t>
            </a:r>
          </a:p>
          <a:p>
            <a:endParaRPr lang="sv-SE" baseline="0" dirty="0" smtClean="0"/>
          </a:p>
          <a:p>
            <a:r>
              <a:rPr lang="sv-SE" baseline="0" dirty="0" smtClean="0"/>
              <a:t>Ale förflyttning till Vänern</a:t>
            </a:r>
            <a:endParaRPr lang="sv-SE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178FF4-430A-4B22-955F-8E59D503EFED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270327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Kall</a:t>
            </a:r>
            <a:r>
              <a:rPr lang="sv-SE" baseline="0" dirty="0" smtClean="0"/>
              <a:t> prognos avkylning</a:t>
            </a:r>
          </a:p>
          <a:p>
            <a:r>
              <a:rPr lang="sv-SE" baseline="0" dirty="0" smtClean="0"/>
              <a:t>Assistansbehov LUL-KXV</a:t>
            </a:r>
          </a:p>
          <a:p>
            <a:r>
              <a:rPr lang="sv-SE" baseline="0" dirty="0" smtClean="0"/>
              <a:t>Tillfrysning i Bottenviken, längs kusten i Bottenhavet, Mälaren, </a:t>
            </a:r>
            <a:r>
              <a:rPr lang="sv-SE" baseline="0" dirty="0" err="1" smtClean="0"/>
              <a:t>Götaälv</a:t>
            </a:r>
            <a:r>
              <a:rPr lang="sv-SE" baseline="0" dirty="0" smtClean="0"/>
              <a:t> och Vänersborgsviken.</a:t>
            </a:r>
          </a:p>
          <a:p>
            <a:r>
              <a:rPr lang="sv-SE" dirty="0" smtClean="0"/>
              <a:t>DYNAN till Vänern? Långvarig kyla?</a:t>
            </a:r>
          </a:p>
          <a:p>
            <a:r>
              <a:rPr lang="sv-SE" dirty="0" smtClean="0"/>
              <a:t>Ale förflyttning till Vänern tar ca 4 dygn.</a:t>
            </a:r>
          </a:p>
          <a:p>
            <a:endParaRPr lang="sv-SE" dirty="0" smtClean="0"/>
          </a:p>
          <a:p>
            <a:r>
              <a:rPr lang="sv-SE" dirty="0" smtClean="0"/>
              <a:t>Fortsatt</a:t>
            </a:r>
            <a:r>
              <a:rPr lang="sv-SE" baseline="0" dirty="0" smtClean="0"/>
              <a:t> </a:t>
            </a:r>
            <a:r>
              <a:rPr lang="sv-SE" baseline="0" dirty="0" err="1" smtClean="0"/>
              <a:t>istillväxt</a:t>
            </a:r>
            <a:r>
              <a:rPr lang="sv-SE" baseline="0" dirty="0" smtClean="0"/>
              <a:t>? Isbrytare till norra Kvarken?</a:t>
            </a:r>
          </a:p>
          <a:p>
            <a:r>
              <a:rPr lang="sv-SE" baseline="0" dirty="0" smtClean="0"/>
              <a:t>Ale till Vänern. Gävlebukten? Kalmar sund?</a:t>
            </a:r>
          </a:p>
          <a:p>
            <a:endParaRPr lang="sv-SE" baseline="0" dirty="0" smtClean="0"/>
          </a:p>
          <a:p>
            <a:r>
              <a:rPr lang="sv-SE" baseline="0" dirty="0" smtClean="0"/>
              <a:t>SCANDICA och BALTICA 1 veckas inställelsestid</a:t>
            </a:r>
          </a:p>
          <a:p>
            <a:endParaRPr lang="sv-SE" baseline="0" dirty="0" smtClean="0"/>
          </a:p>
          <a:p>
            <a:r>
              <a:rPr lang="sv-SE" baseline="0" dirty="0" smtClean="0"/>
              <a:t>Atleklass förflyttning mellan Bottenviken och Gävlebukten 45 m3. 90 m3 bomkörning</a:t>
            </a:r>
          </a:p>
          <a:p>
            <a:endParaRPr lang="sv-SE" baseline="0" dirty="0" smtClean="0"/>
          </a:p>
          <a:p>
            <a:r>
              <a:rPr lang="sv-SE" baseline="0" dirty="0" smtClean="0"/>
              <a:t>Ale förflyttning till Vänern</a:t>
            </a:r>
            <a:endParaRPr lang="sv-SE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178FF4-430A-4B22-955F-8E59D503EFED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711993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Säkerställa Gotlandstrafiken. Färjetrafiken</a:t>
            </a:r>
            <a:r>
              <a:rPr lang="sv-SE" baseline="0" dirty="0" smtClean="0"/>
              <a:t> Sverige-Finland. 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178FF4-430A-4B22-955F-8E59D503EFED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226158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Kommande SW-vindar? Avsmältning</a:t>
            </a:r>
            <a:r>
              <a:rPr lang="sv-SE" baseline="0" dirty="0" smtClean="0"/>
              <a:t> Vänern?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178FF4-430A-4B22-955F-8E59D503EFED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281708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1-2</a:t>
            </a:r>
            <a:r>
              <a:rPr lang="sv-SE" baseline="0" dirty="0" smtClean="0"/>
              <a:t> h per dag prognosbedömning utöver prognos från SMHI.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178FF4-430A-4B22-955F-8E59D503EFED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53113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Sydostbrotten,</a:t>
            </a:r>
            <a:r>
              <a:rPr lang="sv-SE" baseline="0" dirty="0" smtClean="0"/>
              <a:t> </a:t>
            </a:r>
            <a:r>
              <a:rPr lang="sv-SE" baseline="0" dirty="0" smtClean="0"/>
              <a:t>Finngrundet.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178FF4-430A-4B22-955F-8E59D503EFED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979048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25 000m3 = 225 </a:t>
            </a:r>
            <a:r>
              <a:rPr lang="sv-SE" dirty="0" err="1" smtClean="0"/>
              <a:t>milj</a:t>
            </a:r>
            <a:r>
              <a:rPr lang="sv-SE" dirty="0" smtClean="0"/>
              <a:t> (9 sek/liter)</a:t>
            </a:r>
          </a:p>
          <a:p>
            <a:r>
              <a:rPr lang="sv-SE" dirty="0" smtClean="0"/>
              <a:t>5 000m3</a:t>
            </a:r>
            <a:r>
              <a:rPr lang="sv-SE" baseline="0" dirty="0" smtClean="0"/>
              <a:t> = 45 </a:t>
            </a:r>
            <a:r>
              <a:rPr lang="sv-SE" baseline="0" dirty="0" err="1" smtClean="0"/>
              <a:t>milj</a:t>
            </a:r>
            <a:r>
              <a:rPr lang="sv-SE" baseline="0" dirty="0" smtClean="0"/>
              <a:t> (9 </a:t>
            </a:r>
            <a:r>
              <a:rPr lang="sv-SE" baseline="0" dirty="0" smtClean="0"/>
              <a:t>sek/liter)</a:t>
            </a:r>
          </a:p>
          <a:p>
            <a:endParaRPr lang="sv-SE" baseline="0" dirty="0" smtClean="0"/>
          </a:p>
          <a:p>
            <a:r>
              <a:rPr lang="sv-SE" baseline="0" dirty="0" smtClean="0"/>
              <a:t>2 </a:t>
            </a:r>
            <a:r>
              <a:rPr lang="sv-SE" baseline="0" dirty="0" err="1" smtClean="0"/>
              <a:t>milj</a:t>
            </a:r>
            <a:r>
              <a:rPr lang="sv-SE" baseline="0" dirty="0" smtClean="0"/>
              <a:t> per år att söka för forskning som gynnar en effektivare och säkrare vintersjöfart. Gemensamma </a:t>
            </a:r>
            <a:r>
              <a:rPr lang="sv-SE" baseline="0" smtClean="0"/>
              <a:t>medel mellan SE och FI.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178FF4-430A-4B22-955F-8E59D503EFED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08091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komst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v-SE" sz="1800"/>
          </a:p>
        </p:txBody>
      </p:sp>
      <p:pic>
        <p:nvPicPr>
          <p:cNvPr id="7" name="Picture 4" descr="Kompassros_vit_NY.emf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919538" cy="3905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latshållare för text 5"/>
          <p:cNvSpPr>
            <a:spLocks noGrp="1"/>
          </p:cNvSpPr>
          <p:nvPr>
            <p:ph type="body" sz="quarter" idx="10" hasCustomPrompt="1"/>
          </p:nvPr>
        </p:nvSpPr>
        <p:spPr>
          <a:xfrm>
            <a:off x="1998587" y="3073947"/>
            <a:ext cx="8924786" cy="12675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 smtClean="0"/>
              <a:t>RUBRIK</a:t>
            </a:r>
          </a:p>
        </p:txBody>
      </p:sp>
    </p:spTree>
    <p:extLst>
      <p:ext uri="{BB962C8B-B14F-4D97-AF65-F5344CB8AC3E}">
        <p14:creationId xmlns:p14="http://schemas.microsoft.com/office/powerpoint/2010/main" val="41782857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ssida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4"/>
          <p:cNvSpPr>
            <a:spLocks noGrp="1"/>
          </p:cNvSpPr>
          <p:nvPr>
            <p:ph idx="10" hasCustomPrompt="1"/>
          </p:nvPr>
        </p:nvSpPr>
        <p:spPr>
          <a:xfrm>
            <a:off x="1305620" y="1357162"/>
            <a:ext cx="9717496" cy="4577361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sv-SE" dirty="0" smtClean="0"/>
              <a:t>Klicka här för att lägga till text</a:t>
            </a:r>
          </a:p>
        </p:txBody>
      </p:sp>
      <p:sp>
        <p:nvSpPr>
          <p:cNvPr id="5" name="Rubrik 3"/>
          <p:cNvSpPr>
            <a:spLocks noGrp="1"/>
          </p:cNvSpPr>
          <p:nvPr>
            <p:ph type="title" hasCustomPrompt="1"/>
          </p:nvPr>
        </p:nvSpPr>
        <p:spPr>
          <a:xfrm>
            <a:off x="1299149" y="278532"/>
            <a:ext cx="9723967" cy="866527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4"/>
                </a:solidFill>
              </a:defRPr>
            </a:lvl1pPr>
          </a:lstStyle>
          <a:p>
            <a:r>
              <a:rPr lang="sv-SE" dirty="0" smtClean="0"/>
              <a:t>Klicka här för att lägga till rubrik</a:t>
            </a:r>
            <a:br>
              <a:rPr lang="sv-SE" dirty="0" smtClean="0"/>
            </a:b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892387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ssida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/>
          <p:cNvSpPr>
            <a:spLocks noGrp="1"/>
          </p:cNvSpPr>
          <p:nvPr>
            <p:ph type="pic" sz="quarter" idx="11" hasCustomPrompt="1"/>
          </p:nvPr>
        </p:nvSpPr>
        <p:spPr>
          <a:xfrm>
            <a:off x="1298575" y="1343025"/>
            <a:ext cx="9725025" cy="4579938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sv-SE" dirty="0" smtClean="0"/>
              <a:t>Klicka här för att lägga till text</a:t>
            </a:r>
            <a:endParaRPr lang="sv-SE" dirty="0"/>
          </a:p>
        </p:txBody>
      </p:sp>
      <p:sp>
        <p:nvSpPr>
          <p:cNvPr id="3" name="Rubrik 3"/>
          <p:cNvSpPr>
            <a:spLocks noGrp="1"/>
          </p:cNvSpPr>
          <p:nvPr>
            <p:ph type="title" hasCustomPrompt="1"/>
          </p:nvPr>
        </p:nvSpPr>
        <p:spPr>
          <a:xfrm>
            <a:off x="1299149" y="278532"/>
            <a:ext cx="9723967" cy="866527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4"/>
                </a:solidFill>
              </a:defRPr>
            </a:lvl1pPr>
          </a:lstStyle>
          <a:p>
            <a:r>
              <a:rPr lang="sv-SE" dirty="0" smtClean="0"/>
              <a:t>Klicka här för att lägga till rubrik</a:t>
            </a:r>
            <a:br>
              <a:rPr lang="sv-SE" dirty="0" smtClean="0"/>
            </a:br>
            <a:r>
              <a:rPr lang="sv-SE" dirty="0" smtClean="0"/>
              <a:t/>
            </a:r>
            <a:br>
              <a:rPr lang="sv-SE" dirty="0" smtClean="0"/>
            </a:b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10959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ssida_text_sido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/>
          <p:cNvSpPr>
            <a:spLocks noGrp="1"/>
          </p:cNvSpPr>
          <p:nvPr>
            <p:ph type="pic" sz="quarter" idx="12" hasCustomPrompt="1"/>
          </p:nvPr>
        </p:nvSpPr>
        <p:spPr>
          <a:xfrm>
            <a:off x="9259330" y="0"/>
            <a:ext cx="2932670" cy="6858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sv-SE" dirty="0" smtClean="0"/>
              <a:t>Bild</a:t>
            </a:r>
            <a:endParaRPr lang="sv-SE" dirty="0"/>
          </a:p>
        </p:txBody>
      </p:sp>
      <p:sp>
        <p:nvSpPr>
          <p:cNvPr id="3" name="Rubrik 3"/>
          <p:cNvSpPr>
            <a:spLocks noGrp="1"/>
          </p:cNvSpPr>
          <p:nvPr>
            <p:ph type="title" hasCustomPrompt="1"/>
          </p:nvPr>
        </p:nvSpPr>
        <p:spPr>
          <a:xfrm>
            <a:off x="1299149" y="278532"/>
            <a:ext cx="7457673" cy="866527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4"/>
                </a:solidFill>
              </a:defRPr>
            </a:lvl1pPr>
          </a:lstStyle>
          <a:p>
            <a:r>
              <a:rPr lang="sv-SE" dirty="0" smtClean="0"/>
              <a:t>Klicka här för att lägga till rubrik</a:t>
            </a:r>
            <a:br>
              <a:rPr lang="sv-SE" dirty="0" smtClean="0"/>
            </a:br>
            <a:r>
              <a:rPr lang="sv-SE" dirty="0" smtClean="0"/>
              <a:t/>
            </a:r>
            <a:br>
              <a:rPr lang="sv-SE" dirty="0" smtClean="0"/>
            </a:br>
            <a:endParaRPr lang="sv-SE" dirty="0"/>
          </a:p>
        </p:txBody>
      </p:sp>
      <p:sp>
        <p:nvSpPr>
          <p:cNvPr id="4" name="Content Placeholder 2"/>
          <p:cNvSpPr>
            <a:spLocks noGrp="1"/>
          </p:cNvSpPr>
          <p:nvPr>
            <p:ph idx="1" hasCustomPrompt="1"/>
          </p:nvPr>
        </p:nvSpPr>
        <p:spPr>
          <a:xfrm>
            <a:off x="1299148" y="1357162"/>
            <a:ext cx="7457674" cy="45801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lnSpc>
                <a:spcPct val="100000"/>
              </a:lnSpc>
              <a:spcAft>
                <a:spcPts val="600"/>
              </a:spcAft>
              <a:defRPr sz="18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lnSpc>
                <a:spcPct val="100000"/>
              </a:lnSpc>
              <a:spcAft>
                <a:spcPts val="600"/>
              </a:spcAft>
              <a:defRPr sz="16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sv-SE" dirty="0" smtClean="0"/>
              <a:t>Klicka här för att lägga till text</a:t>
            </a:r>
          </a:p>
          <a:p>
            <a:pPr lvl="1"/>
            <a:r>
              <a:rPr lang="sv-SE" dirty="0" smtClean="0"/>
              <a:t>Nivå 2</a:t>
            </a:r>
          </a:p>
          <a:p>
            <a:pPr lvl="2"/>
            <a:r>
              <a:rPr lang="sv-SE" dirty="0" smtClean="0"/>
              <a:t>Nivå 3</a:t>
            </a:r>
          </a:p>
        </p:txBody>
      </p:sp>
    </p:spTree>
    <p:extLst>
      <p:ext uri="{BB962C8B-B14F-4D97-AF65-F5344CB8AC3E}">
        <p14:creationId xmlns:p14="http://schemas.microsoft.com/office/powerpoint/2010/main" val="22913788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ssida_2 text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4"/>
          <p:cNvSpPr>
            <a:spLocks noGrp="1"/>
          </p:cNvSpPr>
          <p:nvPr>
            <p:ph idx="10" hasCustomPrompt="1"/>
          </p:nvPr>
        </p:nvSpPr>
        <p:spPr>
          <a:xfrm>
            <a:off x="1305620" y="1357162"/>
            <a:ext cx="4701480" cy="4577361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sv-SE" dirty="0" smtClean="0"/>
              <a:t>Klicka här för att lägga till text</a:t>
            </a:r>
          </a:p>
        </p:txBody>
      </p:sp>
      <p:sp>
        <p:nvSpPr>
          <p:cNvPr id="4" name="Platshållare för innehåll 4"/>
          <p:cNvSpPr>
            <a:spLocks noGrp="1"/>
          </p:cNvSpPr>
          <p:nvPr>
            <p:ph idx="11" hasCustomPrompt="1"/>
          </p:nvPr>
        </p:nvSpPr>
        <p:spPr>
          <a:xfrm>
            <a:off x="6321636" y="1357162"/>
            <a:ext cx="4701480" cy="457736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 dirty="0" smtClean="0"/>
              <a:t>Klicka här för att lägga till text</a:t>
            </a:r>
          </a:p>
        </p:txBody>
      </p:sp>
      <p:sp>
        <p:nvSpPr>
          <p:cNvPr id="5" name="Rubrik 3"/>
          <p:cNvSpPr>
            <a:spLocks noGrp="1"/>
          </p:cNvSpPr>
          <p:nvPr>
            <p:ph type="title" hasCustomPrompt="1"/>
          </p:nvPr>
        </p:nvSpPr>
        <p:spPr>
          <a:xfrm>
            <a:off x="1299149" y="278532"/>
            <a:ext cx="9723967" cy="866527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4"/>
                </a:solidFill>
              </a:defRPr>
            </a:lvl1pPr>
          </a:lstStyle>
          <a:p>
            <a:r>
              <a:rPr lang="sv-SE" dirty="0" smtClean="0"/>
              <a:t>Klicka här för att lägga till rubrik</a:t>
            </a:r>
            <a:br>
              <a:rPr lang="sv-SE" dirty="0" smtClean="0"/>
            </a:br>
            <a:r>
              <a:rPr lang="sv-SE" dirty="0" smtClean="0"/>
              <a:t/>
            </a:r>
            <a:br>
              <a:rPr lang="sv-SE" dirty="0" smtClean="0"/>
            </a:b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639084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ssida_text_ 2 block_text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bild 3"/>
          <p:cNvSpPr>
            <a:spLocks noGrp="1"/>
          </p:cNvSpPr>
          <p:nvPr>
            <p:ph type="pic" sz="quarter" idx="13" hasCustomPrompt="1"/>
          </p:nvPr>
        </p:nvSpPr>
        <p:spPr>
          <a:xfrm>
            <a:off x="6322058" y="1357313"/>
            <a:ext cx="4708525" cy="457721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 dirty="0" smtClean="0"/>
              <a:t>Klicka här för att lägga till text</a:t>
            </a:r>
          </a:p>
        </p:txBody>
      </p:sp>
      <p:sp>
        <p:nvSpPr>
          <p:cNvPr id="8" name="Rubrik 3"/>
          <p:cNvSpPr>
            <a:spLocks noGrp="1"/>
          </p:cNvSpPr>
          <p:nvPr>
            <p:ph type="title" hasCustomPrompt="1"/>
          </p:nvPr>
        </p:nvSpPr>
        <p:spPr>
          <a:xfrm>
            <a:off x="1299149" y="278532"/>
            <a:ext cx="9723967" cy="866527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4"/>
                </a:solidFill>
              </a:defRPr>
            </a:lvl1pPr>
          </a:lstStyle>
          <a:p>
            <a:r>
              <a:rPr lang="sv-SE" dirty="0" smtClean="0"/>
              <a:t>Klicka här för att lägga till rubrik</a:t>
            </a:r>
            <a:br>
              <a:rPr lang="sv-SE" dirty="0" smtClean="0"/>
            </a:br>
            <a:r>
              <a:rPr lang="sv-SE" dirty="0" smtClean="0"/>
              <a:t/>
            </a:r>
            <a:br>
              <a:rPr lang="sv-SE" dirty="0" smtClean="0"/>
            </a:br>
            <a:endParaRPr lang="sv-SE" dirty="0"/>
          </a:p>
        </p:txBody>
      </p:sp>
      <p:sp>
        <p:nvSpPr>
          <p:cNvPr id="12" name="Platshållare för innehåll 4"/>
          <p:cNvSpPr>
            <a:spLocks noGrp="1"/>
          </p:cNvSpPr>
          <p:nvPr>
            <p:ph idx="10" hasCustomPrompt="1"/>
          </p:nvPr>
        </p:nvSpPr>
        <p:spPr>
          <a:xfrm>
            <a:off x="1305620" y="1357162"/>
            <a:ext cx="4701480" cy="4577361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sv-SE" dirty="0" smtClean="0"/>
              <a:t>Klicka här för lägga till text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ssida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media 2"/>
          <p:cNvSpPr>
            <a:spLocks noGrp="1"/>
          </p:cNvSpPr>
          <p:nvPr>
            <p:ph type="media" sz="quarter" idx="14" hasCustomPrompt="1"/>
          </p:nvPr>
        </p:nvSpPr>
        <p:spPr>
          <a:xfrm>
            <a:off x="1298575" y="1357313"/>
            <a:ext cx="9666288" cy="4576762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sv-SE" dirty="0" smtClean="0"/>
              <a:t>Klicka här för att lägga till media</a:t>
            </a:r>
            <a:endParaRPr lang="sv-SE" dirty="0"/>
          </a:p>
        </p:txBody>
      </p:sp>
      <p:sp>
        <p:nvSpPr>
          <p:cNvPr id="8" name="Rubrik 3"/>
          <p:cNvSpPr>
            <a:spLocks noGrp="1"/>
          </p:cNvSpPr>
          <p:nvPr>
            <p:ph type="title" hasCustomPrompt="1"/>
          </p:nvPr>
        </p:nvSpPr>
        <p:spPr>
          <a:xfrm>
            <a:off x="1299149" y="278532"/>
            <a:ext cx="9723967" cy="866527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4"/>
                </a:solidFill>
              </a:defRPr>
            </a:lvl1pPr>
          </a:lstStyle>
          <a:p>
            <a:r>
              <a:rPr lang="sv-SE" dirty="0" smtClean="0"/>
              <a:t>Klicka här för att lägga till rubrik</a:t>
            </a:r>
            <a:br>
              <a:rPr lang="sv-SE" dirty="0" smtClean="0"/>
            </a:br>
            <a:r>
              <a:rPr lang="sv-SE" dirty="0" smtClean="0"/>
              <a:t/>
            </a:r>
            <a:br>
              <a:rPr lang="sv-SE" dirty="0" smtClean="0"/>
            </a:b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561654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v-SE" sz="1800"/>
          </a:p>
        </p:txBody>
      </p:sp>
      <p:pic>
        <p:nvPicPr>
          <p:cNvPr id="8" name="Picture 6"/>
          <p:cNvPicPr>
            <a:picLocks noChangeAspect="1"/>
          </p:cNvPicPr>
          <p:nvPr userDrawn="1"/>
        </p:nvPicPr>
        <p:blipFill>
          <a:blip r:embed="rId9"/>
          <a:srcRect l="42532" t="42511"/>
          <a:stretch>
            <a:fillRect/>
          </a:stretch>
        </p:blipFill>
        <p:spPr bwMode="auto">
          <a:xfrm>
            <a:off x="1" y="1"/>
            <a:ext cx="3941763" cy="3943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Bildobjekt 4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49" y="6134135"/>
            <a:ext cx="1714392" cy="57146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4" r:id="rId2"/>
    <p:sldLayoutId id="2147483683" r:id="rId3"/>
    <p:sldLayoutId id="2147483682" r:id="rId4"/>
    <p:sldLayoutId id="2147483681" r:id="rId5"/>
    <p:sldLayoutId id="2147483667" r:id="rId6"/>
    <p:sldLayoutId id="2147483685" r:id="rId7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174625" indent="-174625" algn="l" rtl="0" eaLnBrk="1" fontAlgn="base" hangingPunct="1">
        <a:spcBef>
          <a:spcPct val="20000"/>
        </a:spcBef>
        <a:spcAft>
          <a:spcPts val="600"/>
        </a:spcAft>
        <a:buFont typeface="Arial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ts val="60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ts val="600"/>
        </a:spcAft>
        <a:buFont typeface="Arial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ts val="60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ts val="60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9317" y="815460"/>
            <a:ext cx="10628791" cy="5978695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2" name="Platshållare för text 1"/>
          <p:cNvSpPr>
            <a:spLocks noGrp="1"/>
          </p:cNvSpPr>
          <p:nvPr>
            <p:ph type="body" sz="quarter" idx="10"/>
          </p:nvPr>
        </p:nvSpPr>
        <p:spPr>
          <a:xfrm>
            <a:off x="2490598" y="1469929"/>
            <a:ext cx="6291304" cy="1508101"/>
          </a:xfrm>
        </p:spPr>
        <p:txBody>
          <a:bodyPr/>
          <a:lstStyle/>
          <a:p>
            <a:r>
              <a:rPr lang="sv-SE" sz="3200" b="1" dirty="0" smtClean="0">
                <a:solidFill>
                  <a:schemeClr val="tx1"/>
                </a:solidFill>
              </a:rPr>
              <a:t>Prognoser till </a:t>
            </a:r>
            <a:r>
              <a:rPr lang="sv-SE" sz="3200" b="1" dirty="0" smtClean="0">
                <a:solidFill>
                  <a:schemeClr val="tx1"/>
                </a:solidFill>
              </a:rPr>
              <a:t>statsisbrytarna</a:t>
            </a:r>
            <a:endParaRPr lang="sv-SE" sz="3200" b="1" dirty="0" smtClean="0">
              <a:solidFill>
                <a:schemeClr val="tx1"/>
              </a:solidFill>
            </a:endParaRPr>
          </a:p>
          <a:p>
            <a:pPr algn="r"/>
            <a:r>
              <a:rPr lang="sv-SE" sz="1600" b="1" dirty="0" smtClean="0">
                <a:solidFill>
                  <a:schemeClr val="tx1"/>
                </a:solidFill>
              </a:rPr>
              <a:t>Emma Grönkvist, Isbrytarledningen Sjöfartsverket</a:t>
            </a:r>
          </a:p>
          <a:p>
            <a:pPr algn="r"/>
            <a:endParaRPr lang="sv-SE" sz="1600" b="1" dirty="0"/>
          </a:p>
        </p:txBody>
      </p:sp>
    </p:spTree>
    <p:extLst>
      <p:ext uri="{BB962C8B-B14F-4D97-AF65-F5344CB8AC3E}">
        <p14:creationId xmlns:p14="http://schemas.microsoft.com/office/powerpoint/2010/main" val="3673226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/>
          <p:cNvSpPr>
            <a:spLocks noGrp="1"/>
          </p:cNvSpPr>
          <p:nvPr>
            <p:ph idx="10"/>
          </p:nvPr>
        </p:nvSpPr>
        <p:spPr>
          <a:xfrm>
            <a:off x="1305620" y="1369279"/>
            <a:ext cx="5893539" cy="4565244"/>
          </a:xfrm>
        </p:spPr>
        <p:txBody>
          <a:bodyPr/>
          <a:lstStyle/>
          <a:p>
            <a:r>
              <a:rPr lang="sv-SE" dirty="0" smtClean="0"/>
              <a:t>Automatiserade väderobservationer ombord på samtliga 5 isbrytare. Lufttemperatur, luftfuktighet, vind, lufttryck, vattentemperatur. Framöver även sikt och molnhöjd. </a:t>
            </a:r>
          </a:p>
          <a:p>
            <a:r>
              <a:rPr lang="sv-SE" dirty="0" smtClean="0"/>
              <a:t>Flera fasta observationsstationer på utsjöfyrar. Detta utöver befintliga </a:t>
            </a:r>
            <a:r>
              <a:rPr lang="sv-SE" dirty="0" err="1" smtClean="0"/>
              <a:t>ViVa</a:t>
            </a:r>
            <a:r>
              <a:rPr lang="sv-SE" dirty="0" smtClean="0"/>
              <a:t> stationer.</a:t>
            </a:r>
          </a:p>
          <a:p>
            <a:r>
              <a:rPr lang="sv-SE" dirty="0"/>
              <a:t>Isbrytarnas regelbundna manuella observationer för is, tjocklek, isdrift och kompressionszoner. </a:t>
            </a:r>
            <a:endParaRPr lang="sv-SE" dirty="0" smtClean="0"/>
          </a:p>
          <a:p>
            <a:r>
              <a:rPr lang="sv-SE" dirty="0" smtClean="0"/>
              <a:t>Webbkameror för </a:t>
            </a:r>
            <a:r>
              <a:rPr lang="sv-SE" dirty="0" err="1" smtClean="0"/>
              <a:t>isrekognosering</a:t>
            </a:r>
            <a:r>
              <a:rPr lang="sv-SE" dirty="0" smtClean="0"/>
              <a:t>, hittills Nordvalen i norra Kvarken. </a:t>
            </a:r>
          </a:p>
          <a:p>
            <a:r>
              <a:rPr lang="sv-SE" dirty="0" smtClean="0"/>
              <a:t>Test med drönare för </a:t>
            </a:r>
            <a:r>
              <a:rPr lang="sv-SE" dirty="0" err="1" smtClean="0"/>
              <a:t>isrekognisering</a:t>
            </a:r>
            <a:r>
              <a:rPr lang="sv-SE" dirty="0" smtClean="0"/>
              <a:t>. </a:t>
            </a:r>
            <a:endParaRPr lang="sv-SE" dirty="0" smtClean="0"/>
          </a:p>
          <a:p>
            <a:r>
              <a:rPr lang="sv-SE" dirty="0" err="1" smtClean="0"/>
              <a:t>Anförskaffning</a:t>
            </a:r>
            <a:r>
              <a:rPr lang="sv-SE" dirty="0" smtClean="0"/>
              <a:t> av CTD – djupprofiler T, S.</a:t>
            </a:r>
            <a:endParaRPr lang="sv-SE" dirty="0" smtClean="0"/>
          </a:p>
          <a:p>
            <a:endParaRPr lang="sv-SE" dirty="0"/>
          </a:p>
        </p:txBody>
      </p:sp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Observationer</a:t>
            </a:r>
            <a:endParaRPr lang="sv-SE" dirty="0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3321" y="3342170"/>
            <a:ext cx="1114425" cy="1047750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5130" y="1262924"/>
            <a:ext cx="1640197" cy="1582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9821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/>
          <p:cNvSpPr>
            <a:spLocks noGrp="1"/>
          </p:cNvSpPr>
          <p:nvPr>
            <p:ph idx="10"/>
          </p:nvPr>
        </p:nvSpPr>
        <p:spPr>
          <a:xfrm>
            <a:off x="1305620" y="1357162"/>
            <a:ext cx="6432661" cy="5302945"/>
          </a:xfrm>
        </p:spPr>
        <p:txBody>
          <a:bodyPr/>
          <a:lstStyle/>
          <a:p>
            <a:r>
              <a:rPr lang="sv-SE" sz="1600" dirty="0" smtClean="0"/>
              <a:t>Bättre långtidsprognoser för effektivare planering och mindre risk för onödig förflyttning mellan havsområden. </a:t>
            </a:r>
          </a:p>
          <a:p>
            <a:r>
              <a:rPr lang="sv-SE" sz="1600" dirty="0" smtClean="0"/>
              <a:t>Bättre vindprognoser för att optimera isbrytarnas positioner vid höga vindhastigheter. Möjlighet att </a:t>
            </a:r>
            <a:r>
              <a:rPr lang="sv-SE" sz="1600" dirty="0" smtClean="0"/>
              <a:t>stoppa trafiken under </a:t>
            </a:r>
            <a:r>
              <a:rPr lang="sv-SE" sz="1600" dirty="0" smtClean="0"/>
              <a:t>kortare perioder för bunkerbesparing. </a:t>
            </a:r>
          </a:p>
          <a:p>
            <a:r>
              <a:rPr lang="sv-SE" sz="1600" dirty="0" smtClean="0"/>
              <a:t>Fler vattentemperaturobservationer för säkrare isläggningsprognoser. </a:t>
            </a:r>
          </a:p>
          <a:p>
            <a:r>
              <a:rPr lang="sv-SE" sz="1600" dirty="0" smtClean="0"/>
              <a:t>Pålitlig </a:t>
            </a:r>
            <a:r>
              <a:rPr lang="sv-SE" sz="1600" dirty="0" err="1" smtClean="0"/>
              <a:t>ismodell</a:t>
            </a:r>
            <a:endParaRPr lang="sv-SE" sz="1600" dirty="0" smtClean="0"/>
          </a:p>
          <a:p>
            <a:pPr marL="0" indent="0">
              <a:buNone/>
            </a:pPr>
            <a:r>
              <a:rPr lang="sv-SE" b="1" dirty="0" smtClean="0"/>
              <a:t>Isbrytningens </a:t>
            </a:r>
            <a:r>
              <a:rPr lang="sv-SE" b="1" dirty="0"/>
              <a:t>totala förbrukning av marindiesel:</a:t>
            </a:r>
          </a:p>
          <a:p>
            <a:pPr marL="0" indent="0">
              <a:buNone/>
            </a:pPr>
            <a:r>
              <a:rPr lang="sv-SE" b="1" dirty="0"/>
              <a:t>Mild vinter: ca 5 000 m3 </a:t>
            </a:r>
          </a:p>
          <a:p>
            <a:pPr marL="0" indent="0">
              <a:buNone/>
            </a:pPr>
            <a:r>
              <a:rPr lang="sv-SE" b="1" dirty="0"/>
              <a:t>Svår vinter: ca 25 000 m3</a:t>
            </a:r>
          </a:p>
          <a:p>
            <a:pPr marL="0" indent="0">
              <a:buNone/>
            </a:pPr>
            <a:endParaRPr lang="sv-SE" dirty="0" smtClean="0"/>
          </a:p>
          <a:p>
            <a:pPr marL="0" indent="0">
              <a:buNone/>
            </a:pPr>
            <a:r>
              <a:rPr lang="sv-SE" b="1" dirty="0" smtClean="0">
                <a:solidFill>
                  <a:srgbClr val="FF0000"/>
                </a:solidFill>
              </a:rPr>
              <a:t>Vintersjöfartsforskning!</a:t>
            </a:r>
            <a:endParaRPr lang="sv-SE" b="1" dirty="0">
              <a:solidFill>
                <a:srgbClr val="FF0000"/>
              </a:solidFill>
            </a:endParaRPr>
          </a:p>
        </p:txBody>
      </p:sp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Framtidsvision</a:t>
            </a:r>
            <a:endParaRPr lang="sv-SE" dirty="0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0612" y="6456369"/>
            <a:ext cx="781050" cy="333375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8281" y="0"/>
            <a:ext cx="4453719" cy="6881888"/>
          </a:xfrm>
          <a:prstGeom prst="rect">
            <a:avLst/>
          </a:prstGeom>
        </p:spPr>
      </p:pic>
      <p:sp>
        <p:nvSpPr>
          <p:cNvPr id="8" name="Rektangel 7"/>
          <p:cNvSpPr/>
          <p:nvPr/>
        </p:nvSpPr>
        <p:spPr>
          <a:xfrm>
            <a:off x="1305620" y="3777470"/>
            <a:ext cx="5924074" cy="1504697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117609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GB" sz="1600" dirty="0" smtClean="0"/>
              <a:t>Ca 90% </a:t>
            </a:r>
            <a:r>
              <a:rPr lang="en-GB" sz="1600" dirty="0" err="1" smtClean="0"/>
              <a:t>av</a:t>
            </a:r>
            <a:r>
              <a:rPr lang="en-GB" sz="1600" dirty="0" smtClean="0"/>
              <a:t> </a:t>
            </a:r>
            <a:r>
              <a:rPr lang="en-GB" sz="1600" dirty="0" err="1" smtClean="0"/>
              <a:t>varor</a:t>
            </a:r>
            <a:r>
              <a:rPr lang="en-GB" sz="1600" dirty="0" smtClean="0"/>
              <a:t> och </a:t>
            </a:r>
            <a:r>
              <a:rPr lang="en-GB" sz="1600" dirty="0" err="1" smtClean="0"/>
              <a:t>råvaror</a:t>
            </a:r>
            <a:r>
              <a:rPr lang="en-GB" sz="1600" dirty="0" smtClean="0"/>
              <a:t> </a:t>
            </a:r>
            <a:r>
              <a:rPr lang="en-GB" sz="1600" dirty="0" err="1" smtClean="0"/>
              <a:t>transporteras</a:t>
            </a:r>
            <a:r>
              <a:rPr lang="en-GB" sz="1600" dirty="0" smtClean="0"/>
              <a:t> via </a:t>
            </a:r>
            <a:r>
              <a:rPr lang="en-GB" sz="1600" dirty="0" err="1" smtClean="0"/>
              <a:t>sjöfart</a:t>
            </a:r>
            <a:r>
              <a:rPr lang="en-GB" sz="1600" dirty="0" smtClean="0"/>
              <a:t> till och </a:t>
            </a:r>
            <a:r>
              <a:rPr lang="en-GB" sz="1600" dirty="0" err="1" smtClean="0"/>
              <a:t>från</a:t>
            </a:r>
            <a:r>
              <a:rPr lang="en-GB" sz="1600" dirty="0" smtClean="0"/>
              <a:t> </a:t>
            </a:r>
            <a:r>
              <a:rPr lang="en-GB" sz="1600" dirty="0" err="1" smtClean="0"/>
              <a:t>Sverige</a:t>
            </a:r>
            <a:r>
              <a:rPr lang="en-GB" sz="1600" dirty="0" smtClean="0"/>
              <a:t>. Ca 5 000 </a:t>
            </a:r>
            <a:r>
              <a:rPr lang="en-GB" sz="1600" dirty="0" err="1" smtClean="0"/>
              <a:t>anlöp</a:t>
            </a:r>
            <a:r>
              <a:rPr lang="en-GB" sz="1600" dirty="0" smtClean="0"/>
              <a:t> till </a:t>
            </a:r>
            <a:r>
              <a:rPr lang="en-GB" sz="1600" dirty="0" err="1" smtClean="0"/>
              <a:t>svenska</a:t>
            </a:r>
            <a:r>
              <a:rPr lang="en-GB" sz="1600" dirty="0" smtClean="0"/>
              <a:t> </a:t>
            </a:r>
            <a:r>
              <a:rPr lang="en-GB" sz="1600" dirty="0" err="1" smtClean="0"/>
              <a:t>hamnar</a:t>
            </a:r>
            <a:r>
              <a:rPr lang="en-GB" sz="1600" dirty="0" smtClean="0"/>
              <a:t> </a:t>
            </a:r>
            <a:r>
              <a:rPr lang="en-GB" sz="1600" dirty="0" err="1" smtClean="0"/>
              <a:t>när</a:t>
            </a:r>
            <a:r>
              <a:rPr lang="en-GB" sz="1600" dirty="0" smtClean="0"/>
              <a:t> </a:t>
            </a:r>
            <a:r>
              <a:rPr lang="en-GB" sz="1600" dirty="0" err="1" smtClean="0"/>
              <a:t>isrestriktioner</a:t>
            </a:r>
            <a:r>
              <a:rPr lang="en-GB" sz="1600" dirty="0"/>
              <a:t> </a:t>
            </a:r>
            <a:r>
              <a:rPr lang="en-GB" sz="1600" dirty="0" err="1" smtClean="0"/>
              <a:t>råder</a:t>
            </a:r>
            <a:r>
              <a:rPr lang="en-GB" sz="1600" dirty="0" smtClean="0"/>
              <a:t>. </a:t>
            </a:r>
          </a:p>
          <a:p>
            <a:r>
              <a:rPr lang="en-GB" sz="1600" dirty="0" err="1" smtClean="0"/>
              <a:t>Regeringsbeslut</a:t>
            </a:r>
            <a:r>
              <a:rPr lang="en-GB" sz="1600" dirty="0" smtClean="0"/>
              <a:t> </a:t>
            </a:r>
            <a:r>
              <a:rPr lang="en-GB" sz="1600" dirty="0" smtClean="0"/>
              <a:t>sedan </a:t>
            </a:r>
            <a:r>
              <a:rPr lang="en-GB" sz="1600" dirty="0" err="1" smtClean="0"/>
              <a:t>början</a:t>
            </a:r>
            <a:r>
              <a:rPr lang="en-GB" sz="1600" dirty="0" smtClean="0"/>
              <a:t> </a:t>
            </a:r>
            <a:r>
              <a:rPr lang="en-GB" sz="1600" dirty="0" err="1" smtClean="0"/>
              <a:t>av</a:t>
            </a:r>
            <a:r>
              <a:rPr lang="en-GB" sz="1600" dirty="0" smtClean="0"/>
              <a:t> 70-talet </a:t>
            </a:r>
            <a:r>
              <a:rPr lang="en-GB" sz="1600" dirty="0" err="1" smtClean="0"/>
              <a:t>att</a:t>
            </a:r>
            <a:r>
              <a:rPr lang="en-GB" sz="1600" dirty="0" smtClean="0"/>
              <a:t> </a:t>
            </a:r>
            <a:r>
              <a:rPr lang="en-GB" sz="1600" dirty="0" err="1" smtClean="0"/>
              <a:t>alla</a:t>
            </a:r>
            <a:r>
              <a:rPr lang="en-GB" sz="1600" dirty="0" smtClean="0"/>
              <a:t> </a:t>
            </a:r>
            <a:r>
              <a:rPr lang="en-GB" sz="1600" dirty="0" err="1" smtClean="0"/>
              <a:t>vinterhamnar</a:t>
            </a:r>
            <a:r>
              <a:rPr lang="en-GB" sz="1600" dirty="0" smtClean="0"/>
              <a:t> </a:t>
            </a:r>
            <a:r>
              <a:rPr lang="en-GB" sz="1600" dirty="0" err="1" smtClean="0"/>
              <a:t>ska</a:t>
            </a:r>
            <a:r>
              <a:rPr lang="en-GB" sz="1600" dirty="0" smtClean="0"/>
              <a:t> </a:t>
            </a:r>
            <a:r>
              <a:rPr lang="en-GB" sz="1600" dirty="0" err="1" smtClean="0"/>
              <a:t>hållas</a:t>
            </a:r>
            <a:r>
              <a:rPr lang="en-GB" sz="1600" dirty="0" smtClean="0"/>
              <a:t> </a:t>
            </a:r>
            <a:r>
              <a:rPr lang="en-GB" sz="1600" dirty="0" err="1" smtClean="0"/>
              <a:t>öppna</a:t>
            </a:r>
            <a:r>
              <a:rPr lang="en-GB" sz="1600" dirty="0" smtClean="0"/>
              <a:t> </a:t>
            </a:r>
            <a:r>
              <a:rPr lang="en-GB" sz="1600" dirty="0" err="1" smtClean="0"/>
              <a:t>året</a:t>
            </a:r>
            <a:r>
              <a:rPr lang="en-GB" sz="1600" dirty="0" smtClean="0"/>
              <a:t> </a:t>
            </a:r>
            <a:r>
              <a:rPr lang="en-GB" sz="1600" dirty="0" err="1" smtClean="0"/>
              <a:t>om.</a:t>
            </a:r>
            <a:r>
              <a:rPr lang="en-GB" sz="1600" dirty="0" smtClean="0"/>
              <a:t> Ca 80 </a:t>
            </a:r>
            <a:r>
              <a:rPr lang="en-GB" sz="1600" dirty="0" err="1" smtClean="0"/>
              <a:t>vinterhamnar</a:t>
            </a:r>
            <a:r>
              <a:rPr lang="en-GB" sz="1600" dirty="0" smtClean="0"/>
              <a:t> </a:t>
            </a:r>
            <a:r>
              <a:rPr lang="en-GB" sz="1600" dirty="0" err="1" smtClean="0"/>
              <a:t>från</a:t>
            </a:r>
            <a:r>
              <a:rPr lang="en-GB" sz="1600" dirty="0" smtClean="0"/>
              <a:t> </a:t>
            </a:r>
            <a:r>
              <a:rPr lang="en-GB" sz="1600" dirty="0" err="1" smtClean="0"/>
              <a:t>Kalix</a:t>
            </a:r>
            <a:r>
              <a:rPr lang="en-GB" sz="1600" dirty="0" smtClean="0"/>
              <a:t> till </a:t>
            </a:r>
            <a:r>
              <a:rPr lang="en-GB" sz="1600" dirty="0" err="1" smtClean="0"/>
              <a:t>Strömstad</a:t>
            </a:r>
            <a:endParaRPr lang="en-GB" sz="1600" dirty="0" smtClean="0"/>
          </a:p>
          <a:p>
            <a:r>
              <a:rPr lang="en-GB" sz="1600" dirty="0" err="1" smtClean="0"/>
              <a:t>Uppdraget</a:t>
            </a:r>
            <a:r>
              <a:rPr lang="en-GB" sz="1600" dirty="0" smtClean="0"/>
              <a:t> </a:t>
            </a:r>
            <a:r>
              <a:rPr lang="en-GB" sz="1600" dirty="0" err="1" smtClean="0"/>
              <a:t>är</a:t>
            </a:r>
            <a:r>
              <a:rPr lang="en-GB" sz="1600" dirty="0" smtClean="0"/>
              <a:t> </a:t>
            </a:r>
            <a:r>
              <a:rPr lang="en-GB" sz="1600" dirty="0" err="1" smtClean="0"/>
              <a:t>isbrytning</a:t>
            </a:r>
            <a:r>
              <a:rPr lang="en-GB" sz="1600" dirty="0" smtClean="0"/>
              <a:t> </a:t>
            </a:r>
            <a:r>
              <a:rPr lang="en-GB" sz="1600" dirty="0" err="1" smtClean="0"/>
              <a:t>av</a:t>
            </a:r>
            <a:r>
              <a:rPr lang="en-GB" sz="1600" dirty="0"/>
              <a:t> </a:t>
            </a:r>
            <a:r>
              <a:rPr lang="en-GB" sz="1600" dirty="0" err="1" smtClean="0"/>
              <a:t>fritt</a:t>
            </a:r>
            <a:r>
              <a:rPr lang="en-GB" sz="1600" dirty="0" smtClean="0"/>
              <a:t> </a:t>
            </a:r>
            <a:r>
              <a:rPr lang="en-GB" sz="1600" dirty="0" err="1" smtClean="0"/>
              <a:t>drivande</a:t>
            </a:r>
            <a:r>
              <a:rPr lang="en-GB" sz="1600" dirty="0" smtClean="0"/>
              <a:t> is till </a:t>
            </a:r>
            <a:r>
              <a:rPr lang="en-GB" sz="1600" dirty="0" err="1" smtClean="0"/>
              <a:t>havs</a:t>
            </a:r>
            <a:r>
              <a:rPr lang="en-GB" sz="1600" dirty="0" smtClean="0"/>
              <a:t> och </a:t>
            </a:r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Vänern</a:t>
            </a:r>
            <a:r>
              <a:rPr lang="en-GB" sz="1600" dirty="0" smtClean="0"/>
              <a:t>. </a:t>
            </a:r>
            <a:r>
              <a:rPr lang="en-GB" sz="1600" dirty="0" err="1" smtClean="0"/>
              <a:t>Brytning</a:t>
            </a:r>
            <a:r>
              <a:rPr lang="en-GB" sz="1600" dirty="0" smtClean="0"/>
              <a:t> </a:t>
            </a:r>
            <a:r>
              <a:rPr lang="en-GB" sz="1600" dirty="0" err="1" smtClean="0"/>
              <a:t>av</a:t>
            </a:r>
            <a:r>
              <a:rPr lang="en-GB" sz="1600" dirty="0" smtClean="0"/>
              <a:t> </a:t>
            </a:r>
            <a:r>
              <a:rPr lang="en-GB" sz="1600" dirty="0" err="1" smtClean="0"/>
              <a:t>basränna</a:t>
            </a:r>
            <a:r>
              <a:rPr lang="en-GB" sz="1600" dirty="0" smtClean="0"/>
              <a:t> </a:t>
            </a:r>
            <a:r>
              <a:rPr lang="en-GB" sz="1600" dirty="0" err="1" smtClean="0"/>
              <a:t>på</a:t>
            </a:r>
            <a:r>
              <a:rPr lang="en-GB" sz="1600" dirty="0" smtClean="0"/>
              <a:t> </a:t>
            </a:r>
            <a:r>
              <a:rPr lang="en-GB" sz="1600" dirty="0" err="1" smtClean="0"/>
              <a:t>Mälaren</a:t>
            </a:r>
            <a:r>
              <a:rPr lang="en-GB" sz="1600" dirty="0" smtClean="0"/>
              <a:t> och </a:t>
            </a:r>
            <a:r>
              <a:rPr lang="en-GB" sz="1600" dirty="0" err="1" smtClean="0"/>
              <a:t>Ångermanälven</a:t>
            </a:r>
            <a:endParaRPr lang="en-GB" sz="1600" dirty="0" smtClean="0"/>
          </a:p>
          <a:p>
            <a:r>
              <a:rPr lang="en-GB" sz="1600" dirty="0" err="1" smtClean="0"/>
              <a:t>Trafiken</a:t>
            </a:r>
            <a:r>
              <a:rPr lang="en-GB" sz="1600" dirty="0" smtClean="0"/>
              <a:t> </a:t>
            </a:r>
            <a:r>
              <a:rPr lang="en-GB" sz="1600" dirty="0" err="1" smtClean="0"/>
              <a:t>begränsas</a:t>
            </a:r>
            <a:r>
              <a:rPr lang="en-GB" sz="1600" dirty="0" smtClean="0"/>
              <a:t> med </a:t>
            </a:r>
            <a:r>
              <a:rPr lang="en-GB" sz="1600" dirty="0" err="1" smtClean="0"/>
              <a:t>isklassrestriktioner</a:t>
            </a:r>
            <a:r>
              <a:rPr lang="en-GB" sz="1600" dirty="0" smtClean="0"/>
              <a:t> – </a:t>
            </a:r>
            <a:r>
              <a:rPr lang="en-GB" sz="1600" dirty="0" err="1" smtClean="0"/>
              <a:t>säkerhet</a:t>
            </a:r>
            <a:r>
              <a:rPr lang="en-GB" sz="1600" dirty="0" smtClean="0"/>
              <a:t> och </a:t>
            </a:r>
            <a:r>
              <a:rPr lang="en-GB" sz="1600" dirty="0" err="1" smtClean="0"/>
              <a:t>effektivitet</a:t>
            </a:r>
            <a:endParaRPr lang="en-GB" sz="1600" dirty="0" smtClean="0"/>
          </a:p>
          <a:p>
            <a:r>
              <a:rPr lang="en-GB" sz="1600" dirty="0" err="1" smtClean="0"/>
              <a:t>Dirigeringsvägar</a:t>
            </a:r>
            <a:r>
              <a:rPr lang="en-GB" sz="1600" dirty="0"/>
              <a:t> </a:t>
            </a:r>
            <a:r>
              <a:rPr lang="en-GB" sz="1600" dirty="0" smtClean="0"/>
              <a:t>– </a:t>
            </a:r>
            <a:r>
              <a:rPr lang="en-GB" sz="1600" dirty="0" smtClean="0"/>
              <a:t>WP</a:t>
            </a:r>
            <a:r>
              <a:rPr lang="en-GB" sz="1600" dirty="0" smtClean="0"/>
              <a:t> </a:t>
            </a:r>
            <a:r>
              <a:rPr lang="en-GB" sz="1600" dirty="0" err="1" smtClean="0"/>
              <a:t>skickas</a:t>
            </a:r>
            <a:r>
              <a:rPr lang="en-GB" sz="1600" dirty="0" smtClean="0"/>
              <a:t> till </a:t>
            </a:r>
            <a:r>
              <a:rPr lang="en-GB" sz="1600" dirty="0" err="1" smtClean="0"/>
              <a:t>alla</a:t>
            </a:r>
            <a:r>
              <a:rPr lang="en-GB" sz="1600" dirty="0" smtClean="0"/>
              <a:t> </a:t>
            </a:r>
            <a:r>
              <a:rPr lang="en-GB" sz="1600" dirty="0" err="1" smtClean="0"/>
              <a:t>fartyg</a:t>
            </a:r>
            <a:r>
              <a:rPr lang="en-GB" sz="1600" dirty="0" smtClean="0"/>
              <a:t> </a:t>
            </a:r>
            <a:r>
              <a:rPr lang="en-GB" sz="1600" dirty="0" err="1" smtClean="0"/>
              <a:t>som</a:t>
            </a:r>
            <a:r>
              <a:rPr lang="en-GB" sz="1600" dirty="0" smtClean="0"/>
              <a:t> </a:t>
            </a:r>
            <a:r>
              <a:rPr lang="en-GB" sz="1600" dirty="0" err="1" smtClean="0"/>
              <a:t>passerar</a:t>
            </a:r>
            <a:r>
              <a:rPr lang="en-GB" sz="1600" dirty="0" smtClean="0"/>
              <a:t> </a:t>
            </a:r>
            <a:r>
              <a:rPr lang="en-GB" sz="1600" dirty="0" err="1" smtClean="0"/>
              <a:t>Ålands</a:t>
            </a:r>
            <a:r>
              <a:rPr lang="en-GB" sz="1600" dirty="0" smtClean="0"/>
              <a:t> </a:t>
            </a:r>
            <a:r>
              <a:rPr lang="en-GB" sz="1600" dirty="0" err="1" smtClean="0"/>
              <a:t>hav</a:t>
            </a:r>
            <a:r>
              <a:rPr lang="en-GB" sz="1600" dirty="0" smtClean="0"/>
              <a:t>. </a:t>
            </a:r>
          </a:p>
        </p:txBody>
      </p:sp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Isbrytningens uppdrag</a:t>
            </a:r>
            <a:endParaRPr lang="sv-SE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702" y="4127223"/>
            <a:ext cx="4246584" cy="239550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1558" y="3792879"/>
            <a:ext cx="4354286" cy="2903425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555092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Förutsättningar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sz="1600" dirty="0" smtClean="0"/>
              <a:t>Mängden fartygstrafik</a:t>
            </a:r>
          </a:p>
          <a:p>
            <a:r>
              <a:rPr lang="sv-SE" sz="1600" dirty="0" smtClean="0"/>
              <a:t>Isläge: </a:t>
            </a:r>
            <a:r>
              <a:rPr lang="sv-SE" sz="1600" dirty="0" err="1" smtClean="0"/>
              <a:t>isutbredning</a:t>
            </a:r>
            <a:r>
              <a:rPr lang="sv-SE" sz="1600" dirty="0" smtClean="0"/>
              <a:t> och isdrift/</a:t>
            </a:r>
            <a:r>
              <a:rPr lang="sv-SE" sz="1600" dirty="0" err="1" smtClean="0"/>
              <a:t>ispress</a:t>
            </a:r>
            <a:endParaRPr lang="sv-SE" sz="1600" dirty="0" smtClean="0"/>
          </a:p>
          <a:p>
            <a:r>
              <a:rPr lang="sv-SE" sz="1600" dirty="0" smtClean="0"/>
              <a:t>Tillgängliga isbrytande enheter</a:t>
            </a:r>
          </a:p>
          <a:p>
            <a:pPr lvl="1"/>
            <a:r>
              <a:rPr lang="sv-SE" sz="1600" dirty="0" smtClean="0"/>
              <a:t>Egna resurser: 5 </a:t>
            </a:r>
            <a:r>
              <a:rPr lang="sv-SE" sz="1600" dirty="0" err="1" smtClean="0"/>
              <a:t>st</a:t>
            </a:r>
            <a:r>
              <a:rPr lang="sv-SE" sz="1600" dirty="0" smtClean="0"/>
              <a:t> isbrytare, 2 </a:t>
            </a:r>
            <a:r>
              <a:rPr lang="sv-SE" sz="1600" dirty="0" err="1" smtClean="0"/>
              <a:t>st</a:t>
            </a:r>
            <a:r>
              <a:rPr lang="sv-SE" sz="1600" dirty="0" smtClean="0"/>
              <a:t> farledsfartyg</a:t>
            </a:r>
          </a:p>
          <a:p>
            <a:pPr lvl="1"/>
            <a:r>
              <a:rPr lang="sv-SE" sz="1600" dirty="0" smtClean="0"/>
              <a:t>Inhyrda offshore fartyg och bogserbåtar</a:t>
            </a:r>
            <a:endParaRPr lang="sv-SE" sz="1600" dirty="0"/>
          </a:p>
        </p:txBody>
      </p:sp>
      <p:pic>
        <p:nvPicPr>
          <p:cNvPr id="12" name="Bildobjekt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0894" y="206204"/>
            <a:ext cx="2991106" cy="224333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5" name="Bildobjekt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4000" y="2594978"/>
            <a:ext cx="2596111" cy="195573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3" name="Bildobjekt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3590" y="4800116"/>
            <a:ext cx="4866521" cy="202542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6" name="Bildobjekt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407" y="3723772"/>
            <a:ext cx="3211400" cy="240855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7" name="Bildobjekt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2342" y="3834921"/>
            <a:ext cx="4609812" cy="299061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06388" y="340145"/>
            <a:ext cx="3334557" cy="213411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4" name="Bildobjekt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76334" y="2505719"/>
            <a:ext cx="2687105" cy="1803299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411312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8504" y="1019735"/>
            <a:ext cx="4771040" cy="5440660"/>
          </a:xfrm>
          <a:prstGeom prst="rect">
            <a:avLst/>
          </a:prstGeom>
        </p:spPr>
      </p:pic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Planering – beroende av väderprognoser 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idx="1"/>
          </p:nvPr>
        </p:nvSpPr>
        <p:spPr>
          <a:xfrm>
            <a:off x="1299148" y="1357162"/>
            <a:ext cx="6085676" cy="4825482"/>
          </a:xfrm>
        </p:spPr>
        <p:txBody>
          <a:bodyPr/>
          <a:lstStyle/>
          <a:p>
            <a:r>
              <a:rPr lang="sv-SE" dirty="0" smtClean="0"/>
              <a:t>Långtidsplanering – behov av egna isbrytare</a:t>
            </a:r>
          </a:p>
          <a:p>
            <a:r>
              <a:rPr lang="sv-SE" dirty="0" smtClean="0"/>
              <a:t>1-2 år – upphandling av inhyrda isbrytare</a:t>
            </a:r>
          </a:p>
          <a:p>
            <a:r>
              <a:rPr lang="sv-SE" dirty="0" smtClean="0"/>
              <a:t>Inför säsong – direktupphandling mindre hamnisbrytare</a:t>
            </a:r>
          </a:p>
          <a:p>
            <a:r>
              <a:rPr lang="sv-SE" dirty="0" smtClean="0"/>
              <a:t>Inför säsong – underhållsplanering egna resurser</a:t>
            </a:r>
          </a:p>
          <a:p>
            <a:r>
              <a:rPr lang="sv-SE" dirty="0" smtClean="0"/>
              <a:t>Månad/14 dagar – Längre förflyttning av enheter. Aktivering av inhyrda isbrytare</a:t>
            </a:r>
          </a:p>
          <a:p>
            <a:r>
              <a:rPr lang="sv-SE" dirty="0" smtClean="0"/>
              <a:t>7-10 dagar – uppstart egna resurser, förflyttning mellan havsområden</a:t>
            </a:r>
          </a:p>
          <a:p>
            <a:r>
              <a:rPr lang="sv-SE" dirty="0" smtClean="0"/>
              <a:t>3-5 dagar - förflyttning mellan hamnar</a:t>
            </a:r>
          </a:p>
          <a:p>
            <a:r>
              <a:rPr lang="sv-SE" dirty="0" smtClean="0"/>
              <a:t>&lt; </a:t>
            </a:r>
            <a:r>
              <a:rPr lang="sv-SE" dirty="0" smtClean="0"/>
              <a:t>3 </a:t>
            </a:r>
            <a:r>
              <a:rPr lang="sv-SE" dirty="0" smtClean="0"/>
              <a:t>dagar – dirigeringsvägar, assistansplanering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09069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Uppstart av </a:t>
            </a:r>
            <a:r>
              <a:rPr lang="sv-SE" dirty="0" err="1" smtClean="0"/>
              <a:t>isbrytningsäsong</a:t>
            </a:r>
            <a:endParaRPr lang="sv-SE" dirty="0"/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577" y="844774"/>
            <a:ext cx="4080909" cy="5478550"/>
          </a:xfrm>
          <a:prstGeom prst="rect">
            <a:avLst/>
          </a:prstGeom>
        </p:spPr>
      </p:pic>
      <p:pic>
        <p:nvPicPr>
          <p:cNvPr id="2" name="Bildobjekt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9410" y="844774"/>
            <a:ext cx="4094551" cy="5448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61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Uppstart av </a:t>
            </a:r>
            <a:r>
              <a:rPr lang="sv-SE" dirty="0" err="1" smtClean="0"/>
              <a:t>isbrytningsäsong</a:t>
            </a:r>
            <a:endParaRPr lang="sv-SE" dirty="0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1481" y="784309"/>
            <a:ext cx="4135687" cy="5503153"/>
          </a:xfrm>
          <a:prstGeom prst="rect">
            <a:avLst/>
          </a:prstGeom>
        </p:spPr>
      </p:pic>
      <p:pic>
        <p:nvPicPr>
          <p:cNvPr id="2" name="Bildobjekt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228" y="784309"/>
            <a:ext cx="4134593" cy="5503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306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Högsäsong</a:t>
            </a:r>
            <a:endParaRPr lang="sv-SE" dirty="0"/>
          </a:p>
        </p:txBody>
      </p:sp>
      <p:pic>
        <p:nvPicPr>
          <p:cNvPr id="9" name="Bildobjekt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8872" y="864966"/>
            <a:ext cx="4024204" cy="5363112"/>
          </a:xfrm>
          <a:prstGeom prst="rect">
            <a:avLst/>
          </a:prstGeom>
        </p:spPr>
      </p:pic>
      <p:pic>
        <p:nvPicPr>
          <p:cNvPr id="4" name="Bildobjekt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27" y="864966"/>
            <a:ext cx="4030010" cy="5365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888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Avslutning av säsong</a:t>
            </a:r>
            <a:endParaRPr lang="sv-SE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764" y="1016275"/>
            <a:ext cx="3846010" cy="5115312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4370" y="1016275"/>
            <a:ext cx="3846481" cy="5115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66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Väderprognoser underlag från SMHI </a:t>
            </a:r>
            <a:r>
              <a:rPr lang="sv-SE" dirty="0" err="1" smtClean="0"/>
              <a:t>istjänst</a:t>
            </a:r>
            <a:endParaRPr lang="sv-SE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788" y="761224"/>
            <a:ext cx="3671415" cy="5474917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0203" y="761224"/>
            <a:ext cx="3933419" cy="5725250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3622" y="854058"/>
            <a:ext cx="4085710" cy="4635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581818"/>
      </p:ext>
    </p:extLst>
  </p:cSld>
  <p:clrMapOvr>
    <a:masterClrMapping/>
  </p:clrMapOvr>
</p:sld>
</file>

<file path=ppt/theme/theme1.xml><?xml version="1.0" encoding="utf-8"?>
<a:theme xmlns:a="http://schemas.openxmlformats.org/drawingml/2006/main" name="Sjöfartsverkets mall 2016_engelska">
  <a:themeElements>
    <a:clrScheme name="Sjöfartsverkets profilfärger">
      <a:dk1>
        <a:srgbClr val="0C0A08"/>
      </a:dk1>
      <a:lt1>
        <a:sysClr val="window" lastClr="FFFFFF"/>
      </a:lt1>
      <a:dk2>
        <a:srgbClr val="7D6A55"/>
      </a:dk2>
      <a:lt2>
        <a:srgbClr val="FFFFFF"/>
      </a:lt2>
      <a:accent1>
        <a:srgbClr val="80D7F7"/>
      </a:accent1>
      <a:accent2>
        <a:srgbClr val="BFEBFB"/>
      </a:accent2>
      <a:accent3>
        <a:srgbClr val="7D6A55"/>
      </a:accent3>
      <a:accent4>
        <a:srgbClr val="00AEEF"/>
      </a:accent4>
      <a:accent5>
        <a:srgbClr val="F78F1E"/>
      </a:accent5>
      <a:accent6>
        <a:srgbClr val="FFC000"/>
      </a:accent6>
      <a:hlink>
        <a:srgbClr val="31859B"/>
      </a:hlink>
      <a:folHlink>
        <a:srgbClr val="59595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Ursprung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BD0E5B85-7E3B-4DB6-8D24-F185CFEBF831}" vid="{CEDBC49D-4379-430C-AF26-699BDFA85AC3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E2B3696BF1C104CB859E8309960AC22" ma:contentTypeVersion="0" ma:contentTypeDescription="Skapa ett nytt dokument." ma:contentTypeScope="" ma:versionID="d0e1fbfa5dd591fdc46be19ad3d5d235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ad6e29e769b66843de68ee1c4bf393a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0BE4BEB-32F3-4ED8-A1CF-3871BF9A230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248AE7E-660A-43F4-9283-1306D3419539}">
  <ds:schemaRefs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77F0C81D-398C-4395-95BF-3E3CA3ACED4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Sjöfartsverkets_mall_svenska2019_bredbild</Template>
  <TotalTime>1036</TotalTime>
  <Words>600</Words>
  <Application>Microsoft Office PowerPoint</Application>
  <PresentationFormat>Bredbild</PresentationFormat>
  <Paragraphs>94</Paragraphs>
  <Slides>11</Slides>
  <Notes>9</Notes>
  <HiddenSlides>0</HiddenSlides>
  <MMClips>0</MMClips>
  <ScaleCrop>false</ScaleCrop>
  <HeadingPairs>
    <vt:vector size="6" baseType="variant">
      <vt:variant>
        <vt:lpstr>Använt teckensnitt</vt:lpstr>
      </vt:variant>
      <vt:variant>
        <vt:i4>2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11</vt:i4>
      </vt:variant>
    </vt:vector>
  </HeadingPairs>
  <TitlesOfParts>
    <vt:vector size="14" baseType="lpstr">
      <vt:lpstr>Arial</vt:lpstr>
      <vt:lpstr>Calibri</vt:lpstr>
      <vt:lpstr>Sjöfartsverkets mall 2016_engelska</vt:lpstr>
      <vt:lpstr>PowerPoint-presentation</vt:lpstr>
      <vt:lpstr>Isbrytningens uppdrag</vt:lpstr>
      <vt:lpstr>Förutsättningar</vt:lpstr>
      <vt:lpstr>Planering – beroende av väderprognoser </vt:lpstr>
      <vt:lpstr>Uppstart av isbrytningsäsong</vt:lpstr>
      <vt:lpstr>Uppstart av isbrytningsäsong</vt:lpstr>
      <vt:lpstr>Högsäsong</vt:lpstr>
      <vt:lpstr>Avslutning av säsong</vt:lpstr>
      <vt:lpstr>Väderprognoser underlag från SMHI istjänst</vt:lpstr>
      <vt:lpstr>Observationer</vt:lpstr>
      <vt:lpstr>Framtidsvision</vt:lpstr>
    </vt:vector>
  </TitlesOfParts>
  <Company>Sjöfartsverket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Grönkvist, Emma</dc:creator>
  <cp:lastModifiedBy>Grönkvist, Emma</cp:lastModifiedBy>
  <cp:revision>81</cp:revision>
  <dcterms:created xsi:type="dcterms:W3CDTF">2022-04-20T13:59:34Z</dcterms:created>
  <dcterms:modified xsi:type="dcterms:W3CDTF">2022-05-03T18:45:08Z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0x0101000E2B3696BF1C104CB859E8309960AC22</vt:lpwstr>
  </property>
</Properties>
</file>