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8" r:id="rId4"/>
    <p:sldId id="269" r:id="rId5"/>
    <p:sldId id="259" r:id="rId6"/>
    <p:sldId id="260" r:id="rId7"/>
    <p:sldId id="261" r:id="rId8"/>
    <p:sldId id="262" r:id="rId9"/>
    <p:sldId id="270" r:id="rId10"/>
    <p:sldId id="271" r:id="rId11"/>
    <p:sldId id="258" r:id="rId12"/>
    <p:sldId id="273" r:id="rId13"/>
    <p:sldId id="263" r:id="rId14"/>
    <p:sldId id="267" r:id="rId15"/>
    <p:sldId id="264" r:id="rId16"/>
    <p:sldId id="265" r:id="rId17"/>
    <p:sldId id="266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449" autoAdjust="0"/>
  </p:normalViewPr>
  <p:slideViewPr>
    <p:cSldViewPr snapToGrid="0">
      <p:cViewPr varScale="1">
        <p:scale>
          <a:sx n="114" d="100"/>
          <a:sy n="114" d="100"/>
        </p:scale>
        <p:origin x="59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11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40E2EC0-CFAD-4231-8372-DF5CDC549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7D48D3-EFB7-4B3E-A99A-5873243CD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B844-5124-4B63-9A01-94DB6F4C5084}" type="datetimeFigureOut">
              <a:rPr lang="sv-SE" smtClean="0"/>
              <a:t>2022-05-03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72B7D2-1A3C-4109-9435-F7EEE1E52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03652F-7098-4EBD-94E1-AD31E5728E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EEEDF-EF62-491D-9384-6BBCFCAB55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46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AFDC1-7934-4ADE-8A01-DF04F77B2F3C}" type="datetimeFigureOut">
              <a:rPr lang="sv-SE" smtClean="0"/>
              <a:t>2022-05-03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89E91-B0FD-4006-B54A-86D0A8D931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5310DCC-F93E-47D3-8AF1-73D83A535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903" y="3245810"/>
            <a:ext cx="5761253" cy="1101600"/>
          </a:xfrm>
        </p:spPr>
        <p:txBody>
          <a:bodyPr lIns="0" rIns="0" anchor="t">
            <a:noAutofit/>
          </a:bodyPr>
          <a:lstStyle>
            <a:lvl1pPr>
              <a:defRPr lang="sv-SE" sz="2800" strike="noStrike" kern="1200" cap="all" normalizeH="0" baseline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cap="all" dirty="0">
                <a:latin typeface="Arial Black" panose="020B0A04020102020204" pitchFamily="34" charset="0"/>
              </a:rPr>
              <a:t>KLICKA här FÖR ATT LÄGGA TILL RUBRIK</a:t>
            </a:r>
            <a:endParaRPr lang="sv-SE" sz="2800" dirty="0">
              <a:latin typeface="Arial Black" panose="020B0A04020102020204" pitchFamily="34" charset="0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D2798BB5-74F6-45AD-974C-42E3FC002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6230"/>
          <a:stretch/>
        </p:blipFill>
        <p:spPr>
          <a:xfrm>
            <a:off x="0" y="0"/>
            <a:ext cx="5143624" cy="429619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4F3F44B-59C9-43F6-90A6-293B49E3FACA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47903" y="2785367"/>
            <a:ext cx="5761254" cy="4214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b">
            <a:noAutofit/>
          </a:bodyPr>
          <a:lstStyle>
            <a:lvl1pPr marL="0" indent="0">
              <a:buFont typeface="Wingdings" pitchFamily="2" charset="2"/>
              <a:buNone/>
              <a:defRPr sz="1600" cap="all" baseline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617308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våradersrubrik"/>
          <p:cNvSpPr>
            <a:spLocks noGrp="1"/>
          </p:cNvSpPr>
          <p:nvPr>
            <p:ph type="title" hasCustomPrompt="1"/>
          </p:nvPr>
        </p:nvSpPr>
        <p:spPr>
          <a:xfrm>
            <a:off x="320400" y="360000"/>
            <a:ext cx="7801200" cy="954000"/>
          </a:xfrm>
        </p:spPr>
        <p:txBody>
          <a:bodyPr lIns="90000" rIns="90000" numCol="1" anchor="t">
            <a:noAutofit/>
          </a:bodyPr>
          <a:lstStyle>
            <a:lvl1pPr>
              <a:defRPr lang="sv-SE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</a:t>
            </a:r>
            <a:br>
              <a:rPr lang="sv-SE" sz="2800" dirty="0">
                <a:latin typeface="Arial Black" panose="020B0A04020102020204" pitchFamily="34" charset="0"/>
              </a:rPr>
            </a:br>
            <a:r>
              <a:rPr lang="sv-SE" sz="2800" dirty="0">
                <a:latin typeface="Arial Black" panose="020B0A04020102020204" pitchFamily="34" charset="0"/>
              </a:rPr>
              <a:t>tvåradig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314000"/>
            <a:ext cx="8280000" cy="3469500"/>
          </a:xfrm>
        </p:spPr>
        <p:txBody>
          <a:bodyPr lIns="0" tIns="46800" rIns="9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06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3003" userDrawn="1">
          <p15:clr>
            <a:srgbClr val="A4A3A4"/>
          </p15:clr>
        </p15:guide>
        <p15:guide id="5" pos="272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radig 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nradig rubriktext"/>
          <p:cNvSpPr>
            <a:spLocks noGrp="1"/>
          </p:cNvSpPr>
          <p:nvPr>
            <p:ph type="title" hasCustomPrompt="1"/>
          </p:nvPr>
        </p:nvSpPr>
        <p:spPr>
          <a:xfrm>
            <a:off x="320400" y="360000"/>
            <a:ext cx="7801200" cy="522000"/>
          </a:xfrm>
        </p:spPr>
        <p:txBody>
          <a:bodyPr wrap="none" lIns="90000" rIns="90000" anchor="t">
            <a:noAutofit/>
          </a:bodyPr>
          <a:lstStyle>
            <a:lvl1pPr>
              <a:defRPr lang="sv-SE" sz="28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enradig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900000"/>
            <a:ext cx="8280000" cy="3883500"/>
          </a:xfrm>
        </p:spPr>
        <p:txBody>
          <a:bodyPr lIns="0" rIns="9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66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300" y="3231607"/>
            <a:ext cx="6179635" cy="445539"/>
          </a:xfrm>
        </p:spPr>
        <p:txBody>
          <a:bodyPr wrap="none" lIns="0" tIns="0" rIns="0" bIns="0" anchor="b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Lägg till enradig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E8DA9C-78FE-4812-B9DD-CE90A96D1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3" t="26230"/>
          <a:stretch/>
        </p:blipFill>
        <p:spPr>
          <a:xfrm>
            <a:off x="0" y="0"/>
            <a:ext cx="3095728" cy="42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35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3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400" y="360000"/>
            <a:ext cx="7801200" cy="954000"/>
          </a:xfrm>
        </p:spPr>
        <p:txBody>
          <a:bodyPr lIns="90000" rIns="90000" anchor="t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</a:t>
            </a:r>
            <a:br>
              <a:rPr lang="sv-SE" sz="2800" dirty="0">
                <a:latin typeface="Arial Black" panose="020B0A04020102020204" pitchFamily="34" charset="0"/>
              </a:rPr>
            </a:br>
            <a:r>
              <a:rPr lang="sv-SE" sz="2800" dirty="0">
                <a:latin typeface="Arial Black" panose="020B0A04020102020204" pitchFamily="34" charset="0"/>
              </a:rPr>
              <a:t>tvåradig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314000"/>
            <a:ext cx="4071600" cy="3469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58B9-0CDE-4ACD-9AC5-5F98243B517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0400" y="1314000"/>
            <a:ext cx="4071600" cy="3469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26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radig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400" y="360000"/>
            <a:ext cx="7801200" cy="522000"/>
          </a:xfrm>
        </p:spPr>
        <p:txBody>
          <a:bodyPr wrap="none" lIns="90000" rIns="90000" anchor="t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enradig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EF37DA-0A85-47F2-981D-1B490AB1345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900000"/>
            <a:ext cx="4071600" cy="3883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3C1729-F0A6-4BD0-A690-71513CC033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0400" y="900000"/>
            <a:ext cx="4071600" cy="3883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6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3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17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520" cy="85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40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273844"/>
            <a:ext cx="69506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369219"/>
            <a:ext cx="7775576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BFC3C-D1D7-47F8-AD1E-FE1B9FBF854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00" y="194400"/>
            <a:ext cx="471700" cy="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7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  <p:sldLayoutId id="2147483662" r:id="rId5"/>
    <p:sldLayoutId id="2147483664" r:id="rId6"/>
    <p:sldLayoutId id="2147483657" r:id="rId7"/>
    <p:sldLayoutId id="2147483665" r:id="rId8"/>
    <p:sldLayoutId id="214748366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41393-1EF7-4670-B188-DF98E1B8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Erfarenheter MUSC Arlanda</a:t>
            </a:r>
            <a:br>
              <a:rPr lang="sv-SE" dirty="0"/>
            </a:b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susanna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hagelin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Fou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Magnus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lindskog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Fou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michael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Hansson SMHI luftfart, Uppsala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BF8334E-3F2D-4FA4-BCCD-082C7FA24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Metodkonferens 2022</a:t>
            </a:r>
          </a:p>
        </p:txBody>
      </p:sp>
    </p:spTree>
    <p:extLst>
      <p:ext uri="{BB962C8B-B14F-4D97-AF65-F5344CB8AC3E}">
        <p14:creationId xmlns:p14="http://schemas.microsoft.com/office/powerpoint/2010/main" val="302160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432000" y="72000"/>
            <a:ext cx="8228520" cy="44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000" b="0" strike="noStrike" spc="-1">
                <a:solidFill>
                  <a:srgbClr val="DC0000"/>
                </a:solidFill>
                <a:latin typeface="Arial"/>
              </a:rPr>
              <a:t>MUSC med DA</a:t>
            </a:r>
            <a:r>
              <a:rPr lang="en-GB" sz="2000" b="0" strike="noStrike" spc="-1">
                <a:latin typeface="Arial"/>
              </a:rPr>
              <a:t> jämfört med </a:t>
            </a:r>
            <a:r>
              <a:rPr lang="en-GB" sz="2000" b="0" strike="noStrike" spc="-1">
                <a:solidFill>
                  <a:srgbClr val="00C462"/>
                </a:solidFill>
                <a:latin typeface="Arial"/>
              </a:rPr>
              <a:t>oper. harmonie-arome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315" name="Bildobjekt 314"/>
          <p:cNvPicPr/>
          <p:nvPr/>
        </p:nvPicPr>
        <p:blipFill>
          <a:blip r:embed="rId2"/>
          <a:stretch/>
        </p:blipFill>
        <p:spPr>
          <a:xfrm>
            <a:off x="576000" y="792000"/>
            <a:ext cx="2879640" cy="2156040"/>
          </a:xfrm>
          <a:prstGeom prst="rect">
            <a:avLst/>
          </a:prstGeom>
          <a:ln>
            <a:noFill/>
          </a:ln>
        </p:spPr>
      </p:pic>
      <p:pic>
        <p:nvPicPr>
          <p:cNvPr id="316" name="Bildobjekt 315"/>
          <p:cNvPicPr/>
          <p:nvPr/>
        </p:nvPicPr>
        <p:blipFill>
          <a:blip r:embed="rId3"/>
          <a:stretch/>
        </p:blipFill>
        <p:spPr>
          <a:xfrm>
            <a:off x="3384000" y="792000"/>
            <a:ext cx="2879640" cy="2156040"/>
          </a:xfrm>
          <a:prstGeom prst="rect">
            <a:avLst/>
          </a:prstGeom>
          <a:ln>
            <a:noFill/>
          </a:ln>
        </p:spPr>
      </p:pic>
      <p:pic>
        <p:nvPicPr>
          <p:cNvPr id="317" name="Bildobjekt 316"/>
          <p:cNvPicPr/>
          <p:nvPr/>
        </p:nvPicPr>
        <p:blipFill>
          <a:blip r:embed="rId4"/>
          <a:stretch/>
        </p:blipFill>
        <p:spPr>
          <a:xfrm rot="10800000">
            <a:off x="0" y="0"/>
            <a:ext cx="0" cy="0"/>
          </a:xfrm>
          <a:prstGeom prst="rect">
            <a:avLst/>
          </a:prstGeom>
          <a:ln>
            <a:noFill/>
          </a:ln>
        </p:spPr>
      </p:pic>
      <p:pic>
        <p:nvPicPr>
          <p:cNvPr id="318" name="Bildobjekt 317"/>
          <p:cNvPicPr/>
          <p:nvPr/>
        </p:nvPicPr>
        <p:blipFill>
          <a:blip r:embed="rId4"/>
          <a:stretch/>
        </p:blipFill>
        <p:spPr>
          <a:xfrm>
            <a:off x="6264000" y="795600"/>
            <a:ext cx="2879640" cy="2156040"/>
          </a:xfrm>
          <a:prstGeom prst="rect">
            <a:avLst/>
          </a:prstGeom>
          <a:ln>
            <a:noFill/>
          </a:ln>
        </p:spPr>
      </p:pic>
      <p:pic>
        <p:nvPicPr>
          <p:cNvPr id="319" name="Bildobjekt 318"/>
          <p:cNvPicPr/>
          <p:nvPr/>
        </p:nvPicPr>
        <p:blipFill>
          <a:blip r:embed="rId5"/>
          <a:stretch/>
        </p:blipFill>
        <p:spPr>
          <a:xfrm>
            <a:off x="576000" y="2952000"/>
            <a:ext cx="2879640" cy="2156040"/>
          </a:xfrm>
          <a:prstGeom prst="rect">
            <a:avLst/>
          </a:prstGeom>
          <a:ln>
            <a:noFill/>
          </a:ln>
        </p:spPr>
      </p:pic>
      <p:pic>
        <p:nvPicPr>
          <p:cNvPr id="320" name="Bildobjekt 319"/>
          <p:cNvPicPr/>
          <p:nvPr/>
        </p:nvPicPr>
        <p:blipFill>
          <a:blip r:embed="rId6"/>
          <a:stretch/>
        </p:blipFill>
        <p:spPr>
          <a:xfrm>
            <a:off x="3456000" y="2948400"/>
            <a:ext cx="2879640" cy="2156040"/>
          </a:xfrm>
          <a:prstGeom prst="rect">
            <a:avLst/>
          </a:prstGeom>
          <a:ln>
            <a:noFill/>
          </a:ln>
        </p:spPr>
      </p:pic>
      <p:pic>
        <p:nvPicPr>
          <p:cNvPr id="321" name="Bildobjekt 320"/>
          <p:cNvPicPr/>
          <p:nvPr/>
        </p:nvPicPr>
        <p:blipFill>
          <a:blip r:embed="rId7"/>
          <a:stretch/>
        </p:blipFill>
        <p:spPr>
          <a:xfrm>
            <a:off x="6264000" y="2952000"/>
            <a:ext cx="2879640" cy="2156040"/>
          </a:xfrm>
          <a:prstGeom prst="rect">
            <a:avLst/>
          </a:prstGeom>
          <a:ln>
            <a:noFill/>
          </a:ln>
        </p:spPr>
      </p:pic>
      <p:sp>
        <p:nvSpPr>
          <p:cNvPr id="322" name="CustomShape 2"/>
          <p:cNvSpPr/>
          <p:nvPr/>
        </p:nvSpPr>
        <p:spPr>
          <a:xfrm>
            <a:off x="72000" y="1152000"/>
            <a:ext cx="57564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latin typeface="Arial"/>
              </a:rPr>
              <a:t>jan</a:t>
            </a:r>
          </a:p>
        </p:txBody>
      </p:sp>
      <p:sp>
        <p:nvSpPr>
          <p:cNvPr id="323" name="CustomShape 3"/>
          <p:cNvSpPr/>
          <p:nvPr/>
        </p:nvSpPr>
        <p:spPr>
          <a:xfrm>
            <a:off x="4104000" y="514800"/>
            <a:ext cx="1367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temperatur</a:t>
            </a:r>
          </a:p>
        </p:txBody>
      </p:sp>
      <p:sp>
        <p:nvSpPr>
          <p:cNvPr id="324" name="CustomShape 4"/>
          <p:cNvSpPr/>
          <p:nvPr/>
        </p:nvSpPr>
        <p:spPr>
          <a:xfrm>
            <a:off x="1368000" y="514800"/>
            <a:ext cx="1367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molnhöjd</a:t>
            </a:r>
          </a:p>
        </p:txBody>
      </p:sp>
      <p:sp>
        <p:nvSpPr>
          <p:cNvPr id="325" name="CustomShape 5"/>
          <p:cNvSpPr/>
          <p:nvPr/>
        </p:nvSpPr>
        <p:spPr>
          <a:xfrm>
            <a:off x="7200000" y="517680"/>
            <a:ext cx="1295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vind</a:t>
            </a:r>
          </a:p>
        </p:txBody>
      </p:sp>
      <p:sp>
        <p:nvSpPr>
          <p:cNvPr id="326" name="CustomShape 6"/>
          <p:cNvSpPr/>
          <p:nvPr/>
        </p:nvSpPr>
        <p:spPr>
          <a:xfrm>
            <a:off x="72000" y="3816000"/>
            <a:ext cx="50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juli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2E731-04BA-4F9D-9E22-4267C732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Erfarenheter MUSC Arlanda (1D </a:t>
            </a:r>
            <a:r>
              <a:rPr lang="sv-SE" dirty="0" err="1"/>
              <a:t>Arome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7D263F-B178-48AC-8425-0C6ECD52B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Viktigaste parametrar för flygvädertjänsten (&lt;12 timmar): </a:t>
            </a:r>
            <a:r>
              <a:rPr lang="sv-SE" dirty="0" err="1"/>
              <a:t>molnbas</a:t>
            </a:r>
            <a:r>
              <a:rPr lang="sv-SE" dirty="0"/>
              <a:t>, sikt, vind och isbildning</a:t>
            </a:r>
          </a:p>
          <a:p>
            <a:r>
              <a:rPr lang="sv-SE" dirty="0"/>
              <a:t>Mycket kort utvärderingsperiod: februari till april 2022</a:t>
            </a:r>
          </a:p>
          <a:p>
            <a:r>
              <a:rPr lang="sv-SE" dirty="0"/>
              <a:t>Vackert väder under utvärderingsperioden</a:t>
            </a:r>
          </a:p>
          <a:p>
            <a:r>
              <a:rPr lang="sv-SE" dirty="0"/>
              <a:t>Nederbörd (-form) fångas sällan bra i MUSC, däremot betydligt bättre i 3D </a:t>
            </a:r>
            <a:r>
              <a:rPr lang="sv-SE" dirty="0" err="1"/>
              <a:t>Arome</a:t>
            </a:r>
            <a:endParaRPr lang="sv-SE" dirty="0"/>
          </a:p>
          <a:p>
            <a:r>
              <a:rPr lang="sv-SE" dirty="0"/>
              <a:t>Vindriktning och –styrka extraheras från 3D </a:t>
            </a:r>
            <a:r>
              <a:rPr lang="sv-SE" dirty="0" err="1"/>
              <a:t>Arome</a:t>
            </a:r>
            <a:r>
              <a:rPr lang="sv-SE" dirty="0"/>
              <a:t>, och inte MUSC, då detta visar sig stämma betydligt bättre med verkligheten</a:t>
            </a:r>
          </a:p>
          <a:p>
            <a:r>
              <a:rPr lang="sv-SE" dirty="0"/>
              <a:t>METAR (flygväderobservation som görs var 30:e minut) används som ingångsvärden när MUSC körs, vilket innebär att vi ”tvingar” in verkliga moln/sikt i MUSC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645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91432-61B8-4C03-B3AC-0E9F55BE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641D36-0381-4B10-8CF3-C55B6AE4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18E7C4-8915-469B-8377-A3747D46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977"/>
            <a:ext cx="9144000" cy="42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2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3B779-B6C8-4CC6-B0DD-B6FF808B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 MUSC Arlanda (1D </a:t>
            </a:r>
            <a:r>
              <a:rPr lang="sv-SE" dirty="0" err="1"/>
              <a:t>Arome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6776B5-ECD1-4C50-9C3A-AC2C9E4B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Vi fortsätter att arbeta med visualiseringen.</a:t>
            </a:r>
          </a:p>
          <a:p>
            <a:r>
              <a:rPr lang="sv-SE" dirty="0"/>
              <a:t>Ensembleverktyget vill vi snarast kunna börja använda operationellt för att kunna bedöma spridning och prognososäkerhet</a:t>
            </a:r>
          </a:p>
          <a:p>
            <a:r>
              <a:rPr lang="sv-SE" dirty="0"/>
              <a:t>Vi vill producerar flygplatsprognoser för cirka 30 flygplatser framöver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784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F79DD2-8A1B-46D2-A77F-6C225FF6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Ensembleverktyget Flyg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24B077-B6F3-43B7-BC90-3D301906C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D02DD0C-20CE-4620-9E2F-6A90E036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64" y="1040991"/>
            <a:ext cx="7321924" cy="39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7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1467BC-F620-419C-8B65-60338DFC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A1B907-F592-44FD-BB89-4E14F803E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3C536C-B313-410D-8548-753D01D9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13" y="201442"/>
            <a:ext cx="6550373" cy="48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6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A776D0-D5FF-4AE8-958A-F6B773F1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D4F2F6-585F-4F25-A802-CFBE677F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B171B9-962E-4B61-89F9-FF7ACA00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76" y="0"/>
            <a:ext cx="74672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1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5DE94D-D89C-4B94-931A-A40FA542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Plymer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4AAAEB-6CAB-4718-BB43-A0E167B0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442552E-D911-438E-9D91-C30C8890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090612"/>
            <a:ext cx="81057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4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6889AF-51F9-40EA-B1B5-12C0ECFC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9ACFF1-42AA-4EA4-AFDD-9A4F1F71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47" y="2244706"/>
            <a:ext cx="8280000" cy="3883500"/>
          </a:xfrm>
        </p:spPr>
        <p:txBody>
          <a:bodyPr/>
          <a:lstStyle/>
          <a:p>
            <a:pPr marL="0" indent="0" algn="ctr">
              <a:buNone/>
            </a:pPr>
            <a:r>
              <a:rPr lang="sv-SE" sz="6000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46478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A25307-C1A6-4943-8CA9-610BEBD9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F169C9-830B-45B1-ADE8-D04A6CAD0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Beskrivning av MUSC - </a:t>
            </a:r>
            <a:r>
              <a:rPr lang="sv-SE" b="1" dirty="0"/>
              <a:t>Susanna Hagelin </a:t>
            </a:r>
            <a:r>
              <a:rPr lang="sv-SE" dirty="0"/>
              <a:t>FoU</a:t>
            </a:r>
          </a:p>
          <a:p>
            <a:r>
              <a:rPr lang="sv-SE" dirty="0"/>
              <a:t>Redovisning av erfarenheter av MUSC Arlanda - </a:t>
            </a:r>
            <a:r>
              <a:rPr lang="sv-SE" b="1" dirty="0"/>
              <a:t>Michael Hansson </a:t>
            </a:r>
            <a:r>
              <a:rPr lang="sv-SE" dirty="0" err="1"/>
              <a:t>Sl</a:t>
            </a:r>
            <a:endParaRPr lang="sv-SE" dirty="0"/>
          </a:p>
          <a:p>
            <a:r>
              <a:rPr lang="sv-SE" dirty="0"/>
              <a:t>Ensembleverktyg för flygvädertjänsten - </a:t>
            </a:r>
            <a:r>
              <a:rPr lang="sv-SE" b="1" dirty="0"/>
              <a:t>Åke Johansson </a:t>
            </a:r>
            <a:r>
              <a:rPr lang="sv-SE" dirty="0"/>
              <a:t>FoU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74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551520" y="216000"/>
            <a:ext cx="780012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MUSC airport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432000" y="864000"/>
            <a:ext cx="8278920" cy="39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Profil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- SMHI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projekt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under 2021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mellan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FoUm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och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Sl</a:t>
            </a:r>
            <a:endParaRPr lang="en-GB" sz="1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1D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vertikal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model av Harmonie-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Arome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kallas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sv-S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MUSC – </a:t>
            </a:r>
            <a:r>
              <a:rPr lang="sv-S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Modèle</a:t>
            </a:r>
            <a:r>
              <a:rPr lang="sv-S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sv-S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Unifié</a:t>
            </a:r>
            <a:r>
              <a:rPr lang="sv-S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Simple </a:t>
            </a:r>
            <a:r>
              <a:rPr lang="sv-S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Colonne</a:t>
            </a:r>
            <a:r>
              <a:rPr lang="sv-S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400" b="0" strike="noStrike" spc="-1" dirty="0">
              <a:latin typeface="Arial"/>
            </a:endParaRPr>
          </a:p>
          <a:p>
            <a:pPr marL="432000" lvl="1" indent="-215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Enklare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och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snabbare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att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testa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den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fysikaliska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parametriseringen</a:t>
            </a:r>
            <a:endParaRPr lang="en-GB" sz="1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Idé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kör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korta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prognoser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ofta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(nowcasting) med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1D model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och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använda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senaste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inkommna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observationer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som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inte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har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använts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den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normala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operationella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prognosen</a:t>
            </a:r>
            <a:endParaRPr lang="en-GB" sz="1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Korta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flygplatsprognoser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upp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till 6h</a:t>
            </a:r>
            <a:endParaRPr lang="en-GB" sz="1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Sl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producerar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mellan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15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och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35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flygplatsprognoser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Sverige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dagligen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och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dygnet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runt. </a:t>
            </a:r>
            <a:endParaRPr lang="en-GB" sz="1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Just nu: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Körs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semi-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operationellt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över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Sthlm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-Arlanda </a:t>
            </a:r>
            <a:endParaRPr lang="en-GB" sz="1400" b="0" strike="noStrike" spc="-1" dirty="0">
              <a:latin typeface="Arial"/>
            </a:endParaRPr>
          </a:p>
        </p:txBody>
      </p:sp>
      <p:pic>
        <p:nvPicPr>
          <p:cNvPr id="278" name="Bildobjekt 277"/>
          <p:cNvPicPr/>
          <p:nvPr/>
        </p:nvPicPr>
        <p:blipFill>
          <a:blip r:embed="rId2"/>
          <a:stretch/>
        </p:blipFill>
        <p:spPr>
          <a:xfrm>
            <a:off x="5931360" y="3672000"/>
            <a:ext cx="3212280" cy="145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320400" y="360000"/>
            <a:ext cx="780012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MUSC airport – de tekniska detaljerna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216360" y="974520"/>
            <a:ext cx="2231280" cy="34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Startar från den operationella 3D modellen</a:t>
            </a:r>
            <a:endParaRPr lang="en-GB" sz="1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Tar profil från gridpunkten närmast Arlanda från prognos 6 timmar tidigare</a:t>
            </a:r>
            <a:endParaRPr lang="en-GB" sz="16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Senaste METAR observation: 2 m temperatur, 2 m fuktighet, 10 m vind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281" name="Bildobjekt 2"/>
          <p:cNvPicPr/>
          <p:nvPr/>
        </p:nvPicPr>
        <p:blipFill>
          <a:blip r:embed="rId2"/>
          <a:stretch/>
        </p:blipFill>
        <p:spPr>
          <a:xfrm>
            <a:off x="2422440" y="1127880"/>
            <a:ext cx="6505200" cy="347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20400" y="360000"/>
            <a:ext cx="780012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sv-SE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Forcing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432000" y="900000"/>
            <a:ext cx="8278920" cy="38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>
            <a:no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Default MUSC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resultat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är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kombination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av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fysikaliska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tendenser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och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“relaxation” mot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profilen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initialtillståndet</a:t>
            </a:r>
            <a:endParaRPr lang="en-GB" sz="18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Nudgas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 mot →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använder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Newtonian relaxation mot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operationell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prognos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för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samma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punkt</a:t>
            </a:r>
            <a:endParaRPr lang="en-GB" sz="1800" b="0" strike="noStrike" spc="-1" dirty="0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här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använder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vi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nya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data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från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3D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modellen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var 3:e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timme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för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att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representera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advection </a:t>
            </a: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(Kan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också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använda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tendenser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från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storskaliga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modellen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men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mer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komplicerat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att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använda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så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möjligen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idé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för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framtiden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320400" y="360000"/>
            <a:ext cx="780012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Data-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assimilering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432000" y="900000"/>
            <a:ext cx="8278920" cy="17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0" strike="noStrike" spc="-1">
                <a:solidFill>
                  <a:srgbClr val="000000"/>
                </a:solidFill>
                <a:latin typeface="Arial"/>
                <a:ea typeface="DejaVu Sans"/>
              </a:rPr>
              <a:t>METAR observationer temperatur, fukt, vind används direkt i MUSC airport </a:t>
            </a:r>
            <a:endParaRPr lang="en-GB" sz="17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0" strike="noStrike" spc="-1">
                <a:solidFill>
                  <a:srgbClr val="000000"/>
                </a:solidFill>
                <a:latin typeface="Arial"/>
                <a:ea typeface="DejaVu Sans"/>
              </a:rPr>
              <a:t>T_an(z) = T_bg(z) + (T_obs - T_bg)*exp(-(z-2)/Rt)</a:t>
            </a:r>
            <a:endParaRPr lang="en-GB" sz="17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0" strike="noStrike" spc="-1">
                <a:solidFill>
                  <a:srgbClr val="000000"/>
                </a:solidFill>
                <a:latin typeface="Arial"/>
                <a:ea typeface="DejaVu Sans"/>
              </a:rPr>
              <a:t>Molnbas och molnhöjd från METAR påverkar initialtillståndet enligt van der Veen 2020</a:t>
            </a:r>
            <a:endParaRPr lang="en-GB" sz="1700" b="0" strike="noStrike" spc="-1">
              <a:latin typeface="Arial"/>
            </a:endParaRPr>
          </a:p>
        </p:txBody>
      </p:sp>
      <p:pic>
        <p:nvPicPr>
          <p:cNvPr id="286" name="Bildobjekt 285"/>
          <p:cNvPicPr/>
          <p:nvPr/>
        </p:nvPicPr>
        <p:blipFill>
          <a:blip r:embed="rId2"/>
          <a:stretch/>
        </p:blipFill>
        <p:spPr>
          <a:xfrm>
            <a:off x="5544000" y="2768760"/>
            <a:ext cx="3126240" cy="2013840"/>
          </a:xfrm>
          <a:prstGeom prst="rect">
            <a:avLst/>
          </a:prstGeom>
          <a:ln>
            <a:noFill/>
          </a:ln>
        </p:spPr>
      </p:pic>
      <p:sp>
        <p:nvSpPr>
          <p:cNvPr id="287" name="CustomShape 3"/>
          <p:cNvSpPr/>
          <p:nvPr/>
        </p:nvSpPr>
        <p:spPr>
          <a:xfrm>
            <a:off x="864000" y="2232000"/>
            <a:ext cx="4607640" cy="271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Om inga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moln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observeras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, men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finns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initialtillståndet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tas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bort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genom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att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sänka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fuktigheten</a:t>
            </a:r>
            <a:endParaRPr lang="en-GB" sz="1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Om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moln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observeras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, men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finns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inte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modellen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höjs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RH till 100%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från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molnbasobservationen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och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molnhöjs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antas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vara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500 m (vi har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ingen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observation av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molntopp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tillgänglig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endParaRPr lang="en-GB" sz="1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Höga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moln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behålls</a:t>
            </a:r>
            <a:endParaRPr lang="en-GB" sz="1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Om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fukt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reduceras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sätts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alla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molnparametrar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till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noll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molnvatten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molnis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hagel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regn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och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snö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),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regn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och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snö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under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molnet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tas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också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bort</a:t>
            </a:r>
            <a:endParaRPr lang="en-GB" sz="1400" b="0" strike="noStrike" spc="-1" dirty="0"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7776000" y="2808000"/>
            <a:ext cx="431640" cy="23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00" b="0" strike="noStrike" spc="-1">
                <a:latin typeface="Arial"/>
              </a:rPr>
              <a:t>BG</a:t>
            </a:r>
          </a:p>
        </p:txBody>
      </p:sp>
      <p:sp>
        <p:nvSpPr>
          <p:cNvPr id="289" name="CustomShape 5"/>
          <p:cNvSpPr/>
          <p:nvPr/>
        </p:nvSpPr>
        <p:spPr>
          <a:xfrm>
            <a:off x="7776000" y="3007800"/>
            <a:ext cx="431640" cy="23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00" b="0" strike="noStrike" spc="-1">
                <a:latin typeface="Arial"/>
              </a:rPr>
              <a:t>AN</a:t>
            </a:r>
          </a:p>
        </p:txBody>
      </p:sp>
      <p:sp>
        <p:nvSpPr>
          <p:cNvPr id="290" name="CustomShape 6"/>
          <p:cNvSpPr/>
          <p:nvPr/>
        </p:nvSpPr>
        <p:spPr>
          <a:xfrm>
            <a:off x="6048000" y="2309760"/>
            <a:ext cx="1151640" cy="64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0" strike="noStrike" spc="-1">
                <a:latin typeface="Arial"/>
              </a:rPr>
              <a:t>Molnbas och molnighet</a:t>
            </a:r>
          </a:p>
        </p:txBody>
      </p:sp>
      <p:sp>
        <p:nvSpPr>
          <p:cNvPr id="291" name="CustomShape 7"/>
          <p:cNvSpPr/>
          <p:nvPr/>
        </p:nvSpPr>
        <p:spPr>
          <a:xfrm>
            <a:off x="7559280" y="2304000"/>
            <a:ext cx="115164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latin typeface="Arial"/>
              </a:rPr>
              <a:t>Mark-</a:t>
            </a:r>
          </a:p>
          <a:p>
            <a:pPr>
              <a:lnSpc>
                <a:spcPct val="100000"/>
              </a:lnSpc>
            </a:pPr>
            <a:r>
              <a:rPr lang="en-GB" sz="1200" b="0" strike="noStrike" spc="-1">
                <a:latin typeface="Arial"/>
              </a:rPr>
              <a:t>observationer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Bildobjekt 291"/>
          <p:cNvPicPr/>
          <p:nvPr/>
        </p:nvPicPr>
        <p:blipFill>
          <a:blip r:embed="rId2"/>
          <a:stretch/>
        </p:blipFill>
        <p:spPr>
          <a:xfrm>
            <a:off x="4388760" y="1254240"/>
            <a:ext cx="4466520" cy="3137040"/>
          </a:xfrm>
          <a:prstGeom prst="rect">
            <a:avLst/>
          </a:prstGeom>
          <a:ln>
            <a:noFill/>
          </a:ln>
        </p:spPr>
      </p:pic>
      <p:sp>
        <p:nvSpPr>
          <p:cNvPr id="293" name="CustomShape 1"/>
          <p:cNvSpPr/>
          <p:nvPr/>
        </p:nvSpPr>
        <p:spPr>
          <a:xfrm>
            <a:off x="320400" y="360000"/>
            <a:ext cx="780012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Data-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assimilering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exempel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294" name="Bildobjekt 293"/>
          <p:cNvPicPr/>
          <p:nvPr/>
        </p:nvPicPr>
        <p:blipFill>
          <a:blip r:embed="rId3"/>
          <a:stretch/>
        </p:blipFill>
        <p:spPr>
          <a:xfrm>
            <a:off x="216000" y="1254240"/>
            <a:ext cx="4401720" cy="320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320400" y="360000"/>
            <a:ext cx="780012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Första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utvärdering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med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och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utan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data-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assimilering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432000" y="900000"/>
            <a:ext cx="8278920" cy="38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MUSC airport kördes över Arlanda för en vinter (jan 2021) och en sommar (juli 2020) period med start kl 06 och 18 utc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297" name="Bildobjekt 296"/>
          <p:cNvPicPr/>
          <p:nvPr/>
        </p:nvPicPr>
        <p:blipFill>
          <a:blip r:embed="rId2"/>
          <a:stretch/>
        </p:blipFill>
        <p:spPr>
          <a:xfrm>
            <a:off x="221760" y="3312000"/>
            <a:ext cx="4745520" cy="1727280"/>
          </a:xfrm>
          <a:prstGeom prst="rect">
            <a:avLst/>
          </a:prstGeom>
          <a:ln>
            <a:noFill/>
          </a:ln>
        </p:spPr>
      </p:pic>
      <p:sp>
        <p:nvSpPr>
          <p:cNvPr id="298" name="CustomShape 3"/>
          <p:cNvSpPr/>
          <p:nvPr/>
        </p:nvSpPr>
        <p:spPr>
          <a:xfrm>
            <a:off x="7056000" y="3470040"/>
            <a:ext cx="1295280" cy="5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Med data assimilering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299" name="Bildobjekt 298"/>
          <p:cNvPicPr/>
          <p:nvPr/>
        </p:nvPicPr>
        <p:blipFill>
          <a:blip r:embed="rId3"/>
          <a:srcRect t="2048"/>
          <a:stretch/>
        </p:blipFill>
        <p:spPr>
          <a:xfrm>
            <a:off x="4176000" y="1584000"/>
            <a:ext cx="4988160" cy="1943280"/>
          </a:xfrm>
          <a:prstGeom prst="rect">
            <a:avLst/>
          </a:prstGeom>
          <a:ln>
            <a:noFill/>
          </a:ln>
        </p:spPr>
      </p:pic>
      <p:sp>
        <p:nvSpPr>
          <p:cNvPr id="300" name="CustomShape 4"/>
          <p:cNvSpPr/>
          <p:nvPr/>
        </p:nvSpPr>
        <p:spPr>
          <a:xfrm>
            <a:off x="5040000" y="4334040"/>
            <a:ext cx="1295280" cy="5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Utan data assimilering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1224000" y="2160000"/>
            <a:ext cx="25196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Exempel: 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8 jan 2021 18 utc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483120" y="-72000"/>
            <a:ext cx="822852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000" b="0" strike="noStrike" spc="-1" dirty="0">
                <a:latin typeface="Arial"/>
              </a:rPr>
              <a:t>MUSC </a:t>
            </a:r>
            <a:r>
              <a:rPr lang="en-GB" sz="2000" b="0" strike="noStrike" spc="-1" dirty="0">
                <a:solidFill>
                  <a:srgbClr val="00C462"/>
                </a:solidFill>
                <a:latin typeface="Arial"/>
              </a:rPr>
              <a:t>med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och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DC0000"/>
                </a:solidFill>
                <a:latin typeface="Arial"/>
              </a:rPr>
              <a:t>utan</a:t>
            </a:r>
            <a:r>
              <a:rPr lang="en-GB" sz="2000" b="0" strike="noStrike" spc="-1" dirty="0">
                <a:latin typeface="Arial"/>
              </a:rPr>
              <a:t> data-</a:t>
            </a:r>
            <a:r>
              <a:rPr lang="en-GB" sz="2000" b="0" strike="noStrike" spc="-1" dirty="0" err="1">
                <a:latin typeface="Arial"/>
              </a:rPr>
              <a:t>assimiering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72000" y="1152000"/>
            <a:ext cx="57564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latin typeface="Arial"/>
              </a:rPr>
              <a:t>jan</a:t>
            </a:r>
          </a:p>
        </p:txBody>
      </p:sp>
      <p:pic>
        <p:nvPicPr>
          <p:cNvPr id="304" name="Bildobjekt 303"/>
          <p:cNvPicPr/>
          <p:nvPr/>
        </p:nvPicPr>
        <p:blipFill>
          <a:blip r:embed="rId2"/>
          <a:stretch/>
        </p:blipFill>
        <p:spPr>
          <a:xfrm>
            <a:off x="648000" y="2983680"/>
            <a:ext cx="2879640" cy="2159640"/>
          </a:xfrm>
          <a:prstGeom prst="rect">
            <a:avLst/>
          </a:prstGeom>
          <a:ln>
            <a:noFill/>
          </a:ln>
        </p:spPr>
      </p:pic>
      <p:pic>
        <p:nvPicPr>
          <p:cNvPr id="305" name="Bildobjekt 304"/>
          <p:cNvPicPr/>
          <p:nvPr/>
        </p:nvPicPr>
        <p:blipFill>
          <a:blip r:embed="rId3"/>
          <a:stretch/>
        </p:blipFill>
        <p:spPr>
          <a:xfrm>
            <a:off x="3528000" y="2983680"/>
            <a:ext cx="2879640" cy="2159640"/>
          </a:xfrm>
          <a:prstGeom prst="rect">
            <a:avLst/>
          </a:prstGeom>
          <a:ln>
            <a:noFill/>
          </a:ln>
        </p:spPr>
      </p:pic>
      <p:pic>
        <p:nvPicPr>
          <p:cNvPr id="306" name="Bildobjekt 305"/>
          <p:cNvPicPr/>
          <p:nvPr/>
        </p:nvPicPr>
        <p:blipFill>
          <a:blip r:embed="rId4"/>
          <a:stretch/>
        </p:blipFill>
        <p:spPr>
          <a:xfrm>
            <a:off x="6336000" y="2983680"/>
            <a:ext cx="2879640" cy="2159640"/>
          </a:xfrm>
          <a:prstGeom prst="rect">
            <a:avLst/>
          </a:prstGeom>
          <a:ln>
            <a:noFill/>
          </a:ln>
        </p:spPr>
      </p:pic>
      <p:sp>
        <p:nvSpPr>
          <p:cNvPr id="307" name="CustomShape 3"/>
          <p:cNvSpPr/>
          <p:nvPr/>
        </p:nvSpPr>
        <p:spPr>
          <a:xfrm>
            <a:off x="72000" y="3816000"/>
            <a:ext cx="50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juli</a:t>
            </a:r>
          </a:p>
        </p:txBody>
      </p:sp>
      <p:pic>
        <p:nvPicPr>
          <p:cNvPr id="308" name="Bildobjekt 307"/>
          <p:cNvPicPr/>
          <p:nvPr/>
        </p:nvPicPr>
        <p:blipFill>
          <a:blip r:embed="rId5"/>
          <a:stretch/>
        </p:blipFill>
        <p:spPr>
          <a:xfrm>
            <a:off x="648000" y="864000"/>
            <a:ext cx="2879640" cy="2159640"/>
          </a:xfrm>
          <a:prstGeom prst="rect">
            <a:avLst/>
          </a:prstGeom>
          <a:ln>
            <a:noFill/>
          </a:ln>
        </p:spPr>
      </p:pic>
      <p:pic>
        <p:nvPicPr>
          <p:cNvPr id="309" name="Bildobjekt 308"/>
          <p:cNvPicPr/>
          <p:nvPr/>
        </p:nvPicPr>
        <p:blipFill>
          <a:blip r:embed="rId6"/>
          <a:stretch/>
        </p:blipFill>
        <p:spPr>
          <a:xfrm>
            <a:off x="3528000" y="864000"/>
            <a:ext cx="2879640" cy="2159640"/>
          </a:xfrm>
          <a:prstGeom prst="rect">
            <a:avLst/>
          </a:prstGeom>
          <a:ln>
            <a:noFill/>
          </a:ln>
        </p:spPr>
      </p:pic>
      <p:pic>
        <p:nvPicPr>
          <p:cNvPr id="310" name="Bildobjekt 309"/>
          <p:cNvPicPr/>
          <p:nvPr/>
        </p:nvPicPr>
        <p:blipFill>
          <a:blip r:embed="rId7"/>
          <a:stretch/>
        </p:blipFill>
        <p:spPr>
          <a:xfrm>
            <a:off x="6264000" y="871200"/>
            <a:ext cx="2879640" cy="2159640"/>
          </a:xfrm>
          <a:prstGeom prst="rect">
            <a:avLst/>
          </a:prstGeom>
          <a:ln>
            <a:noFill/>
          </a:ln>
        </p:spPr>
      </p:pic>
      <p:sp>
        <p:nvSpPr>
          <p:cNvPr id="311" name="CustomShape 4"/>
          <p:cNvSpPr/>
          <p:nvPr/>
        </p:nvSpPr>
        <p:spPr>
          <a:xfrm>
            <a:off x="7416000" y="648000"/>
            <a:ext cx="1295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vind</a:t>
            </a:r>
          </a:p>
        </p:txBody>
      </p:sp>
      <p:sp>
        <p:nvSpPr>
          <p:cNvPr id="312" name="CustomShape 5"/>
          <p:cNvSpPr/>
          <p:nvPr/>
        </p:nvSpPr>
        <p:spPr>
          <a:xfrm>
            <a:off x="1368000" y="576000"/>
            <a:ext cx="1367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molnhöjd</a:t>
            </a:r>
          </a:p>
        </p:txBody>
      </p:sp>
      <p:sp>
        <p:nvSpPr>
          <p:cNvPr id="313" name="CustomShape 6"/>
          <p:cNvSpPr/>
          <p:nvPr/>
        </p:nvSpPr>
        <p:spPr>
          <a:xfrm>
            <a:off x="4104000" y="589680"/>
            <a:ext cx="1367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temperatur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MHI_svarttext_ljusbakgrun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EA8A1"/>
      </a:accent1>
      <a:accent2>
        <a:srgbClr val="3DA000"/>
      </a:accent2>
      <a:accent3>
        <a:srgbClr val="3B9CDF"/>
      </a:accent3>
      <a:accent4>
        <a:srgbClr val="035154"/>
      </a:accent4>
      <a:accent5>
        <a:srgbClr val="184F00"/>
      </a:accent5>
      <a:accent6>
        <a:srgbClr val="004591"/>
      </a:accent6>
      <a:hlink>
        <a:srgbClr val="0C6BC4"/>
      </a:hlink>
      <a:folHlink>
        <a:srgbClr val="004591"/>
      </a:folHlink>
    </a:clrScheme>
    <a:fontScheme name="Rubri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normAutofit/>
      </a:bodyPr>
      <a:lstStyle>
        <a:defPPr marL="0" indent="0" algn="l">
          <a:buNone/>
          <a:defRPr sz="1800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jus mall svart text utökad arbetsyta_uppd färg.pptx" id="{6563587F-FD87-4FA3-BB85-5F8AC9F8B0C2}" vid="{56ADD8F9-08B8-463A-BEB4-FDEF3C79B7E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SMHI ljus mall - utökad arbetsyta</Template>
  <TotalTime>773</TotalTime>
  <Words>599</Words>
  <Application>Microsoft Office PowerPoint</Application>
  <PresentationFormat>Bildspel på skärmen (16:9)</PresentationFormat>
  <Paragraphs>72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DejaVu Sans</vt:lpstr>
      <vt:lpstr>Symbol</vt:lpstr>
      <vt:lpstr>Wingdings</vt:lpstr>
      <vt:lpstr>Office-tema</vt:lpstr>
      <vt:lpstr>Erfarenheter MUSC Arlanda susanna hagelin Fou Magnus lindskog Fou michael Hansson SMHI luftfart, Uppsala </vt:lpstr>
      <vt:lpstr>Agenda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Erfarenheter MUSC Arlanda (1D Arome)</vt:lpstr>
      <vt:lpstr>PowerPoint-presentation</vt:lpstr>
      <vt:lpstr>Utveckling MUSC Arlanda (1D Arome)</vt:lpstr>
      <vt:lpstr>Ensembleverktyget Flyg</vt:lpstr>
      <vt:lpstr>PowerPoint-presentation</vt:lpstr>
      <vt:lpstr>PowerPoint-presentation</vt:lpstr>
      <vt:lpstr>Plymer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Erfarenheter MUSC Arlanda</dc:title>
  <dc:creator>Hansson Michael</dc:creator>
  <cp:lastModifiedBy>Hansson Michael</cp:lastModifiedBy>
  <cp:revision>25</cp:revision>
  <dcterms:created xsi:type="dcterms:W3CDTF">2022-04-24T14:09:05Z</dcterms:created>
  <dcterms:modified xsi:type="dcterms:W3CDTF">2022-05-04T05:02:36Z</dcterms:modified>
</cp:coreProperties>
</file>