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sldIdLst>
    <p:sldId id="387" r:id="rId2"/>
    <p:sldId id="551" r:id="rId3"/>
    <p:sldId id="557" r:id="rId4"/>
    <p:sldId id="558" r:id="rId5"/>
    <p:sldId id="442" r:id="rId6"/>
    <p:sldId id="502" r:id="rId7"/>
    <p:sldId id="552" r:id="rId8"/>
    <p:sldId id="529" r:id="rId9"/>
    <p:sldId id="530" r:id="rId10"/>
    <p:sldId id="532" r:id="rId11"/>
    <p:sldId id="554" r:id="rId12"/>
    <p:sldId id="553" r:id="rId13"/>
    <p:sldId id="533" r:id="rId14"/>
    <p:sldId id="535" r:id="rId15"/>
    <p:sldId id="448" r:id="rId16"/>
    <p:sldId id="510" r:id="rId17"/>
    <p:sldId id="556" r:id="rId18"/>
    <p:sldId id="537" r:id="rId19"/>
    <p:sldId id="536" r:id="rId20"/>
    <p:sldId id="538" r:id="rId21"/>
    <p:sldId id="539" r:id="rId22"/>
    <p:sldId id="515" r:id="rId23"/>
    <p:sldId id="462" r:id="rId24"/>
    <p:sldId id="511" r:id="rId25"/>
    <p:sldId id="541" r:id="rId26"/>
    <p:sldId id="542" r:id="rId27"/>
    <p:sldId id="559" r:id="rId28"/>
    <p:sldId id="555" r:id="rId29"/>
    <p:sldId id="560" r:id="rId30"/>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e" initials="G" lastIdx="1" clrIdx="0">
    <p:extLst>
      <p:ext uri="{19B8F6BF-5375-455C-9EA6-DF929625EA0E}">
        <p15:presenceInfo xmlns:p15="http://schemas.microsoft.com/office/powerpoint/2012/main" userId="Gabrie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2B38"/>
    <a:srgbClr val="000000"/>
    <a:srgbClr val="080808"/>
    <a:srgbClr val="791811"/>
    <a:srgbClr val="E89124"/>
    <a:srgbClr val="820703"/>
    <a:srgbClr val="FF8811"/>
    <a:srgbClr val="FF9933"/>
    <a:srgbClr val="4B45C7"/>
    <a:srgbClr val="BC5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79" autoAdjust="0"/>
    <p:restoredTop sz="85679" autoAdjust="0"/>
  </p:normalViewPr>
  <p:slideViewPr>
    <p:cSldViewPr>
      <p:cViewPr varScale="1">
        <p:scale>
          <a:sx n="75" d="100"/>
          <a:sy n="75" d="100"/>
        </p:scale>
        <p:origin x="1766"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1A85A49-2C45-48F2-9FB3-9B21E6E6C972}" type="datetimeFigureOut">
              <a:rPr lang="it-IT"/>
              <a:pPr>
                <a:defRPr/>
              </a:pPr>
              <a:t>04/05/2022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021212D-C19E-4341-AB38-D583159E3D07}" type="slidenum">
              <a:rPr lang="it-IT"/>
              <a:pPr>
                <a:defRPr/>
              </a:pPr>
              <a:t>‹#›</a:t>
            </a:fld>
            <a:endParaRPr lang="it-IT"/>
          </a:p>
        </p:txBody>
      </p:sp>
    </p:spTree>
    <p:extLst>
      <p:ext uri="{BB962C8B-B14F-4D97-AF65-F5344CB8AC3E}">
        <p14:creationId xmlns:p14="http://schemas.microsoft.com/office/powerpoint/2010/main" val="1967235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RMSE: </a:t>
            </a:r>
            <a:r>
              <a:rPr lang="sv-SE" dirty="0" err="1"/>
              <a:t>Överstreck</a:t>
            </a:r>
            <a:r>
              <a:rPr lang="sv-SE" dirty="0"/>
              <a:t> betyder ett medelvärde över tid och rum (för globala mått) eller endast över tid (för enskilda punkter). ACC: mäter den rumsliga korrelationen mellan de prognostiserade avvikelsedata och den verkliga </a:t>
            </a:r>
            <a:r>
              <a:rPr lang="sv-SE" dirty="0" err="1"/>
              <a:t>datan</a:t>
            </a:r>
            <a:r>
              <a:rPr lang="sv-SE" dirty="0"/>
              <a:t> för en enskild prognos. För att beräkna ett värde för flera olika prognoser, beräknas helt enkelt medelvärdet av ACC för alla enskilda prognoser.</a:t>
            </a:r>
            <a:endParaRPr lang="it-IT" dirty="0"/>
          </a:p>
        </p:txBody>
      </p:sp>
      <p:sp>
        <p:nvSpPr>
          <p:cNvPr id="4" name="Slide Number Placeholder 3"/>
          <p:cNvSpPr>
            <a:spLocks noGrp="1"/>
          </p:cNvSpPr>
          <p:nvPr>
            <p:ph type="sldNum" sz="quarter" idx="10"/>
          </p:nvPr>
        </p:nvSpPr>
        <p:spPr/>
        <p:txBody>
          <a:bodyPr/>
          <a:lstStyle/>
          <a:p>
            <a:pPr>
              <a:defRPr/>
            </a:pPr>
            <a:fld id="{F021212D-C19E-4341-AB38-D583159E3D07}" type="slidenum">
              <a:rPr lang="it-IT" smtClean="0"/>
              <a:pPr>
                <a:defRPr/>
              </a:pPr>
              <a:t>9</a:t>
            </a:fld>
            <a:endParaRPr lang="it-IT"/>
          </a:p>
        </p:txBody>
      </p:sp>
    </p:spTree>
    <p:extLst>
      <p:ext uri="{BB962C8B-B14F-4D97-AF65-F5344CB8AC3E}">
        <p14:creationId xmlns:p14="http://schemas.microsoft.com/office/powerpoint/2010/main" val="2325672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Dashed</a:t>
            </a:r>
            <a:r>
              <a:rPr lang="it-IT" dirty="0"/>
              <a:t> </a:t>
            </a:r>
            <a:r>
              <a:rPr lang="it-IT" dirty="0" err="1"/>
              <a:t>lines</a:t>
            </a:r>
            <a:r>
              <a:rPr lang="it-IT" dirty="0"/>
              <a:t> show ensemble spread.</a:t>
            </a:r>
          </a:p>
        </p:txBody>
      </p:sp>
      <p:sp>
        <p:nvSpPr>
          <p:cNvPr id="4" name="Slide Number Placeholder 3"/>
          <p:cNvSpPr>
            <a:spLocks noGrp="1"/>
          </p:cNvSpPr>
          <p:nvPr>
            <p:ph type="sldNum" sz="quarter" idx="10"/>
          </p:nvPr>
        </p:nvSpPr>
        <p:spPr/>
        <p:txBody>
          <a:bodyPr/>
          <a:lstStyle/>
          <a:p>
            <a:pPr>
              <a:defRPr/>
            </a:pPr>
            <a:fld id="{F021212D-C19E-4341-AB38-D583159E3D07}" type="slidenum">
              <a:rPr lang="it-IT" smtClean="0"/>
              <a:pPr>
                <a:defRPr/>
              </a:pPr>
              <a:t>20</a:t>
            </a:fld>
            <a:endParaRPr lang="it-IT"/>
          </a:p>
        </p:txBody>
      </p:sp>
    </p:spTree>
    <p:extLst>
      <p:ext uri="{BB962C8B-B14F-4D97-AF65-F5344CB8AC3E}">
        <p14:creationId xmlns:p14="http://schemas.microsoft.com/office/powerpoint/2010/main" val="920266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RMSE från en numerisk modell är mycket lägre än för NN prognoserna. Korrelationen mellan spridning och fel är däremot jämförbar.</a:t>
            </a:r>
          </a:p>
        </p:txBody>
      </p:sp>
      <p:sp>
        <p:nvSpPr>
          <p:cNvPr id="4" name="Slide Number Placeholder 3"/>
          <p:cNvSpPr>
            <a:spLocks noGrp="1"/>
          </p:cNvSpPr>
          <p:nvPr>
            <p:ph type="sldNum" sz="quarter" idx="10"/>
          </p:nvPr>
        </p:nvSpPr>
        <p:spPr/>
        <p:txBody>
          <a:bodyPr/>
          <a:lstStyle/>
          <a:p>
            <a:pPr>
              <a:defRPr/>
            </a:pPr>
            <a:fld id="{F021212D-C19E-4341-AB38-D583159E3D07}" type="slidenum">
              <a:rPr lang="it-IT" smtClean="0"/>
              <a:pPr>
                <a:defRPr/>
              </a:pPr>
              <a:t>21</a:t>
            </a:fld>
            <a:endParaRPr lang="it-IT"/>
          </a:p>
        </p:txBody>
      </p:sp>
    </p:spTree>
    <p:extLst>
      <p:ext uri="{BB962C8B-B14F-4D97-AF65-F5344CB8AC3E}">
        <p14:creationId xmlns:p14="http://schemas.microsoft.com/office/powerpoint/2010/main" val="68675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F021212D-C19E-4341-AB38-D583159E3D07}" type="slidenum">
              <a:rPr lang="it-IT" smtClean="0"/>
              <a:pPr>
                <a:defRPr/>
              </a:pPr>
              <a:t>24</a:t>
            </a:fld>
            <a:endParaRPr lang="it-IT"/>
          </a:p>
        </p:txBody>
      </p:sp>
    </p:spTree>
    <p:extLst>
      <p:ext uri="{BB962C8B-B14F-4D97-AF65-F5344CB8AC3E}">
        <p14:creationId xmlns:p14="http://schemas.microsoft.com/office/powerpoint/2010/main" val="1465833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 figuren visas 3-dagarsprognoser.</a:t>
            </a:r>
            <a:endParaRPr lang="it-IT" dirty="0"/>
          </a:p>
        </p:txBody>
      </p:sp>
      <p:sp>
        <p:nvSpPr>
          <p:cNvPr id="4" name="Slide Number Placeholder 3"/>
          <p:cNvSpPr>
            <a:spLocks noGrp="1"/>
          </p:cNvSpPr>
          <p:nvPr>
            <p:ph type="sldNum" sz="quarter" idx="10"/>
          </p:nvPr>
        </p:nvSpPr>
        <p:spPr/>
        <p:txBody>
          <a:bodyPr/>
          <a:lstStyle/>
          <a:p>
            <a:pPr>
              <a:defRPr/>
            </a:pPr>
            <a:fld id="{F021212D-C19E-4341-AB38-D583159E3D07}" type="slidenum">
              <a:rPr lang="it-IT" smtClean="0"/>
              <a:pPr>
                <a:defRPr/>
              </a:pPr>
              <a:t>25</a:t>
            </a:fld>
            <a:endParaRPr lang="it-IT"/>
          </a:p>
        </p:txBody>
      </p:sp>
    </p:spTree>
    <p:extLst>
      <p:ext uri="{BB962C8B-B14F-4D97-AF65-F5344CB8AC3E}">
        <p14:creationId xmlns:p14="http://schemas.microsoft.com/office/powerpoint/2010/main" val="2949034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F021212D-C19E-4341-AB38-D583159E3D07}" type="slidenum">
              <a:rPr lang="it-IT" smtClean="0"/>
              <a:pPr>
                <a:defRPr/>
              </a:pPr>
              <a:t>26</a:t>
            </a:fld>
            <a:endParaRPr lang="it-IT"/>
          </a:p>
        </p:txBody>
      </p:sp>
    </p:spTree>
    <p:extLst>
      <p:ext uri="{BB962C8B-B14F-4D97-AF65-F5344CB8AC3E}">
        <p14:creationId xmlns:p14="http://schemas.microsoft.com/office/powerpoint/2010/main" val="371583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Nätverksprognosernas tillförlitlighet minskar monotont med ledtiden. </a:t>
            </a:r>
          </a:p>
          <a:p>
            <a:r>
              <a:rPr lang="sv-SE" dirty="0"/>
              <a:t>Rangordningen av de olika modellerna följer i huvudsak intuitionen.</a:t>
            </a:r>
          </a:p>
        </p:txBody>
      </p:sp>
      <p:sp>
        <p:nvSpPr>
          <p:cNvPr id="4" name="Slide Number Placeholder 3"/>
          <p:cNvSpPr>
            <a:spLocks noGrp="1"/>
          </p:cNvSpPr>
          <p:nvPr>
            <p:ph type="sldNum" sz="quarter" idx="10"/>
          </p:nvPr>
        </p:nvSpPr>
        <p:spPr/>
        <p:txBody>
          <a:bodyPr/>
          <a:lstStyle/>
          <a:p>
            <a:pPr>
              <a:defRPr/>
            </a:pPr>
            <a:fld id="{F021212D-C19E-4341-AB38-D583159E3D07}" type="slidenum">
              <a:rPr lang="it-IT" smtClean="0"/>
              <a:pPr>
                <a:defRPr/>
              </a:pPr>
              <a:t>10</a:t>
            </a:fld>
            <a:endParaRPr lang="it-IT"/>
          </a:p>
        </p:txBody>
      </p:sp>
    </p:spTree>
    <p:extLst>
      <p:ext uri="{BB962C8B-B14F-4D97-AF65-F5344CB8AC3E}">
        <p14:creationId xmlns:p14="http://schemas.microsoft.com/office/powerpoint/2010/main" val="178002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Nätverksprognosernas tillförlitlighet minskar monotont med ledtiden. </a:t>
            </a:r>
          </a:p>
          <a:p>
            <a:r>
              <a:rPr lang="sv-SE" dirty="0"/>
              <a:t>Rangordningen av de olika modellerna följer i stort sett intuitionen.</a:t>
            </a:r>
          </a:p>
        </p:txBody>
      </p:sp>
      <p:sp>
        <p:nvSpPr>
          <p:cNvPr id="4" name="Slide Number Placeholder 3"/>
          <p:cNvSpPr>
            <a:spLocks noGrp="1"/>
          </p:cNvSpPr>
          <p:nvPr>
            <p:ph type="sldNum" sz="quarter" idx="10"/>
          </p:nvPr>
        </p:nvSpPr>
        <p:spPr/>
        <p:txBody>
          <a:bodyPr/>
          <a:lstStyle/>
          <a:p>
            <a:pPr>
              <a:defRPr/>
            </a:pPr>
            <a:fld id="{F021212D-C19E-4341-AB38-D583159E3D07}" type="slidenum">
              <a:rPr lang="it-IT" smtClean="0"/>
              <a:pPr>
                <a:defRPr/>
              </a:pPr>
              <a:t>11</a:t>
            </a:fld>
            <a:endParaRPr lang="it-IT"/>
          </a:p>
        </p:txBody>
      </p:sp>
    </p:spTree>
    <p:extLst>
      <p:ext uri="{BB962C8B-B14F-4D97-AF65-F5344CB8AC3E}">
        <p14:creationId xmlns:p14="http://schemas.microsoft.com/office/powerpoint/2010/main" val="351815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Nätverksprognosernas tillförlitlighet minskar monotont med ledtiden. </a:t>
            </a:r>
          </a:p>
          <a:p>
            <a:r>
              <a:rPr lang="sv-SE" dirty="0"/>
              <a:t>Rangordningen av de olika modellerna följer i stort sett intuitionen.</a:t>
            </a:r>
          </a:p>
        </p:txBody>
      </p:sp>
      <p:sp>
        <p:nvSpPr>
          <p:cNvPr id="4" name="Slide Number Placeholder 3"/>
          <p:cNvSpPr>
            <a:spLocks noGrp="1"/>
          </p:cNvSpPr>
          <p:nvPr>
            <p:ph type="sldNum" sz="quarter" idx="10"/>
          </p:nvPr>
        </p:nvSpPr>
        <p:spPr/>
        <p:txBody>
          <a:bodyPr/>
          <a:lstStyle/>
          <a:p>
            <a:pPr>
              <a:defRPr/>
            </a:pPr>
            <a:fld id="{F021212D-C19E-4341-AB38-D583159E3D07}" type="slidenum">
              <a:rPr lang="it-IT" smtClean="0"/>
              <a:pPr>
                <a:defRPr/>
              </a:pPr>
              <a:t>12</a:t>
            </a:fld>
            <a:endParaRPr lang="it-IT"/>
          </a:p>
        </p:txBody>
      </p:sp>
    </p:spTree>
    <p:extLst>
      <p:ext uri="{BB962C8B-B14F-4D97-AF65-F5344CB8AC3E}">
        <p14:creationId xmlns:p14="http://schemas.microsoft.com/office/powerpoint/2010/main" val="1022716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Överensstämmer med den globala genomsnittliga RMSE som analyserats tidigare.</a:t>
            </a:r>
          </a:p>
          <a:p>
            <a:r>
              <a:rPr lang="sv-SE" dirty="0"/>
              <a:t>Nätverksprognoser för plasimt21 och plasimt42 har en mer komplicerad rumslig felstruktur, och </a:t>
            </a:r>
            <a:r>
              <a:rPr lang="sv-SE" dirty="0" err="1"/>
              <a:t>stormbanorna</a:t>
            </a:r>
            <a:r>
              <a:rPr lang="sv-SE" dirty="0"/>
              <a:t> på </a:t>
            </a:r>
            <a:r>
              <a:rPr lang="sv-SE" dirty="0" err="1"/>
              <a:t>mellanbreeddgradnerna</a:t>
            </a:r>
            <a:r>
              <a:rPr lang="sv-SE" dirty="0"/>
              <a:t> framträder tydligt som områden med stora fel. </a:t>
            </a:r>
          </a:p>
        </p:txBody>
      </p:sp>
      <p:sp>
        <p:nvSpPr>
          <p:cNvPr id="4" name="Slide Number Placeholder 3"/>
          <p:cNvSpPr>
            <a:spLocks noGrp="1"/>
          </p:cNvSpPr>
          <p:nvPr>
            <p:ph type="sldNum" sz="quarter" idx="10"/>
          </p:nvPr>
        </p:nvSpPr>
        <p:spPr/>
        <p:txBody>
          <a:bodyPr/>
          <a:lstStyle/>
          <a:p>
            <a:pPr>
              <a:defRPr/>
            </a:pPr>
            <a:fld id="{F021212D-C19E-4341-AB38-D583159E3D07}" type="slidenum">
              <a:rPr lang="it-IT" smtClean="0"/>
              <a:pPr>
                <a:defRPr/>
              </a:pPr>
              <a:t>13</a:t>
            </a:fld>
            <a:endParaRPr lang="it-IT"/>
          </a:p>
        </p:txBody>
      </p:sp>
    </p:spTree>
    <p:extLst>
      <p:ext uri="{BB962C8B-B14F-4D97-AF65-F5344CB8AC3E}">
        <p14:creationId xmlns:p14="http://schemas.microsoft.com/office/powerpoint/2010/main" val="428218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Resultaten är jämförbara med </a:t>
            </a:r>
            <a:r>
              <a:rPr lang="sv-SE" dirty="0" err="1"/>
              <a:t>Dueben</a:t>
            </a:r>
            <a:r>
              <a:rPr lang="sv-SE" dirty="0"/>
              <a:t> och Bauer (2018). Till skillnad från </a:t>
            </a:r>
            <a:r>
              <a:rPr lang="sv-SE" dirty="0" err="1"/>
              <a:t>Dueben</a:t>
            </a:r>
            <a:r>
              <a:rPr lang="sv-SE" dirty="0"/>
              <a:t> och Bauer verkar det möjligt att göra tillförlitliga neurala nätverksprognoser med större tidssteg istället för iterativa 1-dag prognoser. Denna skillnad kan bero på att vi använder </a:t>
            </a:r>
            <a:r>
              <a:rPr lang="sv-SE" dirty="0" err="1"/>
              <a:t>konvolutionella</a:t>
            </a:r>
            <a:r>
              <a:rPr lang="sv-SE" dirty="0"/>
              <a:t> lager, till skillnad från det lokala djupa neurala nätverket som </a:t>
            </a:r>
            <a:r>
              <a:rPr lang="sv-SE" dirty="0" err="1"/>
              <a:t>Dueben</a:t>
            </a:r>
            <a:r>
              <a:rPr lang="sv-SE" dirty="0"/>
              <a:t> och Bauer använde. NN-prognoser är bättre än uthållighetsprognoser vid de flesta ledtider som de tränas på.</a:t>
            </a:r>
            <a:endParaRPr lang="en-US" dirty="0"/>
          </a:p>
        </p:txBody>
      </p:sp>
      <p:sp>
        <p:nvSpPr>
          <p:cNvPr id="4" name="Slide Number Placeholder 3"/>
          <p:cNvSpPr>
            <a:spLocks noGrp="1"/>
          </p:cNvSpPr>
          <p:nvPr>
            <p:ph type="sldNum" sz="quarter" idx="10"/>
          </p:nvPr>
        </p:nvSpPr>
        <p:spPr/>
        <p:txBody>
          <a:bodyPr/>
          <a:lstStyle/>
          <a:p>
            <a:pPr>
              <a:defRPr/>
            </a:pPr>
            <a:fld id="{F021212D-C19E-4341-AB38-D583159E3D07}" type="slidenum">
              <a:rPr lang="it-IT" smtClean="0"/>
              <a:pPr>
                <a:defRPr/>
              </a:pPr>
              <a:t>14</a:t>
            </a:fld>
            <a:endParaRPr lang="it-IT"/>
          </a:p>
        </p:txBody>
      </p:sp>
    </p:spTree>
    <p:extLst>
      <p:ext uri="{BB962C8B-B14F-4D97-AF65-F5344CB8AC3E}">
        <p14:creationId xmlns:p14="http://schemas.microsoft.com/office/powerpoint/2010/main" val="312551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 maskininlärning hänvisar termen "ensemble" till alla metoder där en eller flera algoritmer tränas flera gånger med något annorlunda parametrar, och man tar medelvärdet av prognoserna för att få en bättre prognos, som till exempel i den brett använt </a:t>
            </a:r>
            <a:r>
              <a:rPr lang="sv-SE" dirty="0" err="1"/>
              <a:t>random</a:t>
            </a:r>
            <a:r>
              <a:rPr lang="sv-SE" dirty="0"/>
              <a:t> </a:t>
            </a:r>
            <a:r>
              <a:rPr lang="sv-SE" dirty="0" err="1"/>
              <a:t>forest</a:t>
            </a:r>
            <a:r>
              <a:rPr lang="sv-SE" dirty="0"/>
              <a:t>-algoritmen. Detta är en mycket bredare definition, eftersom den till exempel skulle kunna omfatta det fallet där flera modeller var för sig genererar orealistiska prognoser, och endast medelvärdet av prognoserna är tillförlitligt.</a:t>
            </a:r>
            <a:endParaRPr lang="it-IT" dirty="0"/>
          </a:p>
        </p:txBody>
      </p:sp>
      <p:sp>
        <p:nvSpPr>
          <p:cNvPr id="4" name="Slide Number Placeholder 3"/>
          <p:cNvSpPr>
            <a:spLocks noGrp="1"/>
          </p:cNvSpPr>
          <p:nvPr>
            <p:ph type="sldNum" sz="quarter" idx="10"/>
          </p:nvPr>
        </p:nvSpPr>
        <p:spPr/>
        <p:txBody>
          <a:bodyPr/>
          <a:lstStyle/>
          <a:p>
            <a:pPr>
              <a:defRPr/>
            </a:pPr>
            <a:fld id="{F021212D-C19E-4341-AB38-D583159E3D07}" type="slidenum">
              <a:rPr lang="it-IT" smtClean="0"/>
              <a:pPr>
                <a:defRPr/>
              </a:pPr>
              <a:t>17</a:t>
            </a:fld>
            <a:endParaRPr lang="it-IT"/>
          </a:p>
        </p:txBody>
      </p:sp>
    </p:spTree>
    <p:extLst>
      <p:ext uri="{BB962C8B-B14F-4D97-AF65-F5344CB8AC3E}">
        <p14:creationId xmlns:p14="http://schemas.microsoft.com/office/powerpoint/2010/main" val="358644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F021212D-C19E-4341-AB38-D583159E3D07}" type="slidenum">
              <a:rPr lang="it-IT" smtClean="0"/>
              <a:pPr>
                <a:defRPr/>
              </a:pPr>
              <a:t>18</a:t>
            </a:fld>
            <a:endParaRPr lang="it-IT"/>
          </a:p>
        </p:txBody>
      </p:sp>
    </p:spTree>
    <p:extLst>
      <p:ext uri="{BB962C8B-B14F-4D97-AF65-F5344CB8AC3E}">
        <p14:creationId xmlns:p14="http://schemas.microsoft.com/office/powerpoint/2010/main" val="407215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F021212D-C19E-4341-AB38-D583159E3D07}" type="slidenum">
              <a:rPr lang="it-IT" smtClean="0"/>
              <a:pPr>
                <a:defRPr/>
              </a:pPr>
              <a:t>19</a:t>
            </a:fld>
            <a:endParaRPr lang="it-IT"/>
          </a:p>
        </p:txBody>
      </p:sp>
    </p:spTree>
    <p:extLst>
      <p:ext uri="{BB962C8B-B14F-4D97-AF65-F5344CB8AC3E}">
        <p14:creationId xmlns:p14="http://schemas.microsoft.com/office/powerpoint/2010/main" val="3338376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Picture 2" descr="SU_PPT_eld"/>
          <p:cNvPicPr>
            <a:picLocks noChangeAspect="1" noChangeArrowheads="1"/>
          </p:cNvPicPr>
          <p:nvPr userDrawn="1"/>
        </p:nvPicPr>
        <p:blipFill>
          <a:blip r:embed="rId2">
            <a:extLst>
              <a:ext uri="{28A0092B-C50C-407E-A947-70E740481C1C}">
                <a14:useLocalDpi xmlns:a14="http://schemas.microsoft.com/office/drawing/2010/main" val="0"/>
              </a:ext>
            </a:extLst>
          </a:blip>
          <a:srcRect l="4988" t="-362"/>
          <a:stretch>
            <a:fillRect/>
          </a:stretch>
        </p:blipFill>
        <p:spPr bwMode="auto">
          <a:xfrm>
            <a:off x="0" y="1571625"/>
            <a:ext cx="72580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1008000" y="2437200"/>
            <a:ext cx="6631200" cy="1425600"/>
          </a:xfrm>
        </p:spPr>
        <p:txBody>
          <a:bodyPr lIns="72000" tIns="36000" rIns="72000" bIns="36000" anchor="ctr">
            <a:normAutofit/>
          </a:bodyPr>
          <a:lstStyle>
            <a:lvl1pPr algn="l">
              <a:defRPr sz="4400" b="0">
                <a:latin typeface="Verdana" pitchFamily="34" charset="0"/>
                <a:ea typeface="Verdana" pitchFamily="34" charset="0"/>
                <a:cs typeface="Verdana"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1008000" y="3859200"/>
            <a:ext cx="66312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5" name="Platshållare för datum 3"/>
          <p:cNvSpPr>
            <a:spLocks noGrp="1"/>
          </p:cNvSpPr>
          <p:nvPr>
            <p:ph type="dt" sz="half" idx="10"/>
          </p:nvPr>
        </p:nvSpPr>
        <p:spPr/>
        <p:txBody>
          <a:bodyPr/>
          <a:lstStyle>
            <a:lvl1pPr>
              <a:defRPr/>
            </a:lvl1pPr>
          </a:lstStyle>
          <a:p>
            <a:pPr>
              <a:defRPr/>
            </a:pPr>
            <a:fld id="{3317686F-3296-4FAF-9927-1F4797064EEC}" type="datetime1">
              <a:rPr lang="sv-SE"/>
              <a:pPr>
                <a:defRPr/>
              </a:pPr>
              <a:t>2022-05-04</a:t>
            </a:fld>
            <a:endParaRPr lang="sv-SE"/>
          </a:p>
        </p:txBody>
      </p:sp>
      <p:sp>
        <p:nvSpPr>
          <p:cNvPr id="6" name="Platshållare för sidfot 4"/>
          <p:cNvSpPr>
            <a:spLocks noGrp="1"/>
          </p:cNvSpPr>
          <p:nvPr>
            <p:ph type="ftr" sz="quarter" idx="11"/>
          </p:nvPr>
        </p:nvSpPr>
        <p:spPr>
          <a:xfrm>
            <a:off x="1936750" y="6153150"/>
            <a:ext cx="4492625" cy="279400"/>
          </a:xfrm>
        </p:spPr>
        <p:txBody>
          <a:bodyPr/>
          <a:lstStyle>
            <a:lvl1pPr>
              <a:defRPr/>
            </a:lvl1pPr>
          </a:lstStyle>
          <a:p>
            <a:pPr>
              <a:defRPr/>
            </a:pPr>
            <a:r>
              <a:rPr lang="sv-SE"/>
              <a:t>/Namn </a:t>
            </a:r>
            <a:r>
              <a:rPr lang="sv-SE" err="1"/>
              <a:t>Namn</a:t>
            </a:r>
            <a:r>
              <a:rPr lang="sv-SE"/>
              <a:t>, Institution eller liknande</a:t>
            </a:r>
          </a:p>
        </p:txBody>
      </p:sp>
      <p:sp>
        <p:nvSpPr>
          <p:cNvPr id="7" name="Platshållare för bildnummer 5"/>
          <p:cNvSpPr>
            <a:spLocks noGrp="1"/>
          </p:cNvSpPr>
          <p:nvPr>
            <p:ph type="sldNum" sz="quarter" idx="12"/>
          </p:nvPr>
        </p:nvSpPr>
        <p:spPr>
          <a:xfrm>
            <a:off x="6588125" y="6389688"/>
            <a:ext cx="2133600" cy="279400"/>
          </a:xfrm>
        </p:spPr>
        <p:txBody>
          <a:bodyPr/>
          <a:lstStyle>
            <a:lvl1pPr>
              <a:defRPr sz="1600">
                <a:latin typeface="umr10"/>
              </a:defRPr>
            </a:lvl1pPr>
          </a:lstStyle>
          <a:p>
            <a:pPr>
              <a:defRPr/>
            </a:pPr>
            <a:fld id="{70A320FF-592E-4D55-A4BE-B06815A3E73D}" type="slidenum">
              <a:rPr lang="sv-SE"/>
              <a:pPr>
                <a:defRPr/>
              </a:pPr>
              <a:t>‹#›</a:t>
            </a:fld>
            <a:endParaRPr lang="sv-SE" dirty="0"/>
          </a:p>
        </p:txBody>
      </p:sp>
    </p:spTree>
    <p:extLst>
      <p:ext uri="{BB962C8B-B14F-4D97-AF65-F5344CB8AC3E}">
        <p14:creationId xmlns:p14="http://schemas.microsoft.com/office/powerpoint/2010/main" val="230137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lvl1pPr>
              <a:defRPr/>
            </a:lvl1pPr>
          </a:lstStyle>
          <a:p>
            <a:pPr>
              <a:defRPr/>
            </a:pPr>
            <a:fld id="{AE7CF7C1-CF28-440C-9FC2-B388707846D6}" type="datetime1">
              <a:rPr lang="sv-SE"/>
              <a:pPr>
                <a:defRPr/>
              </a:pPr>
              <a:t>2022-05-04</a:t>
            </a:fld>
            <a:endParaRPr lang="sv-SE" dirty="0"/>
          </a:p>
        </p:txBody>
      </p:sp>
      <p:sp>
        <p:nvSpPr>
          <p:cNvPr id="5" name="Platshållare för sidfot 4"/>
          <p:cNvSpPr>
            <a:spLocks noGrp="1"/>
          </p:cNvSpPr>
          <p:nvPr>
            <p:ph type="ftr" sz="quarter" idx="11"/>
          </p:nvPr>
        </p:nvSpPr>
        <p:spPr/>
        <p:txBody>
          <a:bodyPr/>
          <a:lstStyle>
            <a:lvl1pPr>
              <a:defRPr/>
            </a:lvl1pPr>
          </a:lstStyle>
          <a:p>
            <a:pPr>
              <a:defRPr/>
            </a:pPr>
            <a:r>
              <a:rPr lang="sv-SE"/>
              <a:t>/Namn Namn, Institution eller liknande</a:t>
            </a:r>
            <a:endParaRPr lang="sv-SE" dirty="0"/>
          </a:p>
        </p:txBody>
      </p:sp>
      <p:sp>
        <p:nvSpPr>
          <p:cNvPr id="6" name="Platshållare för bildnummer 5"/>
          <p:cNvSpPr>
            <a:spLocks noGrp="1"/>
          </p:cNvSpPr>
          <p:nvPr>
            <p:ph type="sldNum" sz="quarter" idx="12"/>
          </p:nvPr>
        </p:nvSpPr>
        <p:spPr/>
        <p:txBody>
          <a:bodyPr/>
          <a:lstStyle>
            <a:lvl1pPr>
              <a:defRPr/>
            </a:lvl1pPr>
          </a:lstStyle>
          <a:p>
            <a:pPr>
              <a:defRPr/>
            </a:pPr>
            <a:fld id="{49B96E2B-01CC-418F-9C80-E01DD7E8EA2C}" type="slidenum">
              <a:rPr lang="sv-SE"/>
              <a:pPr>
                <a:defRPr/>
              </a:pPr>
              <a:t>‹#›</a:t>
            </a:fld>
            <a:endParaRPr lang="sv-SE" dirty="0"/>
          </a:p>
        </p:txBody>
      </p:sp>
    </p:spTree>
    <p:extLst>
      <p:ext uri="{BB962C8B-B14F-4D97-AF65-F5344CB8AC3E}">
        <p14:creationId xmlns:p14="http://schemas.microsoft.com/office/powerpoint/2010/main" val="335799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7920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2912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3"/>
          <p:cNvSpPr>
            <a:spLocks noGrp="1"/>
          </p:cNvSpPr>
          <p:nvPr>
            <p:ph type="dt" sz="half" idx="10"/>
          </p:nvPr>
        </p:nvSpPr>
        <p:spPr/>
        <p:txBody>
          <a:bodyPr/>
          <a:lstStyle>
            <a:lvl1pPr>
              <a:defRPr/>
            </a:lvl1pPr>
          </a:lstStyle>
          <a:p>
            <a:pPr>
              <a:defRPr/>
            </a:pPr>
            <a:fld id="{C792E129-42F2-4F40-BB95-435A40162146}" type="datetime1">
              <a:rPr lang="sv-SE"/>
              <a:pPr>
                <a:defRPr/>
              </a:pPr>
              <a:t>2022-05-04</a:t>
            </a:fld>
            <a:endParaRPr lang="sv-SE" dirty="0"/>
          </a:p>
        </p:txBody>
      </p:sp>
      <p:sp>
        <p:nvSpPr>
          <p:cNvPr id="6" name="Platshållare för sidfot 4"/>
          <p:cNvSpPr>
            <a:spLocks noGrp="1"/>
          </p:cNvSpPr>
          <p:nvPr>
            <p:ph type="ftr" sz="quarter" idx="11"/>
          </p:nvPr>
        </p:nvSpPr>
        <p:spPr/>
        <p:txBody>
          <a:bodyPr/>
          <a:lstStyle>
            <a:lvl1pPr>
              <a:defRPr/>
            </a:lvl1pPr>
          </a:lstStyle>
          <a:p>
            <a:pPr>
              <a:defRPr/>
            </a:pPr>
            <a:r>
              <a:rPr lang="sv-SE"/>
              <a:t>/Namn Namn, Institution eller liknande</a:t>
            </a:r>
            <a:endParaRPr lang="sv-SE" dirty="0"/>
          </a:p>
        </p:txBody>
      </p:sp>
      <p:sp>
        <p:nvSpPr>
          <p:cNvPr id="7" name="Platshållare för bildnummer 5"/>
          <p:cNvSpPr>
            <a:spLocks noGrp="1"/>
          </p:cNvSpPr>
          <p:nvPr>
            <p:ph type="sldNum" sz="quarter" idx="12"/>
          </p:nvPr>
        </p:nvSpPr>
        <p:spPr/>
        <p:txBody>
          <a:bodyPr/>
          <a:lstStyle>
            <a:lvl1pPr>
              <a:defRPr/>
            </a:lvl1pPr>
          </a:lstStyle>
          <a:p>
            <a:pPr>
              <a:defRPr/>
            </a:pPr>
            <a:fld id="{C8B89C17-AD51-40CE-B426-75083CAC84C7}" type="slidenum">
              <a:rPr lang="sv-SE"/>
              <a:pPr>
                <a:defRPr/>
              </a:pPr>
              <a:t>‹#›</a:t>
            </a:fld>
            <a:endParaRPr lang="sv-SE" dirty="0"/>
          </a:p>
        </p:txBody>
      </p:sp>
    </p:spTree>
    <p:extLst>
      <p:ext uri="{BB962C8B-B14F-4D97-AF65-F5344CB8AC3E}">
        <p14:creationId xmlns:p14="http://schemas.microsoft.com/office/powerpoint/2010/main" val="166004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en-US"/>
              <a:t>Click to edit Master text styles</a:t>
            </a:r>
          </a:p>
        </p:txBody>
      </p:sp>
      <p:sp>
        <p:nvSpPr>
          <p:cNvPr id="4" name="Platshållare för datum 3"/>
          <p:cNvSpPr>
            <a:spLocks noGrp="1"/>
          </p:cNvSpPr>
          <p:nvPr>
            <p:ph type="dt" sz="half" idx="10"/>
          </p:nvPr>
        </p:nvSpPr>
        <p:spPr/>
        <p:txBody>
          <a:bodyPr/>
          <a:lstStyle>
            <a:lvl1pPr>
              <a:defRPr/>
            </a:lvl1pPr>
          </a:lstStyle>
          <a:p>
            <a:pPr>
              <a:defRPr/>
            </a:pPr>
            <a:fld id="{26F0C622-AD95-4425-93AC-57C58C6ED9C6}" type="datetime1">
              <a:rPr lang="sv-SE"/>
              <a:pPr>
                <a:defRPr/>
              </a:pPr>
              <a:t>2022-05-04</a:t>
            </a:fld>
            <a:endParaRPr lang="sv-SE" dirty="0"/>
          </a:p>
        </p:txBody>
      </p:sp>
      <p:sp>
        <p:nvSpPr>
          <p:cNvPr id="5" name="Platshållare för sidfot 4"/>
          <p:cNvSpPr>
            <a:spLocks noGrp="1"/>
          </p:cNvSpPr>
          <p:nvPr>
            <p:ph type="ftr" sz="quarter" idx="11"/>
          </p:nvPr>
        </p:nvSpPr>
        <p:spPr/>
        <p:txBody>
          <a:bodyPr/>
          <a:lstStyle>
            <a:lvl1pPr>
              <a:defRPr/>
            </a:lvl1pPr>
          </a:lstStyle>
          <a:p>
            <a:pPr>
              <a:defRPr/>
            </a:pPr>
            <a:r>
              <a:rPr lang="sv-SE"/>
              <a:t>/Namn Namn, Institution eller liknande</a:t>
            </a:r>
            <a:endParaRPr lang="sv-SE" dirty="0"/>
          </a:p>
        </p:txBody>
      </p:sp>
      <p:sp>
        <p:nvSpPr>
          <p:cNvPr id="6" name="Platshållare för bildnummer 5"/>
          <p:cNvSpPr>
            <a:spLocks noGrp="1"/>
          </p:cNvSpPr>
          <p:nvPr>
            <p:ph type="sldNum" sz="quarter" idx="12"/>
          </p:nvPr>
        </p:nvSpPr>
        <p:spPr/>
        <p:txBody>
          <a:bodyPr/>
          <a:lstStyle>
            <a:lvl1pPr>
              <a:defRPr/>
            </a:lvl1pPr>
          </a:lstStyle>
          <a:p>
            <a:pPr>
              <a:defRPr/>
            </a:pPr>
            <a:fld id="{D3846C3D-6280-40CF-8CEB-F9F24945E50F}" type="slidenum">
              <a:rPr lang="sv-SE"/>
              <a:pPr>
                <a:defRPr/>
              </a:pPr>
              <a:t>‹#›</a:t>
            </a:fld>
            <a:endParaRPr lang="sv-SE" dirty="0"/>
          </a:p>
        </p:txBody>
      </p:sp>
    </p:spTree>
    <p:extLst>
      <p:ext uri="{BB962C8B-B14F-4D97-AF65-F5344CB8AC3E}">
        <p14:creationId xmlns:p14="http://schemas.microsoft.com/office/powerpoint/2010/main" val="141189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4690800" cy="795600"/>
          </a:xfrm>
        </p:spPr>
        <p:txBody>
          <a:bodyPr/>
          <a:lstStyle>
            <a:lvl1pPr>
              <a:defRPr/>
            </a:lvl1pPr>
          </a:lstStyle>
          <a:p>
            <a:r>
              <a:rPr lang="en-US"/>
              <a:t>Click to edit Master title style</a:t>
            </a:r>
            <a:endParaRPr lang="sv-SE" dirty="0"/>
          </a:p>
        </p:txBody>
      </p:sp>
      <p:sp>
        <p:nvSpPr>
          <p:cNvPr id="4" name="Platshållare för innehåll 3"/>
          <p:cNvSpPr>
            <a:spLocks noGrp="1"/>
          </p:cNvSpPr>
          <p:nvPr>
            <p:ph sz="half" idx="2"/>
          </p:nvPr>
        </p:nvSpPr>
        <p:spPr>
          <a:xfrm>
            <a:off x="792000" y="2808000"/>
            <a:ext cx="4690800" cy="3214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5"/>
          <p:cNvSpPr>
            <a:spLocks noGrp="1"/>
          </p:cNvSpPr>
          <p:nvPr>
            <p:ph sz="quarter" idx="4"/>
          </p:nvPr>
        </p:nvSpPr>
        <p:spPr>
          <a:xfrm>
            <a:off x="5619600" y="1962000"/>
            <a:ext cx="3060000" cy="4060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3"/>
          <p:cNvSpPr>
            <a:spLocks noGrp="1"/>
          </p:cNvSpPr>
          <p:nvPr>
            <p:ph type="dt" sz="half" idx="10"/>
          </p:nvPr>
        </p:nvSpPr>
        <p:spPr/>
        <p:txBody>
          <a:bodyPr/>
          <a:lstStyle>
            <a:lvl1pPr>
              <a:defRPr/>
            </a:lvl1pPr>
          </a:lstStyle>
          <a:p>
            <a:pPr>
              <a:defRPr/>
            </a:pPr>
            <a:fld id="{8E408315-A503-449F-8C49-1AE5904C4F79}" type="datetime1">
              <a:rPr lang="sv-SE"/>
              <a:pPr>
                <a:defRPr/>
              </a:pPr>
              <a:t>2022-05-04</a:t>
            </a:fld>
            <a:endParaRPr lang="sv-SE" dirty="0"/>
          </a:p>
        </p:txBody>
      </p:sp>
      <p:sp>
        <p:nvSpPr>
          <p:cNvPr id="7" name="Platshållare för sidfot 4"/>
          <p:cNvSpPr>
            <a:spLocks noGrp="1"/>
          </p:cNvSpPr>
          <p:nvPr>
            <p:ph type="ftr" sz="quarter" idx="11"/>
          </p:nvPr>
        </p:nvSpPr>
        <p:spPr/>
        <p:txBody>
          <a:bodyPr/>
          <a:lstStyle>
            <a:lvl1pPr>
              <a:defRPr/>
            </a:lvl1pPr>
          </a:lstStyle>
          <a:p>
            <a:pPr>
              <a:defRPr/>
            </a:pPr>
            <a:r>
              <a:rPr lang="sv-SE"/>
              <a:t>/Namn Namn, Institution eller liknande</a:t>
            </a:r>
            <a:endParaRPr lang="sv-SE" dirty="0"/>
          </a:p>
        </p:txBody>
      </p:sp>
      <p:sp>
        <p:nvSpPr>
          <p:cNvPr id="8" name="Platshållare för bildnummer 5"/>
          <p:cNvSpPr>
            <a:spLocks noGrp="1"/>
          </p:cNvSpPr>
          <p:nvPr>
            <p:ph type="sldNum" sz="quarter" idx="12"/>
          </p:nvPr>
        </p:nvSpPr>
        <p:spPr/>
        <p:txBody>
          <a:bodyPr/>
          <a:lstStyle>
            <a:lvl1pPr>
              <a:defRPr/>
            </a:lvl1pPr>
          </a:lstStyle>
          <a:p>
            <a:pPr>
              <a:defRPr/>
            </a:pPr>
            <a:fld id="{570E989E-9004-4899-989B-065F2B697743}" type="slidenum">
              <a:rPr lang="sv-SE"/>
              <a:pPr>
                <a:defRPr/>
              </a:pPr>
              <a:t>‹#›</a:t>
            </a:fld>
            <a:endParaRPr lang="sv-SE" dirty="0"/>
          </a:p>
        </p:txBody>
      </p:sp>
    </p:spTree>
    <p:extLst>
      <p:ext uri="{BB962C8B-B14F-4D97-AF65-F5344CB8AC3E}">
        <p14:creationId xmlns:p14="http://schemas.microsoft.com/office/powerpoint/2010/main" val="244599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1944000"/>
            <a:ext cx="6850800" cy="407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lvl1pPr>
              <a:defRPr/>
            </a:lvl1pPr>
          </a:lstStyle>
          <a:p>
            <a:pPr>
              <a:defRPr/>
            </a:pPr>
            <a:fld id="{06EB0C18-077C-41FC-B550-CA0498D7BAFF}" type="datetime1">
              <a:rPr lang="sv-SE"/>
              <a:pPr>
                <a:defRPr/>
              </a:pPr>
              <a:t>2022-05-04</a:t>
            </a:fld>
            <a:endParaRPr lang="sv-SE" dirty="0"/>
          </a:p>
        </p:txBody>
      </p:sp>
      <p:sp>
        <p:nvSpPr>
          <p:cNvPr id="5" name="Platshållare för sidfot 4"/>
          <p:cNvSpPr>
            <a:spLocks noGrp="1"/>
          </p:cNvSpPr>
          <p:nvPr>
            <p:ph type="ftr" sz="quarter" idx="11"/>
          </p:nvPr>
        </p:nvSpPr>
        <p:spPr/>
        <p:txBody>
          <a:bodyPr/>
          <a:lstStyle>
            <a:lvl1pPr>
              <a:defRPr/>
            </a:lvl1pPr>
          </a:lstStyle>
          <a:p>
            <a:pPr>
              <a:defRPr/>
            </a:pPr>
            <a:r>
              <a:rPr lang="sv-SE"/>
              <a:t>/Namn Namn, Institution eller liknande</a:t>
            </a:r>
            <a:endParaRPr lang="sv-SE" dirty="0"/>
          </a:p>
        </p:txBody>
      </p:sp>
      <p:sp>
        <p:nvSpPr>
          <p:cNvPr id="6" name="Platshållare för bildnummer 5"/>
          <p:cNvSpPr>
            <a:spLocks noGrp="1"/>
          </p:cNvSpPr>
          <p:nvPr>
            <p:ph type="sldNum" sz="quarter" idx="12"/>
          </p:nvPr>
        </p:nvSpPr>
        <p:spPr/>
        <p:txBody>
          <a:bodyPr/>
          <a:lstStyle>
            <a:lvl1pPr>
              <a:defRPr/>
            </a:lvl1pPr>
          </a:lstStyle>
          <a:p>
            <a:pPr>
              <a:defRPr/>
            </a:pPr>
            <a:fld id="{4F8E7FA8-0AF8-4BDA-9B04-7DF817EF5860}" type="slidenum">
              <a:rPr lang="sv-SE"/>
              <a:pPr>
                <a:defRPr/>
              </a:pPr>
              <a:t>‹#›</a:t>
            </a:fld>
            <a:endParaRPr lang="sv-SE" dirty="0"/>
          </a:p>
        </p:txBody>
      </p:sp>
    </p:spTree>
    <p:extLst>
      <p:ext uri="{BB962C8B-B14F-4D97-AF65-F5344CB8AC3E}">
        <p14:creationId xmlns:p14="http://schemas.microsoft.com/office/powerpoint/2010/main" val="143303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25ADB96C-ED90-482C-BB9A-DDA16BD95290}" type="datetime1">
              <a:rPr lang="sv-SE"/>
              <a:pPr>
                <a:defRPr/>
              </a:pPr>
              <a:t>2022-05-04</a:t>
            </a:fld>
            <a:endParaRPr lang="sv-SE" dirty="0"/>
          </a:p>
        </p:txBody>
      </p:sp>
      <p:sp>
        <p:nvSpPr>
          <p:cNvPr id="3" name="Platshållare för sidfot 4"/>
          <p:cNvSpPr>
            <a:spLocks noGrp="1"/>
          </p:cNvSpPr>
          <p:nvPr>
            <p:ph type="ftr" sz="quarter" idx="11"/>
          </p:nvPr>
        </p:nvSpPr>
        <p:spPr/>
        <p:txBody>
          <a:bodyPr/>
          <a:lstStyle>
            <a:lvl1pPr>
              <a:defRPr/>
            </a:lvl1pPr>
          </a:lstStyle>
          <a:p>
            <a:pPr>
              <a:defRPr/>
            </a:pPr>
            <a:r>
              <a:rPr lang="sv-SE"/>
              <a:t>/Namn Namn, Institution eller liknande</a:t>
            </a:r>
            <a:endParaRPr lang="sv-SE" dirty="0"/>
          </a:p>
        </p:txBody>
      </p:sp>
      <p:sp>
        <p:nvSpPr>
          <p:cNvPr id="4" name="Platshållare för bildnummer 5"/>
          <p:cNvSpPr>
            <a:spLocks noGrp="1"/>
          </p:cNvSpPr>
          <p:nvPr>
            <p:ph type="sldNum" sz="quarter" idx="12"/>
          </p:nvPr>
        </p:nvSpPr>
        <p:spPr/>
        <p:txBody>
          <a:bodyPr/>
          <a:lstStyle>
            <a:lvl1pPr>
              <a:defRPr/>
            </a:lvl1pPr>
          </a:lstStyle>
          <a:p>
            <a:pPr>
              <a:defRPr/>
            </a:pPr>
            <a:fld id="{19A18343-38D0-4D03-879C-A16890B8BF2E}" type="slidenum">
              <a:rPr lang="sv-SE"/>
              <a:pPr>
                <a:defRPr/>
              </a:pPr>
              <a:t>‹#›</a:t>
            </a:fld>
            <a:endParaRPr lang="sv-SE" dirty="0"/>
          </a:p>
        </p:txBody>
      </p:sp>
    </p:spTree>
    <p:extLst>
      <p:ext uri="{BB962C8B-B14F-4D97-AF65-F5344CB8AC3E}">
        <p14:creationId xmlns:p14="http://schemas.microsoft.com/office/powerpoint/2010/main" val="2468024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792163" y="1944688"/>
            <a:ext cx="685006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it-IT"/>
              <a:t>Klicka här för att ändra format</a:t>
            </a:r>
          </a:p>
        </p:txBody>
      </p:sp>
      <p:sp>
        <p:nvSpPr>
          <p:cNvPr id="1027" name="Platshållare för text 2"/>
          <p:cNvSpPr>
            <a:spLocks noGrp="1"/>
          </p:cNvSpPr>
          <p:nvPr>
            <p:ph type="body" idx="1"/>
          </p:nvPr>
        </p:nvSpPr>
        <p:spPr bwMode="auto">
          <a:xfrm>
            <a:off x="792163" y="2808288"/>
            <a:ext cx="6850062"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it-IT"/>
              <a:t>Klicka här för att ändra format på bakgrundstexten</a:t>
            </a:r>
          </a:p>
          <a:p>
            <a:pPr lvl="1"/>
            <a:r>
              <a:rPr lang="sv-SE" altLang="it-IT"/>
              <a:t>Nivå två</a:t>
            </a:r>
          </a:p>
          <a:p>
            <a:pPr lvl="2"/>
            <a:r>
              <a:rPr lang="sv-SE" altLang="it-IT"/>
              <a:t>Nivå tre</a:t>
            </a:r>
          </a:p>
          <a:p>
            <a:pPr lvl="3"/>
            <a:r>
              <a:rPr lang="sv-SE" altLang="it-IT"/>
              <a:t>Nivå fyra</a:t>
            </a:r>
          </a:p>
          <a:p>
            <a:pPr lvl="4"/>
            <a:r>
              <a:rPr lang="sv-SE" altLang="it-IT"/>
              <a:t>Nivå fem</a:t>
            </a:r>
          </a:p>
        </p:txBody>
      </p:sp>
      <p:sp>
        <p:nvSpPr>
          <p:cNvPr id="4" name="Platshållare för datum 3"/>
          <p:cNvSpPr>
            <a:spLocks noGrp="1"/>
          </p:cNvSpPr>
          <p:nvPr>
            <p:ph type="dt" sz="half" idx="2"/>
          </p:nvPr>
        </p:nvSpPr>
        <p:spPr>
          <a:xfrm>
            <a:off x="781050" y="6153150"/>
            <a:ext cx="1123950" cy="2794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solidFill>
                <a:latin typeface="Verdana" pitchFamily="34" charset="0"/>
                <a:ea typeface="Verdana" pitchFamily="34" charset="0"/>
                <a:cs typeface="Verdana" pitchFamily="34" charset="0"/>
              </a:defRPr>
            </a:lvl1pPr>
          </a:lstStyle>
          <a:p>
            <a:pPr>
              <a:defRPr/>
            </a:pPr>
            <a:fld id="{350F87F9-468D-4DD7-AD0A-0B138E410358}" type="datetime1">
              <a:rPr lang="sv-SE"/>
              <a:pPr>
                <a:defRPr/>
              </a:pPr>
              <a:t>2022-05-04</a:t>
            </a:fld>
            <a:endParaRPr lang="sv-SE" dirty="0"/>
          </a:p>
        </p:txBody>
      </p:sp>
      <p:sp>
        <p:nvSpPr>
          <p:cNvPr id="5" name="Platshållare för sidfot 4"/>
          <p:cNvSpPr>
            <a:spLocks noGrp="1"/>
          </p:cNvSpPr>
          <p:nvPr>
            <p:ph type="ftr" sz="quarter" idx="3"/>
          </p:nvPr>
        </p:nvSpPr>
        <p:spPr>
          <a:xfrm>
            <a:off x="1936750" y="6153150"/>
            <a:ext cx="4492625" cy="517525"/>
          </a:xfrm>
          <a:prstGeom prst="rect">
            <a:avLst/>
          </a:prstGeom>
        </p:spPr>
        <p:txBody>
          <a:bodyPr vert="horz" lIns="91440" tIns="45720" rIns="91440" bIns="45720" rtlCol="0" anchor="t"/>
          <a:lstStyle>
            <a:lvl1pPr algn="l" eaLnBrk="1" fontAlgn="auto" hangingPunct="1">
              <a:spcBef>
                <a:spcPts val="0"/>
              </a:spcBef>
              <a:spcAft>
                <a:spcPts val="0"/>
              </a:spcAft>
              <a:defRPr sz="1200">
                <a:solidFill>
                  <a:srgbClr val="000000"/>
                </a:solidFill>
                <a:latin typeface="Verdana" pitchFamily="34" charset="0"/>
                <a:ea typeface="Verdana" pitchFamily="34" charset="0"/>
                <a:cs typeface="Verdana" pitchFamily="34" charset="0"/>
              </a:defRPr>
            </a:lvl1pPr>
          </a:lstStyle>
          <a:p>
            <a:pPr>
              <a:defRPr/>
            </a:pPr>
            <a:r>
              <a:rPr lang="sv-SE"/>
              <a:t>/Namn Namn, Institution eller liknande</a:t>
            </a:r>
            <a:endParaRPr lang="sv-SE" dirty="0"/>
          </a:p>
        </p:txBody>
      </p:sp>
      <p:sp>
        <p:nvSpPr>
          <p:cNvPr id="6" name="Platshållare för bildnummer 5"/>
          <p:cNvSpPr>
            <a:spLocks noGrp="1"/>
          </p:cNvSpPr>
          <p:nvPr>
            <p:ph type="sldNum" sz="quarter" idx="4"/>
          </p:nvPr>
        </p:nvSpPr>
        <p:spPr>
          <a:xfrm>
            <a:off x="6588125" y="6153150"/>
            <a:ext cx="2133600" cy="2794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solidFill>
                <a:latin typeface="Verdana" pitchFamily="34" charset="0"/>
                <a:ea typeface="Verdana" pitchFamily="34" charset="0"/>
                <a:cs typeface="Verdana" pitchFamily="34" charset="0"/>
              </a:defRPr>
            </a:lvl1pPr>
          </a:lstStyle>
          <a:p>
            <a:pPr>
              <a:defRPr/>
            </a:pPr>
            <a:fld id="{07EE06DA-40B0-4E9D-95AF-191D65D879AB}" type="slidenum">
              <a:rPr lang="sv-SE"/>
              <a:pPr>
                <a:defRPr/>
              </a:pPr>
              <a:t>‹#›</a:t>
            </a:fld>
            <a:endParaRPr lang="sv-SE" dirty="0"/>
          </a:p>
        </p:txBody>
      </p:sp>
      <p:pic>
        <p:nvPicPr>
          <p:cNvPr id="1031" name="Bildobjekt 6" descr="logo-org-svensk_rgb.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642225" y="287338"/>
            <a:ext cx="113982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4" r:id="rId1"/>
    <p:sldLayoutId id="2147483758" r:id="rId2"/>
    <p:sldLayoutId id="2147483759" r:id="rId3"/>
    <p:sldLayoutId id="2147483760" r:id="rId4"/>
    <p:sldLayoutId id="2147483761" r:id="rId5"/>
    <p:sldLayoutId id="2147483762" r:id="rId6"/>
    <p:sldLayoutId id="2147483763" r:id="rId7"/>
  </p:sldLayoutIdLst>
  <p:hf hdr="0" ftr="0" dt="0"/>
  <p:txStyles>
    <p:titleStyle>
      <a:lvl1pPr algn="l" rtl="0" eaLnBrk="0" fontAlgn="base" hangingPunct="0">
        <a:spcBef>
          <a:spcPct val="0"/>
        </a:spcBef>
        <a:spcAft>
          <a:spcPct val="0"/>
        </a:spcAft>
        <a:defRPr sz="2600" b="1" kern="1200">
          <a:solidFill>
            <a:schemeClr val="tx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0" fontAlgn="base" hangingPunct="0">
        <a:spcBef>
          <a:spcPct val="0"/>
        </a:spcBef>
        <a:spcAft>
          <a:spcPct val="0"/>
        </a:spcAft>
        <a:defRPr sz="2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0" fontAlgn="base" hangingPunct="0">
        <a:spcBef>
          <a:spcPct val="0"/>
        </a:spcBef>
        <a:spcAft>
          <a:spcPct val="0"/>
        </a:spcAft>
        <a:defRPr sz="2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0" fontAlgn="base" hangingPunct="0">
        <a:spcBef>
          <a:spcPct val="0"/>
        </a:spcBef>
        <a:spcAft>
          <a:spcPct val="0"/>
        </a:spcAft>
        <a:defRPr sz="26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rtl="0" fontAlgn="base">
        <a:spcBef>
          <a:spcPct val="0"/>
        </a:spcBef>
        <a:spcAft>
          <a:spcPct val="0"/>
        </a:spcAft>
        <a:defRPr sz="2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rtl="0" fontAlgn="base">
        <a:spcBef>
          <a:spcPct val="0"/>
        </a:spcBef>
        <a:spcAft>
          <a:spcPct val="0"/>
        </a:spcAft>
        <a:defRPr sz="2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rtl="0" fontAlgn="base">
        <a:spcBef>
          <a:spcPct val="0"/>
        </a:spcBef>
        <a:spcAft>
          <a:spcPct val="0"/>
        </a:spcAft>
        <a:defRPr sz="2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rtl="0" fontAlgn="base">
        <a:spcBef>
          <a:spcPct val="0"/>
        </a:spcBef>
        <a:spcAft>
          <a:spcPct val="0"/>
        </a:spcAft>
        <a:defRPr sz="2600" b="1">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2900" indent="-342900" algn="l" rtl="0" eaLnBrk="0" fontAlgn="base" hangingPunct="0">
        <a:lnSpc>
          <a:spcPts val="2900"/>
        </a:lnSpc>
        <a:spcBef>
          <a:spcPct val="20000"/>
        </a:spcBef>
        <a:spcAft>
          <a:spcPct val="0"/>
        </a:spcAft>
        <a:buSzPct val="93000"/>
        <a:buFont typeface="Verdana" panose="020B0604030504040204"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0288" y="188913"/>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dirty="0"/>
          </a:p>
        </p:txBody>
      </p:sp>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dirty="0"/>
          </a:p>
        </p:txBody>
      </p:sp>
      <p:sp>
        <p:nvSpPr>
          <p:cNvPr id="3" name="Rectangle 2"/>
          <p:cNvSpPr txBox="1">
            <a:spLocks noChangeArrowheads="1"/>
          </p:cNvSpPr>
          <p:nvPr/>
        </p:nvSpPr>
        <p:spPr>
          <a:xfrm>
            <a:off x="-17463" y="1825480"/>
            <a:ext cx="9178926" cy="3095625"/>
          </a:xfrm>
          <a:prstGeom prst="rect">
            <a:avLst/>
          </a:prstGeom>
          <a:solidFill>
            <a:schemeClr val="bg1">
              <a:alpha val="0"/>
            </a:schemeClr>
          </a:solidFill>
        </p:spPr>
        <p:txBody>
          <a:bodyPr anchor="ctr"/>
          <a:lstStyle/>
          <a:p>
            <a:pPr algn="ctr" eaLnBrk="1" fontAlgn="auto" hangingPunct="1">
              <a:spcBef>
                <a:spcPts val="0"/>
              </a:spcBef>
              <a:spcAft>
                <a:spcPts val="0"/>
              </a:spcAft>
              <a:defRPr/>
            </a:pPr>
            <a:r>
              <a:rPr lang="sv-SE" sz="4400" dirty="0">
                <a:solidFill>
                  <a:srgbClr val="080808"/>
                </a:solidFill>
                <a:latin typeface="Arial" panose="020B0604020202020204" pitchFamily="34" charset="0"/>
                <a:cs typeface="Arial" panose="020B0604020202020204" pitchFamily="34" charset="0"/>
              </a:rPr>
              <a:t>Olika tillämpningar av neurala nätverk för väderprognoser</a:t>
            </a:r>
            <a:endParaRPr lang="fr-FR" sz="4400" b="1" i="1" dirty="0">
              <a:solidFill>
                <a:srgbClr val="080808"/>
              </a:solidFill>
              <a:latin typeface="Arial" panose="020B0604020202020204" pitchFamily="34" charset="0"/>
              <a:cs typeface="Arial" panose="020B0604020202020204" pitchFamily="34" charset="0"/>
            </a:endParaRPr>
          </a:p>
        </p:txBody>
      </p:sp>
      <p:sp>
        <p:nvSpPr>
          <p:cNvPr id="4102" name="CasellaDiTesto 5"/>
          <p:cNvSpPr txBox="1">
            <a:spLocks noChangeArrowheads="1"/>
          </p:cNvSpPr>
          <p:nvPr/>
        </p:nvSpPr>
        <p:spPr bwMode="auto">
          <a:xfrm>
            <a:off x="538162" y="5085184"/>
            <a:ext cx="86423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nSpc>
                <a:spcPct val="100000"/>
              </a:lnSpc>
              <a:spcBef>
                <a:spcPts val="0"/>
              </a:spcBef>
              <a:spcAft>
                <a:spcPts val="1200"/>
              </a:spcAft>
              <a:buNone/>
            </a:pPr>
            <a:r>
              <a:rPr lang="en-GB" sz="2400" dirty="0">
                <a:solidFill>
                  <a:srgbClr val="080808"/>
                </a:solidFill>
                <a:latin typeface="Arial" panose="020B0604020202020204" pitchFamily="34" charset="0"/>
                <a:cs typeface="Arial" panose="020B0604020202020204" pitchFamily="34" charset="0"/>
              </a:rPr>
              <a:t>Gabriele Messori, Sebastian </a:t>
            </a:r>
            <a:r>
              <a:rPr lang="en-GB" sz="2400" dirty="0" err="1">
                <a:solidFill>
                  <a:srgbClr val="080808"/>
                </a:solidFill>
                <a:latin typeface="Arial" panose="020B0604020202020204" pitchFamily="34" charset="0"/>
                <a:cs typeface="Arial" panose="020B0604020202020204" pitchFamily="34" charset="0"/>
              </a:rPr>
              <a:t>Scher</a:t>
            </a:r>
            <a:endParaRPr lang="en-GB" sz="2400" dirty="0">
              <a:solidFill>
                <a:srgbClr val="080808"/>
              </a:solidFill>
              <a:latin typeface="Arial" panose="020B0604020202020204" pitchFamily="34" charset="0"/>
              <a:cs typeface="Arial" panose="020B0604020202020204" pitchFamily="34" charset="0"/>
            </a:endParaRPr>
          </a:p>
          <a:p>
            <a:pPr>
              <a:lnSpc>
                <a:spcPct val="100000"/>
              </a:lnSpc>
              <a:spcBef>
                <a:spcPts val="0"/>
              </a:spcBef>
              <a:spcAft>
                <a:spcPts val="1200"/>
              </a:spcAft>
              <a:buNone/>
            </a:pPr>
            <a:r>
              <a:rPr lang="en-GB" sz="1800" dirty="0">
                <a:solidFill>
                  <a:srgbClr val="080808"/>
                </a:solidFill>
                <a:latin typeface="Arial" panose="020B0604020202020204" pitchFamily="34" charset="0"/>
                <a:cs typeface="Arial" panose="020B0604020202020204" pitchFamily="34" charset="0"/>
              </a:rPr>
              <a:t>Inst. f. </a:t>
            </a:r>
            <a:r>
              <a:rPr lang="en-GB" sz="1800" dirty="0" err="1">
                <a:solidFill>
                  <a:srgbClr val="080808"/>
                </a:solidFill>
                <a:latin typeface="Arial" panose="020B0604020202020204" pitchFamily="34" charset="0"/>
                <a:cs typeface="Arial" panose="020B0604020202020204" pitchFamily="34" charset="0"/>
              </a:rPr>
              <a:t>Geovetenskaper</a:t>
            </a:r>
            <a:r>
              <a:rPr lang="en-GB" sz="1800" dirty="0">
                <a:solidFill>
                  <a:srgbClr val="080808"/>
                </a:solidFill>
                <a:latin typeface="Arial" panose="020B0604020202020204" pitchFamily="34" charset="0"/>
                <a:cs typeface="Arial" panose="020B0604020202020204" pitchFamily="34" charset="0"/>
              </a:rPr>
              <a:t>, Uppsala </a:t>
            </a:r>
            <a:r>
              <a:rPr lang="en-GB" sz="1800" dirty="0" err="1">
                <a:solidFill>
                  <a:srgbClr val="080808"/>
                </a:solidFill>
                <a:latin typeface="Arial" panose="020B0604020202020204" pitchFamily="34" charset="0"/>
                <a:cs typeface="Arial" panose="020B0604020202020204" pitchFamily="34" charset="0"/>
              </a:rPr>
              <a:t>universitet</a:t>
            </a:r>
            <a:endParaRPr lang="en-GB" sz="1800" dirty="0">
              <a:solidFill>
                <a:srgbClr val="080808"/>
              </a:solidFill>
              <a:latin typeface="Arial" panose="020B0604020202020204" pitchFamily="34" charset="0"/>
              <a:cs typeface="Arial" panose="020B0604020202020204" pitchFamily="34" charset="0"/>
            </a:endParaRPr>
          </a:p>
          <a:p>
            <a:pPr>
              <a:lnSpc>
                <a:spcPct val="100000"/>
              </a:lnSpc>
              <a:spcBef>
                <a:spcPts val="0"/>
              </a:spcBef>
              <a:spcAft>
                <a:spcPts val="0"/>
              </a:spcAft>
              <a:buNone/>
            </a:pPr>
            <a:r>
              <a:rPr lang="en-GB" sz="1800" dirty="0" err="1">
                <a:solidFill>
                  <a:srgbClr val="080808"/>
                </a:solidFill>
                <a:latin typeface="Arial" panose="020B0604020202020204" pitchFamily="34" charset="0"/>
                <a:cs typeface="Arial" panose="020B0604020202020204" pitchFamily="34" charset="0"/>
              </a:rPr>
              <a:t>Meteorologiska</a:t>
            </a:r>
            <a:r>
              <a:rPr lang="en-GB" sz="1800" dirty="0">
                <a:solidFill>
                  <a:srgbClr val="080808"/>
                </a:solidFill>
                <a:latin typeface="Arial" panose="020B0604020202020204" pitchFamily="34" charset="0"/>
                <a:cs typeface="Arial" panose="020B0604020202020204" pitchFamily="34" charset="0"/>
              </a:rPr>
              <a:t> Inst., Stockholms </a:t>
            </a:r>
            <a:r>
              <a:rPr lang="en-GB" sz="1800" dirty="0" err="1">
                <a:solidFill>
                  <a:srgbClr val="080808"/>
                </a:solidFill>
                <a:latin typeface="Arial" panose="020B0604020202020204" pitchFamily="34" charset="0"/>
                <a:cs typeface="Arial" panose="020B0604020202020204" pitchFamily="34" charset="0"/>
              </a:rPr>
              <a:t>universitet</a:t>
            </a:r>
            <a:endParaRPr lang="en-GB" sz="1800" dirty="0">
              <a:solidFill>
                <a:srgbClr val="080808"/>
              </a:solidFill>
              <a:latin typeface="Arial" panose="020B0604020202020204" pitchFamily="34" charset="0"/>
              <a:cs typeface="Arial" panose="020B0604020202020204" pitchFamily="34" charset="0"/>
            </a:endParaRPr>
          </a:p>
          <a:p>
            <a:pPr>
              <a:lnSpc>
                <a:spcPct val="100000"/>
              </a:lnSpc>
              <a:spcBef>
                <a:spcPts val="0"/>
              </a:spcBef>
              <a:spcAft>
                <a:spcPts val="0"/>
              </a:spcAft>
              <a:buNone/>
            </a:pPr>
            <a:endParaRPr lang="en-GB" sz="1800" dirty="0">
              <a:solidFill>
                <a:srgbClr val="080808"/>
              </a:solidFill>
              <a:latin typeface="Arial" panose="020B0604020202020204" pitchFamily="34" charset="0"/>
              <a:cs typeface="Arial" panose="020B0604020202020204" pitchFamily="34" charset="0"/>
            </a:endParaRPr>
          </a:p>
        </p:txBody>
      </p:sp>
      <p:sp>
        <p:nvSpPr>
          <p:cNvPr id="5" name="AutoShape 2" descr="Image result for stockholm univer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5067531"/>
            <a:ext cx="1492570" cy="1457813"/>
          </a:xfrm>
          <a:prstGeom prst="rect">
            <a:avLst/>
          </a:prstGeom>
        </p:spPr>
      </p:pic>
      <p:pic>
        <p:nvPicPr>
          <p:cNvPr id="13" name="Picture 12"/>
          <p:cNvPicPr>
            <a:picLocks noChangeAspect="1"/>
          </p:cNvPicPr>
          <p:nvPr/>
        </p:nvPicPr>
        <p:blipFill>
          <a:blip r:embed="rId3"/>
          <a:stretch>
            <a:fillRect/>
          </a:stretch>
        </p:blipFill>
        <p:spPr>
          <a:xfrm>
            <a:off x="1204456" y="559698"/>
            <a:ext cx="2495394" cy="1464873"/>
          </a:xfrm>
          <a:prstGeom prst="rect">
            <a:avLst/>
          </a:prstGeom>
        </p:spPr>
      </p:pic>
      <p:pic>
        <p:nvPicPr>
          <p:cNvPr id="16" name="Picture 15"/>
          <p:cNvPicPr>
            <a:picLocks noChangeAspect="1"/>
          </p:cNvPicPr>
          <p:nvPr/>
        </p:nvPicPr>
        <p:blipFill>
          <a:blip r:embed="rId4"/>
          <a:stretch>
            <a:fillRect/>
          </a:stretch>
        </p:blipFill>
        <p:spPr>
          <a:xfrm>
            <a:off x="4931319" y="793609"/>
            <a:ext cx="3008225" cy="17189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dirty="0"/>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30" name="Straight Connector 29"/>
          <p:cNvCxnSpPr/>
          <p:nvPr/>
        </p:nvCxnSpPr>
        <p:spPr>
          <a:xfrm>
            <a:off x="250825" y="981075"/>
            <a:ext cx="8642350" cy="0"/>
          </a:xfrm>
          <a:prstGeom prst="line">
            <a:avLst/>
          </a:prstGeom>
          <a:ln w="25400">
            <a:solidFill>
              <a:srgbClr val="E89124"/>
            </a:solidFill>
          </a:ln>
        </p:spPr>
        <p:style>
          <a:lnRef idx="1">
            <a:schemeClr val="accent1"/>
          </a:lnRef>
          <a:fillRef idx="0">
            <a:schemeClr val="accent1"/>
          </a:fillRef>
          <a:effectRef idx="0">
            <a:schemeClr val="accent1"/>
          </a:effectRef>
          <a:fontRef idx="minor">
            <a:schemeClr val="tx1"/>
          </a:fontRef>
        </p:style>
      </p:cxnSp>
      <p:sp>
        <p:nvSpPr>
          <p:cNvPr id="32" name="CasellaDiTesto 9"/>
          <p:cNvSpPr txBox="1"/>
          <p:nvPr/>
        </p:nvSpPr>
        <p:spPr>
          <a:xfrm>
            <a:off x="250825" y="205645"/>
            <a:ext cx="5965095" cy="646331"/>
          </a:xfrm>
          <a:prstGeom prst="rect">
            <a:avLst/>
          </a:prstGeom>
          <a:noFill/>
        </p:spPr>
        <p:txBody>
          <a:bodyPr wrap="none" rtlCol="0">
            <a:spAutoFit/>
          </a:bodyPr>
          <a:lstStyle/>
          <a:p>
            <a:r>
              <a:rPr lang="sv-SE" sz="3600" cap="small" dirty="0">
                <a:solidFill>
                  <a:srgbClr val="E89124"/>
                </a:solidFill>
                <a:latin typeface="Arial" panose="020B0604020202020204" pitchFamily="34" charset="0"/>
                <a:cs typeface="Arial" panose="020B0604020202020204" pitchFamily="34" charset="0"/>
              </a:rPr>
              <a:t>Fristående NN Prognoser</a:t>
            </a:r>
            <a:endParaRPr lang="it-IT" sz="3600" cap="small" dirty="0">
              <a:solidFill>
                <a:srgbClr val="E89124"/>
              </a:solidFill>
              <a:latin typeface="Arial" panose="020B0604020202020204" pitchFamily="34" charset="0"/>
              <a:cs typeface="Arial" panose="020B0604020202020204" pitchFamily="34" charset="0"/>
            </a:endParaRPr>
          </a:p>
        </p:txBody>
      </p:sp>
      <p:sp>
        <p:nvSpPr>
          <p:cNvPr id="3" name="TextBox 2"/>
          <p:cNvSpPr txBox="1"/>
          <p:nvPr/>
        </p:nvSpPr>
        <p:spPr>
          <a:xfrm>
            <a:off x="363249" y="5445224"/>
            <a:ext cx="8417503" cy="369332"/>
          </a:xfrm>
          <a:prstGeom prst="rect">
            <a:avLst/>
          </a:prstGeom>
          <a:noFill/>
        </p:spPr>
        <p:txBody>
          <a:bodyPr wrap="square" rtlCol="0">
            <a:spAutoFit/>
          </a:bodyPr>
          <a:lstStyle/>
          <a:p>
            <a:pPr algn="ctr"/>
            <a:r>
              <a:rPr lang="sv-SE" dirty="0">
                <a:solidFill>
                  <a:srgbClr val="080808"/>
                </a:solidFill>
                <a:latin typeface="Arial" panose="020B0604020202020204" pitchFamily="34" charset="0"/>
                <a:cs typeface="Arial" panose="020B0604020202020204" pitchFamily="34" charset="0"/>
              </a:rPr>
              <a:t>Kontinuerliga linjer: NN-prognoser; streckade linjer: uthållighetsprognos.</a:t>
            </a:r>
            <a:endParaRPr lang="it-IT" dirty="0">
              <a:solidFill>
                <a:srgbClr val="080808"/>
              </a:solidFill>
              <a:latin typeface="Arial" panose="020B0604020202020204" pitchFamily="34" charset="0"/>
              <a:cs typeface="Arial" panose="020B0604020202020204" pitchFamily="34" charset="0"/>
            </a:endParaRPr>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10</a:t>
            </a:fld>
            <a:endParaRPr lang="sv-SE" altLang="it-IT" sz="1600" dirty="0">
              <a:solidFill>
                <a:srgbClr val="000000"/>
              </a:solidFill>
              <a:latin typeface="umr10"/>
            </a:endParaRPr>
          </a:p>
        </p:txBody>
      </p:sp>
      <p:sp>
        <p:nvSpPr>
          <p:cNvPr id="20" name="TextBox 19"/>
          <p:cNvSpPr txBox="1"/>
          <p:nvPr/>
        </p:nvSpPr>
        <p:spPr>
          <a:xfrm>
            <a:off x="931808" y="1141141"/>
            <a:ext cx="7272808" cy="461665"/>
          </a:xfrm>
          <a:prstGeom prst="rect">
            <a:avLst/>
          </a:prstGeom>
          <a:noFill/>
        </p:spPr>
        <p:txBody>
          <a:bodyPr wrap="square" rtlCol="0">
            <a:spAutoFit/>
          </a:bodyPr>
          <a:lstStyle/>
          <a:p>
            <a:pPr algn="ctr"/>
            <a:r>
              <a:rPr lang="it-IT" sz="2400" dirty="0">
                <a:solidFill>
                  <a:srgbClr val="080808"/>
                </a:solidFill>
                <a:latin typeface="Arial" panose="020B0604020202020204" pitchFamily="34" charset="0"/>
                <a:cs typeface="Arial" panose="020B0604020202020204" pitchFamily="34" charset="0"/>
              </a:rPr>
              <a:t>Prognosfel Z500</a:t>
            </a:r>
          </a:p>
        </p:txBody>
      </p:sp>
      <p:pic>
        <p:nvPicPr>
          <p:cNvPr id="4" name="Picture 3">
            <a:extLst>
              <a:ext uri="{FF2B5EF4-FFF2-40B4-BE49-F238E27FC236}">
                <a16:creationId xmlns:a16="http://schemas.microsoft.com/office/drawing/2014/main" id="{0287F077-7551-425B-9DA9-832ED48653B2}"/>
              </a:ext>
            </a:extLst>
          </p:cNvPr>
          <p:cNvPicPr>
            <a:picLocks noChangeAspect="1"/>
          </p:cNvPicPr>
          <p:nvPr/>
        </p:nvPicPr>
        <p:blipFill>
          <a:blip r:embed="rId3"/>
          <a:stretch>
            <a:fillRect/>
          </a:stretch>
        </p:blipFill>
        <p:spPr>
          <a:xfrm>
            <a:off x="1792464" y="1916832"/>
            <a:ext cx="5559072" cy="3129454"/>
          </a:xfrm>
          <a:prstGeom prst="rect">
            <a:avLst/>
          </a:prstGeom>
        </p:spPr>
      </p:pic>
      <p:sp>
        <p:nvSpPr>
          <p:cNvPr id="5" name="Rectangle 4">
            <a:extLst>
              <a:ext uri="{FF2B5EF4-FFF2-40B4-BE49-F238E27FC236}">
                <a16:creationId xmlns:a16="http://schemas.microsoft.com/office/drawing/2014/main" id="{4EDEBDFC-B081-4FEC-BD4C-75551958E85B}"/>
              </a:ext>
            </a:extLst>
          </p:cNvPr>
          <p:cNvSpPr/>
          <p:nvPr/>
        </p:nvSpPr>
        <p:spPr>
          <a:xfrm>
            <a:off x="3923928" y="1844824"/>
            <a:ext cx="187220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54164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dirty="0"/>
          </a:p>
        </p:txBody>
      </p:sp>
      <p:pic>
        <p:nvPicPr>
          <p:cNvPr id="4" name="Picture 3">
            <a:extLst>
              <a:ext uri="{FF2B5EF4-FFF2-40B4-BE49-F238E27FC236}">
                <a16:creationId xmlns:a16="http://schemas.microsoft.com/office/drawing/2014/main" id="{0287F077-7551-425B-9DA9-832ED48653B2}"/>
              </a:ext>
            </a:extLst>
          </p:cNvPr>
          <p:cNvPicPr>
            <a:picLocks noChangeAspect="1"/>
          </p:cNvPicPr>
          <p:nvPr/>
        </p:nvPicPr>
        <p:blipFill>
          <a:blip r:embed="rId3"/>
          <a:stretch>
            <a:fillRect/>
          </a:stretch>
        </p:blipFill>
        <p:spPr>
          <a:xfrm>
            <a:off x="1792464" y="1916832"/>
            <a:ext cx="5559072" cy="3129454"/>
          </a:xfrm>
          <a:prstGeom prst="rect">
            <a:avLst/>
          </a:prstGeom>
        </p:spPr>
      </p:pic>
      <p:sp>
        <p:nvSpPr>
          <p:cNvPr id="2" name="Rectangle 1">
            <a:extLst>
              <a:ext uri="{FF2B5EF4-FFF2-40B4-BE49-F238E27FC236}">
                <a16:creationId xmlns:a16="http://schemas.microsoft.com/office/drawing/2014/main" id="{7764E08A-E06D-4CE2-8D51-F836A65EF6D1}"/>
              </a:ext>
            </a:extLst>
          </p:cNvPr>
          <p:cNvSpPr/>
          <p:nvPr/>
        </p:nvSpPr>
        <p:spPr>
          <a:xfrm>
            <a:off x="3995936" y="1878264"/>
            <a:ext cx="2004143" cy="386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30" name="Straight Connector 29"/>
          <p:cNvCxnSpPr/>
          <p:nvPr/>
        </p:nvCxnSpPr>
        <p:spPr>
          <a:xfrm>
            <a:off x="250825" y="981075"/>
            <a:ext cx="8642350" cy="0"/>
          </a:xfrm>
          <a:prstGeom prst="line">
            <a:avLst/>
          </a:prstGeom>
          <a:ln w="25400">
            <a:solidFill>
              <a:srgbClr val="E89124"/>
            </a:solidFill>
          </a:ln>
        </p:spPr>
        <p:style>
          <a:lnRef idx="1">
            <a:schemeClr val="accent1"/>
          </a:lnRef>
          <a:fillRef idx="0">
            <a:schemeClr val="accent1"/>
          </a:fillRef>
          <a:effectRef idx="0">
            <a:schemeClr val="accent1"/>
          </a:effectRef>
          <a:fontRef idx="minor">
            <a:schemeClr val="tx1"/>
          </a:fontRef>
        </p:style>
      </p:cxnSp>
      <p:sp>
        <p:nvSpPr>
          <p:cNvPr id="32" name="CasellaDiTesto 9"/>
          <p:cNvSpPr txBox="1"/>
          <p:nvPr/>
        </p:nvSpPr>
        <p:spPr>
          <a:xfrm>
            <a:off x="250825" y="205645"/>
            <a:ext cx="5965095" cy="646331"/>
          </a:xfrm>
          <a:prstGeom prst="rect">
            <a:avLst/>
          </a:prstGeom>
          <a:noFill/>
        </p:spPr>
        <p:txBody>
          <a:bodyPr wrap="none" rtlCol="0">
            <a:spAutoFit/>
          </a:bodyPr>
          <a:lstStyle/>
          <a:p>
            <a:r>
              <a:rPr lang="sv-SE" sz="3600" cap="small" dirty="0">
                <a:solidFill>
                  <a:srgbClr val="E89124"/>
                </a:solidFill>
                <a:latin typeface="Arial" panose="020B0604020202020204" pitchFamily="34" charset="0"/>
                <a:cs typeface="Arial" panose="020B0604020202020204" pitchFamily="34" charset="0"/>
              </a:rPr>
              <a:t>Fristående NN Prognoser</a:t>
            </a:r>
            <a:endParaRPr lang="it-IT" sz="3600" cap="small" dirty="0">
              <a:solidFill>
                <a:srgbClr val="E89124"/>
              </a:solidFill>
              <a:latin typeface="Arial" panose="020B0604020202020204" pitchFamily="34" charset="0"/>
              <a:cs typeface="Arial" panose="020B0604020202020204" pitchFamily="34" charset="0"/>
            </a:endParaRPr>
          </a:p>
        </p:txBody>
      </p:sp>
      <p:sp>
        <p:nvSpPr>
          <p:cNvPr id="3" name="TextBox 2"/>
          <p:cNvSpPr txBox="1"/>
          <p:nvPr/>
        </p:nvSpPr>
        <p:spPr>
          <a:xfrm>
            <a:off x="363249" y="5445224"/>
            <a:ext cx="8417503" cy="369332"/>
          </a:xfrm>
          <a:prstGeom prst="rect">
            <a:avLst/>
          </a:prstGeom>
          <a:noFill/>
        </p:spPr>
        <p:txBody>
          <a:bodyPr wrap="square" rtlCol="0">
            <a:spAutoFit/>
          </a:bodyPr>
          <a:lstStyle/>
          <a:p>
            <a:pPr algn="ctr"/>
            <a:r>
              <a:rPr lang="sv-SE" dirty="0">
                <a:solidFill>
                  <a:srgbClr val="080808"/>
                </a:solidFill>
                <a:latin typeface="Arial" panose="020B0604020202020204" pitchFamily="34" charset="0"/>
                <a:cs typeface="Arial" panose="020B0604020202020204" pitchFamily="34" charset="0"/>
              </a:rPr>
              <a:t>Kontinuerliga linjer: NN-prognoser; streckade linjer: uthållighetsprognos.</a:t>
            </a:r>
            <a:endParaRPr lang="it-IT" dirty="0">
              <a:solidFill>
                <a:srgbClr val="080808"/>
              </a:solidFill>
              <a:latin typeface="Arial" panose="020B0604020202020204" pitchFamily="34" charset="0"/>
              <a:cs typeface="Arial" panose="020B0604020202020204" pitchFamily="34" charset="0"/>
            </a:endParaRPr>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11</a:t>
            </a:fld>
            <a:endParaRPr lang="sv-SE" altLang="it-IT" sz="1600" dirty="0">
              <a:solidFill>
                <a:srgbClr val="000000"/>
              </a:solidFill>
              <a:latin typeface="umr10"/>
            </a:endParaRPr>
          </a:p>
        </p:txBody>
      </p:sp>
      <p:sp>
        <p:nvSpPr>
          <p:cNvPr id="20" name="TextBox 19"/>
          <p:cNvSpPr txBox="1"/>
          <p:nvPr/>
        </p:nvSpPr>
        <p:spPr>
          <a:xfrm>
            <a:off x="931808" y="1141141"/>
            <a:ext cx="7272808" cy="461665"/>
          </a:xfrm>
          <a:prstGeom prst="rect">
            <a:avLst/>
          </a:prstGeom>
          <a:noFill/>
        </p:spPr>
        <p:txBody>
          <a:bodyPr wrap="square" rtlCol="0">
            <a:spAutoFit/>
          </a:bodyPr>
          <a:lstStyle/>
          <a:p>
            <a:pPr algn="ctr"/>
            <a:r>
              <a:rPr lang="it-IT" sz="2400">
                <a:solidFill>
                  <a:srgbClr val="080808"/>
                </a:solidFill>
                <a:latin typeface="Arial" panose="020B0604020202020204" pitchFamily="34" charset="0"/>
                <a:cs typeface="Arial" panose="020B0604020202020204" pitchFamily="34" charset="0"/>
              </a:rPr>
              <a:t>Prognosfel Z500</a:t>
            </a:r>
            <a:endParaRPr lang="it-IT" sz="2400" dirty="0">
              <a:solidFill>
                <a:srgbClr val="080808"/>
              </a:solidFill>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F629ED58-77EC-4F29-8C06-B5B394400B8A}"/>
              </a:ext>
            </a:extLst>
          </p:cNvPr>
          <p:cNvCxnSpPr/>
          <p:nvPr/>
        </p:nvCxnSpPr>
        <p:spPr>
          <a:xfrm>
            <a:off x="2219202" y="2881666"/>
            <a:ext cx="792088" cy="151216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2F6A13-1E7E-447C-B465-8EF0F44F76FA}"/>
              </a:ext>
            </a:extLst>
          </p:cNvPr>
          <p:cNvSpPr txBox="1"/>
          <p:nvPr/>
        </p:nvSpPr>
        <p:spPr>
          <a:xfrm>
            <a:off x="1619672" y="2434079"/>
            <a:ext cx="1368152" cy="369332"/>
          </a:xfrm>
          <a:prstGeom prst="rect">
            <a:avLst/>
          </a:prstGeom>
          <a:noFill/>
        </p:spPr>
        <p:txBody>
          <a:bodyPr wrap="square" rtlCol="0">
            <a:spAutoFit/>
          </a:bodyPr>
          <a:lstStyle/>
          <a:p>
            <a:r>
              <a:rPr lang="it-IT" dirty="0">
                <a:solidFill>
                  <a:srgbClr val="080808"/>
                </a:solidFill>
                <a:latin typeface="Arial" panose="020B0604020202020204" pitchFamily="34" charset="0"/>
                <a:cs typeface="Arial" panose="020B0604020202020204" pitchFamily="34" charset="0"/>
              </a:rPr>
              <a:t>Puma T21</a:t>
            </a:r>
          </a:p>
        </p:txBody>
      </p:sp>
      <p:cxnSp>
        <p:nvCxnSpPr>
          <p:cNvPr id="13" name="Straight Arrow Connector 12">
            <a:extLst>
              <a:ext uri="{FF2B5EF4-FFF2-40B4-BE49-F238E27FC236}">
                <a16:creationId xmlns:a16="http://schemas.microsoft.com/office/drawing/2014/main" id="{CB572645-38E4-4A95-BD51-AB7E4ED72B5C}"/>
              </a:ext>
            </a:extLst>
          </p:cNvPr>
          <p:cNvCxnSpPr>
            <a:stCxn id="14" idx="2"/>
          </p:cNvCxnSpPr>
          <p:nvPr/>
        </p:nvCxnSpPr>
        <p:spPr>
          <a:xfrm>
            <a:off x="3523539" y="2638062"/>
            <a:ext cx="1048461" cy="93495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D74A70-638E-4C47-B6CA-1F0DEBD852AA}"/>
              </a:ext>
            </a:extLst>
          </p:cNvPr>
          <p:cNvSpPr txBox="1"/>
          <p:nvPr/>
        </p:nvSpPr>
        <p:spPr>
          <a:xfrm>
            <a:off x="2839463" y="2268730"/>
            <a:ext cx="1368152" cy="369332"/>
          </a:xfrm>
          <a:prstGeom prst="rect">
            <a:avLst/>
          </a:prstGeom>
          <a:noFill/>
        </p:spPr>
        <p:txBody>
          <a:bodyPr wrap="square" rtlCol="0">
            <a:spAutoFit/>
          </a:bodyPr>
          <a:lstStyle/>
          <a:p>
            <a:r>
              <a:rPr lang="it-IT" dirty="0">
                <a:solidFill>
                  <a:srgbClr val="080808"/>
                </a:solidFill>
                <a:latin typeface="Arial" panose="020B0604020202020204" pitchFamily="34" charset="0"/>
                <a:cs typeface="Arial" panose="020B0604020202020204" pitchFamily="34" charset="0"/>
              </a:rPr>
              <a:t>Puma T42</a:t>
            </a:r>
          </a:p>
        </p:txBody>
      </p:sp>
      <p:cxnSp>
        <p:nvCxnSpPr>
          <p:cNvPr id="15" name="Straight Arrow Connector 14">
            <a:extLst>
              <a:ext uri="{FF2B5EF4-FFF2-40B4-BE49-F238E27FC236}">
                <a16:creationId xmlns:a16="http://schemas.microsoft.com/office/drawing/2014/main" id="{E8020635-F7F9-4915-AAE2-4CD82D4B70B8}"/>
              </a:ext>
            </a:extLst>
          </p:cNvPr>
          <p:cNvCxnSpPr/>
          <p:nvPr/>
        </p:nvCxnSpPr>
        <p:spPr>
          <a:xfrm flipH="1">
            <a:off x="5510293" y="2420577"/>
            <a:ext cx="979572" cy="43189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E2F74AF-4F6C-42A0-9730-635BD46D83FD}"/>
              </a:ext>
            </a:extLst>
          </p:cNvPr>
          <p:cNvSpPr txBox="1"/>
          <p:nvPr/>
        </p:nvSpPr>
        <p:spPr>
          <a:xfrm>
            <a:off x="5886113" y="2047490"/>
            <a:ext cx="1368152" cy="369332"/>
          </a:xfrm>
          <a:prstGeom prst="rect">
            <a:avLst/>
          </a:prstGeom>
          <a:noFill/>
        </p:spPr>
        <p:txBody>
          <a:bodyPr wrap="square" rtlCol="0">
            <a:spAutoFit/>
          </a:bodyPr>
          <a:lstStyle/>
          <a:p>
            <a:r>
              <a:rPr lang="it-IT" dirty="0">
                <a:solidFill>
                  <a:srgbClr val="080808"/>
                </a:solidFill>
                <a:latin typeface="Arial" panose="020B0604020202020204" pitchFamily="34" charset="0"/>
                <a:cs typeface="Arial" panose="020B0604020202020204" pitchFamily="34" charset="0"/>
              </a:rPr>
              <a:t>PlaSim T21</a:t>
            </a:r>
          </a:p>
        </p:txBody>
      </p:sp>
      <p:cxnSp>
        <p:nvCxnSpPr>
          <p:cNvPr id="17" name="Straight Arrow Connector 16">
            <a:extLst>
              <a:ext uri="{FF2B5EF4-FFF2-40B4-BE49-F238E27FC236}">
                <a16:creationId xmlns:a16="http://schemas.microsoft.com/office/drawing/2014/main" id="{830F121C-8BAB-4238-A4D4-91EC2485681B}"/>
              </a:ext>
            </a:extLst>
          </p:cNvPr>
          <p:cNvCxnSpPr/>
          <p:nvPr/>
        </p:nvCxnSpPr>
        <p:spPr>
          <a:xfrm>
            <a:off x="4929065" y="2269352"/>
            <a:ext cx="296225" cy="52291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8C4755D-682D-4427-9C9E-4907AAEB6A84}"/>
              </a:ext>
            </a:extLst>
          </p:cNvPr>
          <p:cNvSpPr txBox="1"/>
          <p:nvPr/>
        </p:nvSpPr>
        <p:spPr>
          <a:xfrm>
            <a:off x="4443660" y="1878264"/>
            <a:ext cx="1368152" cy="369332"/>
          </a:xfrm>
          <a:prstGeom prst="rect">
            <a:avLst/>
          </a:prstGeom>
          <a:noFill/>
        </p:spPr>
        <p:txBody>
          <a:bodyPr wrap="square" rtlCol="0">
            <a:spAutoFit/>
          </a:bodyPr>
          <a:lstStyle/>
          <a:p>
            <a:r>
              <a:rPr lang="it-IT" dirty="0" err="1">
                <a:solidFill>
                  <a:srgbClr val="080808"/>
                </a:solidFill>
                <a:latin typeface="Arial" panose="020B0604020202020204" pitchFamily="34" charset="0"/>
                <a:cs typeface="Arial" panose="020B0604020202020204" pitchFamily="34" charset="0"/>
              </a:rPr>
              <a:t>PlaSim</a:t>
            </a:r>
            <a:r>
              <a:rPr lang="it-IT" dirty="0">
                <a:solidFill>
                  <a:srgbClr val="080808"/>
                </a:solidFill>
                <a:latin typeface="Arial" panose="020B0604020202020204" pitchFamily="34" charset="0"/>
                <a:cs typeface="Arial" panose="020B0604020202020204" pitchFamily="34" charset="0"/>
              </a:rPr>
              <a:t> T42</a:t>
            </a:r>
          </a:p>
        </p:txBody>
      </p:sp>
    </p:spTree>
    <p:extLst>
      <p:ext uri="{BB962C8B-B14F-4D97-AF65-F5344CB8AC3E}">
        <p14:creationId xmlns:p14="http://schemas.microsoft.com/office/powerpoint/2010/main" val="832156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dirty="0"/>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30" name="Straight Connector 29"/>
          <p:cNvCxnSpPr/>
          <p:nvPr/>
        </p:nvCxnSpPr>
        <p:spPr>
          <a:xfrm>
            <a:off x="250825" y="981075"/>
            <a:ext cx="8642350" cy="0"/>
          </a:xfrm>
          <a:prstGeom prst="line">
            <a:avLst/>
          </a:prstGeom>
          <a:ln w="25400">
            <a:solidFill>
              <a:srgbClr val="E89124"/>
            </a:solidFill>
          </a:ln>
        </p:spPr>
        <p:style>
          <a:lnRef idx="1">
            <a:schemeClr val="accent1"/>
          </a:lnRef>
          <a:fillRef idx="0">
            <a:schemeClr val="accent1"/>
          </a:fillRef>
          <a:effectRef idx="0">
            <a:schemeClr val="accent1"/>
          </a:effectRef>
          <a:fontRef idx="minor">
            <a:schemeClr val="tx1"/>
          </a:fontRef>
        </p:style>
      </p:cxnSp>
      <p:sp>
        <p:nvSpPr>
          <p:cNvPr id="32" name="CasellaDiTesto 9"/>
          <p:cNvSpPr txBox="1"/>
          <p:nvPr/>
        </p:nvSpPr>
        <p:spPr>
          <a:xfrm>
            <a:off x="250825" y="205645"/>
            <a:ext cx="5965095" cy="646331"/>
          </a:xfrm>
          <a:prstGeom prst="rect">
            <a:avLst/>
          </a:prstGeom>
          <a:noFill/>
        </p:spPr>
        <p:txBody>
          <a:bodyPr wrap="none" rtlCol="0">
            <a:spAutoFit/>
          </a:bodyPr>
          <a:lstStyle/>
          <a:p>
            <a:r>
              <a:rPr lang="sv-SE" sz="3600" cap="small" dirty="0">
                <a:solidFill>
                  <a:srgbClr val="E89124"/>
                </a:solidFill>
                <a:latin typeface="Arial" panose="020B0604020202020204" pitchFamily="34" charset="0"/>
                <a:cs typeface="Arial" panose="020B0604020202020204" pitchFamily="34" charset="0"/>
              </a:rPr>
              <a:t>Fristående NN Prognoser</a:t>
            </a:r>
            <a:endParaRPr lang="it-IT" sz="3600" cap="small" dirty="0">
              <a:solidFill>
                <a:srgbClr val="E89124"/>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851" y="1677402"/>
            <a:ext cx="8325369" cy="4631918"/>
          </a:xfrm>
          <a:prstGeom prst="rect">
            <a:avLst/>
          </a:prstGeom>
        </p:spPr>
      </p:pic>
      <p:sp>
        <p:nvSpPr>
          <p:cNvPr id="3" name="TextBox 2"/>
          <p:cNvSpPr txBox="1"/>
          <p:nvPr/>
        </p:nvSpPr>
        <p:spPr>
          <a:xfrm>
            <a:off x="363249" y="6392243"/>
            <a:ext cx="8417503" cy="369332"/>
          </a:xfrm>
          <a:prstGeom prst="rect">
            <a:avLst/>
          </a:prstGeom>
          <a:noFill/>
        </p:spPr>
        <p:txBody>
          <a:bodyPr wrap="square" rtlCol="0">
            <a:spAutoFit/>
          </a:bodyPr>
          <a:lstStyle/>
          <a:p>
            <a:pPr algn="ctr"/>
            <a:r>
              <a:rPr lang="sv-SE" dirty="0">
                <a:solidFill>
                  <a:srgbClr val="080808"/>
                </a:solidFill>
                <a:latin typeface="Arial" panose="020B0604020202020204" pitchFamily="34" charset="0"/>
                <a:cs typeface="Arial" panose="020B0604020202020204" pitchFamily="34" charset="0"/>
              </a:rPr>
              <a:t>Kontinuerliga linjer: NN-prognoser; streckade linjer: uthållighetsprognos.</a:t>
            </a:r>
            <a:endParaRPr lang="it-IT" dirty="0">
              <a:solidFill>
                <a:srgbClr val="080808"/>
              </a:solidFill>
              <a:latin typeface="Arial" panose="020B0604020202020204" pitchFamily="34" charset="0"/>
              <a:cs typeface="Arial" panose="020B0604020202020204" pitchFamily="34" charset="0"/>
            </a:endParaRPr>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12</a:t>
            </a:fld>
            <a:endParaRPr lang="sv-SE" altLang="it-IT" sz="1600" dirty="0">
              <a:solidFill>
                <a:srgbClr val="000000"/>
              </a:solidFill>
              <a:latin typeface="umr10"/>
            </a:endParaRPr>
          </a:p>
        </p:txBody>
      </p:sp>
      <p:sp>
        <p:nvSpPr>
          <p:cNvPr id="20" name="TextBox 19"/>
          <p:cNvSpPr txBox="1"/>
          <p:nvPr/>
        </p:nvSpPr>
        <p:spPr>
          <a:xfrm>
            <a:off x="931808" y="1141141"/>
            <a:ext cx="7272808" cy="461665"/>
          </a:xfrm>
          <a:prstGeom prst="rect">
            <a:avLst/>
          </a:prstGeom>
          <a:noFill/>
        </p:spPr>
        <p:txBody>
          <a:bodyPr wrap="square" rtlCol="0">
            <a:spAutoFit/>
          </a:bodyPr>
          <a:lstStyle/>
          <a:p>
            <a:pPr algn="ctr"/>
            <a:r>
              <a:rPr lang="it-IT" sz="2400" dirty="0">
                <a:solidFill>
                  <a:srgbClr val="080808"/>
                </a:solidFill>
                <a:latin typeface="Arial" panose="020B0604020202020204" pitchFamily="34" charset="0"/>
                <a:cs typeface="Arial" panose="020B0604020202020204" pitchFamily="34" charset="0"/>
              </a:rPr>
              <a:t>Prognosfel Z500 and T800</a:t>
            </a:r>
          </a:p>
        </p:txBody>
      </p:sp>
    </p:spTree>
    <p:extLst>
      <p:ext uri="{BB962C8B-B14F-4D97-AF65-F5344CB8AC3E}">
        <p14:creationId xmlns:p14="http://schemas.microsoft.com/office/powerpoint/2010/main" val="286242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dirty="0"/>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13</a:t>
            </a:fld>
            <a:endParaRPr lang="sv-SE" altLang="it-IT" sz="1600">
              <a:solidFill>
                <a:srgbClr val="000000"/>
              </a:solidFill>
              <a:latin typeface="umr1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30" name="Straight Connector 29"/>
          <p:cNvCxnSpPr/>
          <p:nvPr/>
        </p:nvCxnSpPr>
        <p:spPr>
          <a:xfrm>
            <a:off x="250825" y="981075"/>
            <a:ext cx="8642350" cy="0"/>
          </a:xfrm>
          <a:prstGeom prst="line">
            <a:avLst/>
          </a:prstGeom>
          <a:ln w="25400">
            <a:solidFill>
              <a:srgbClr val="E89124"/>
            </a:solidFill>
          </a:ln>
        </p:spPr>
        <p:style>
          <a:lnRef idx="1">
            <a:schemeClr val="accent1"/>
          </a:lnRef>
          <a:fillRef idx="0">
            <a:schemeClr val="accent1"/>
          </a:fillRef>
          <a:effectRef idx="0">
            <a:schemeClr val="accent1"/>
          </a:effectRef>
          <a:fontRef idx="minor">
            <a:schemeClr val="tx1"/>
          </a:fontRef>
        </p:style>
      </p:cxnSp>
      <p:sp>
        <p:nvSpPr>
          <p:cNvPr id="32" name="CasellaDiTesto 9"/>
          <p:cNvSpPr txBox="1"/>
          <p:nvPr/>
        </p:nvSpPr>
        <p:spPr>
          <a:xfrm>
            <a:off x="250825" y="205645"/>
            <a:ext cx="5965095" cy="646331"/>
          </a:xfrm>
          <a:prstGeom prst="rect">
            <a:avLst/>
          </a:prstGeom>
          <a:noFill/>
        </p:spPr>
        <p:txBody>
          <a:bodyPr wrap="none" rtlCol="0">
            <a:spAutoFit/>
          </a:bodyPr>
          <a:lstStyle/>
          <a:p>
            <a:r>
              <a:rPr lang="sv-SE" sz="3600" cap="small" dirty="0">
                <a:solidFill>
                  <a:srgbClr val="E89124"/>
                </a:solidFill>
                <a:latin typeface="Arial" panose="020B0604020202020204" pitchFamily="34" charset="0"/>
                <a:cs typeface="Arial" panose="020B0604020202020204" pitchFamily="34" charset="0"/>
              </a:rPr>
              <a:t>Fristående NN Prognoser</a:t>
            </a:r>
            <a:endParaRPr lang="it-IT" sz="3600" cap="small" dirty="0">
              <a:solidFill>
                <a:srgbClr val="E89124"/>
              </a:solidFill>
              <a:latin typeface="Arial" panose="020B0604020202020204" pitchFamily="34" charset="0"/>
              <a:cs typeface="Arial" panose="020B0604020202020204" pitchFamily="34" charset="0"/>
            </a:endParaRPr>
          </a:p>
        </p:txBody>
      </p:sp>
      <p:sp>
        <p:nvSpPr>
          <p:cNvPr id="3" name="TextBox 2"/>
          <p:cNvSpPr txBox="1"/>
          <p:nvPr/>
        </p:nvSpPr>
        <p:spPr>
          <a:xfrm>
            <a:off x="931808" y="1216308"/>
            <a:ext cx="7272808" cy="461665"/>
          </a:xfrm>
          <a:prstGeom prst="rect">
            <a:avLst/>
          </a:prstGeom>
          <a:noFill/>
        </p:spPr>
        <p:txBody>
          <a:bodyPr wrap="square" rtlCol="0">
            <a:spAutoFit/>
          </a:bodyPr>
          <a:lstStyle/>
          <a:p>
            <a:pPr algn="ctr"/>
            <a:r>
              <a:rPr lang="sv-SE" sz="2400" dirty="0">
                <a:solidFill>
                  <a:srgbClr val="080808"/>
                </a:solidFill>
                <a:latin typeface="Arial" panose="020B0604020202020204" pitchFamily="34" charset="0"/>
                <a:cs typeface="Arial" panose="020B0604020202020204" pitchFamily="34" charset="0"/>
              </a:rPr>
              <a:t>Rumslig fördelning av fel i Z500 6-dagarsprognoser</a:t>
            </a:r>
            <a:endParaRPr lang="it-IT" sz="2400" dirty="0">
              <a:solidFill>
                <a:srgbClr val="080808"/>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3205"/>
            <a:ext cx="9144000" cy="4282742"/>
          </a:xfrm>
          <a:prstGeom prst="rect">
            <a:avLst/>
          </a:prstGeom>
        </p:spPr>
      </p:pic>
    </p:spTree>
    <p:extLst>
      <p:ext uri="{BB962C8B-B14F-4D97-AF65-F5344CB8AC3E}">
        <p14:creationId xmlns:p14="http://schemas.microsoft.com/office/powerpoint/2010/main" val="13211379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dirty="0"/>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14</a:t>
            </a:fld>
            <a:endParaRPr lang="sv-SE" altLang="it-IT" sz="1600">
              <a:solidFill>
                <a:srgbClr val="000000"/>
              </a:solidFill>
              <a:latin typeface="umr1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30" name="Straight Connector 29"/>
          <p:cNvCxnSpPr/>
          <p:nvPr/>
        </p:nvCxnSpPr>
        <p:spPr>
          <a:xfrm>
            <a:off x="250825" y="981075"/>
            <a:ext cx="8642350" cy="0"/>
          </a:xfrm>
          <a:prstGeom prst="line">
            <a:avLst/>
          </a:prstGeom>
          <a:ln w="25400">
            <a:solidFill>
              <a:srgbClr val="E89124"/>
            </a:solidFill>
          </a:ln>
        </p:spPr>
        <p:style>
          <a:lnRef idx="1">
            <a:schemeClr val="accent1"/>
          </a:lnRef>
          <a:fillRef idx="0">
            <a:schemeClr val="accent1"/>
          </a:fillRef>
          <a:effectRef idx="0">
            <a:schemeClr val="accent1"/>
          </a:effectRef>
          <a:fontRef idx="minor">
            <a:schemeClr val="tx1"/>
          </a:fontRef>
        </p:style>
      </p:cxnSp>
      <p:sp>
        <p:nvSpPr>
          <p:cNvPr id="32" name="CasellaDiTesto 9"/>
          <p:cNvSpPr txBox="1"/>
          <p:nvPr/>
        </p:nvSpPr>
        <p:spPr>
          <a:xfrm>
            <a:off x="250825" y="205645"/>
            <a:ext cx="5965095" cy="646331"/>
          </a:xfrm>
          <a:prstGeom prst="rect">
            <a:avLst/>
          </a:prstGeom>
          <a:noFill/>
        </p:spPr>
        <p:txBody>
          <a:bodyPr wrap="none" rtlCol="0">
            <a:spAutoFit/>
          </a:bodyPr>
          <a:lstStyle/>
          <a:p>
            <a:r>
              <a:rPr lang="sv-SE" sz="3600" cap="small" dirty="0">
                <a:solidFill>
                  <a:srgbClr val="E89124"/>
                </a:solidFill>
                <a:latin typeface="Arial" panose="020B0604020202020204" pitchFamily="34" charset="0"/>
                <a:cs typeface="Arial" panose="020B0604020202020204" pitchFamily="34" charset="0"/>
              </a:rPr>
              <a:t>Fristående NN Prognoser</a:t>
            </a:r>
            <a:endParaRPr lang="it-IT" sz="3600" cap="small" dirty="0">
              <a:solidFill>
                <a:srgbClr val="E89124"/>
              </a:solidFill>
              <a:latin typeface="Arial" panose="020B0604020202020204" pitchFamily="34" charset="0"/>
              <a:cs typeface="Arial" panose="020B0604020202020204" pitchFamily="34" charset="0"/>
            </a:endParaRPr>
          </a:p>
        </p:txBody>
      </p:sp>
      <p:sp>
        <p:nvSpPr>
          <p:cNvPr id="3" name="TextBox 2"/>
          <p:cNvSpPr txBox="1"/>
          <p:nvPr/>
        </p:nvSpPr>
        <p:spPr>
          <a:xfrm>
            <a:off x="931808" y="1216308"/>
            <a:ext cx="7272808" cy="461665"/>
          </a:xfrm>
          <a:prstGeom prst="rect">
            <a:avLst/>
          </a:prstGeom>
          <a:noFill/>
        </p:spPr>
        <p:txBody>
          <a:bodyPr wrap="square" rtlCol="0">
            <a:spAutoFit/>
          </a:bodyPr>
          <a:lstStyle/>
          <a:p>
            <a:pPr algn="ctr"/>
            <a:r>
              <a:rPr lang="it-IT" sz="2400" dirty="0">
                <a:solidFill>
                  <a:srgbClr val="080808"/>
                </a:solidFill>
                <a:latin typeface="Arial" panose="020B0604020202020204" pitchFamily="34" charset="0"/>
                <a:cs typeface="Arial" panose="020B0604020202020204" pitchFamily="34" charset="0"/>
              </a:rPr>
              <a:t>ERA5 (Obs. </a:t>
            </a:r>
            <a:r>
              <a:rPr lang="it-IT" sz="2400" dirty="0" err="1">
                <a:solidFill>
                  <a:srgbClr val="080808"/>
                </a:solidFill>
                <a:latin typeface="Arial" panose="020B0604020202020204" pitchFamily="34" charset="0"/>
                <a:cs typeface="Arial" panose="020B0604020202020204" pitchFamily="34" charset="0"/>
              </a:rPr>
              <a:t>absolutfel</a:t>
            </a:r>
            <a:r>
              <a:rPr lang="it-IT" sz="2400" dirty="0">
                <a:solidFill>
                  <a:srgbClr val="080808"/>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115" y="2204864"/>
            <a:ext cx="8309770" cy="3852211"/>
          </a:xfrm>
          <a:prstGeom prst="rect">
            <a:avLst/>
          </a:prstGeom>
        </p:spPr>
      </p:pic>
      <p:cxnSp>
        <p:nvCxnSpPr>
          <p:cNvPr id="10" name="Straight Arrow Connector 9"/>
          <p:cNvCxnSpPr/>
          <p:nvPr/>
        </p:nvCxnSpPr>
        <p:spPr>
          <a:xfrm>
            <a:off x="5777485" y="4108120"/>
            <a:ext cx="296225" cy="52291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81886" y="3707754"/>
            <a:ext cx="2391197" cy="369332"/>
          </a:xfrm>
          <a:prstGeom prst="rect">
            <a:avLst/>
          </a:prstGeom>
          <a:noFill/>
        </p:spPr>
        <p:txBody>
          <a:bodyPr wrap="square" rtlCol="0">
            <a:spAutoFit/>
          </a:bodyPr>
          <a:lstStyle/>
          <a:p>
            <a:r>
              <a:rPr lang="it-IT" dirty="0">
                <a:solidFill>
                  <a:srgbClr val="080808"/>
                </a:solidFill>
                <a:latin typeface="Arial" panose="020B0604020202020204" pitchFamily="34" charset="0"/>
                <a:cs typeface="Arial" panose="020B0604020202020204" pitchFamily="34" charset="0"/>
              </a:rPr>
              <a:t>Uthållighetsprognos </a:t>
            </a:r>
          </a:p>
        </p:txBody>
      </p:sp>
      <p:cxnSp>
        <p:nvCxnSpPr>
          <p:cNvPr id="13" name="Straight Arrow Connector 12"/>
          <p:cNvCxnSpPr/>
          <p:nvPr/>
        </p:nvCxnSpPr>
        <p:spPr>
          <a:xfrm>
            <a:off x="3419872" y="3444524"/>
            <a:ext cx="648072" cy="178467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60120" y="2996413"/>
            <a:ext cx="2304256" cy="369332"/>
          </a:xfrm>
          <a:prstGeom prst="rect">
            <a:avLst/>
          </a:prstGeom>
          <a:noFill/>
        </p:spPr>
        <p:txBody>
          <a:bodyPr wrap="square" rtlCol="0">
            <a:spAutoFit/>
          </a:bodyPr>
          <a:lstStyle/>
          <a:p>
            <a:pPr algn="ctr"/>
            <a:r>
              <a:rPr lang="it-IT" dirty="0">
                <a:solidFill>
                  <a:srgbClr val="080808"/>
                </a:solidFill>
                <a:latin typeface="Arial" panose="020B0604020202020204" pitchFamily="34" charset="0"/>
                <a:cs typeface="Arial" panose="020B0604020202020204" pitchFamily="34" charset="0"/>
              </a:rPr>
              <a:t>Modellprognoser(?)</a:t>
            </a:r>
          </a:p>
        </p:txBody>
      </p:sp>
      <p:cxnSp>
        <p:nvCxnSpPr>
          <p:cNvPr id="15" name="Straight Connector 14"/>
          <p:cNvCxnSpPr/>
          <p:nvPr/>
        </p:nvCxnSpPr>
        <p:spPr>
          <a:xfrm>
            <a:off x="3758099" y="5253913"/>
            <a:ext cx="648072"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876256" y="2243836"/>
            <a:ext cx="1806367" cy="3201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137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9" name="Straight Connector 8"/>
          <p:cNvCxnSpPr/>
          <p:nvPr/>
        </p:nvCxnSpPr>
        <p:spPr>
          <a:xfrm>
            <a:off x="250825" y="1340768"/>
            <a:ext cx="8642350" cy="0"/>
          </a:xfrm>
          <a:prstGeom prst="line">
            <a:avLst/>
          </a:prstGeom>
          <a:ln w="25400">
            <a:solidFill>
              <a:srgbClr val="E89124"/>
            </a:solidFill>
          </a:ln>
        </p:spPr>
        <p:style>
          <a:lnRef idx="1">
            <a:schemeClr val="accent1"/>
          </a:lnRef>
          <a:fillRef idx="0">
            <a:schemeClr val="accent1"/>
          </a:fillRef>
          <a:effectRef idx="0">
            <a:schemeClr val="accent1"/>
          </a:effectRef>
          <a:fontRef idx="minor">
            <a:schemeClr val="tx1"/>
          </a:fontRef>
        </p:style>
      </p:cxn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15</a:t>
            </a:fld>
            <a:endParaRPr lang="sv-SE" altLang="it-IT" sz="1600">
              <a:solidFill>
                <a:srgbClr val="000000"/>
              </a:solidFill>
              <a:latin typeface="umr10"/>
            </a:endParaRPr>
          </a:p>
        </p:txBody>
      </p:sp>
      <p:sp>
        <p:nvSpPr>
          <p:cNvPr id="11" name="CasellaDiTesto 9"/>
          <p:cNvSpPr txBox="1"/>
          <p:nvPr/>
        </p:nvSpPr>
        <p:spPr>
          <a:xfrm>
            <a:off x="989833" y="355303"/>
            <a:ext cx="7249100" cy="769441"/>
          </a:xfrm>
          <a:prstGeom prst="rect">
            <a:avLst/>
          </a:prstGeom>
          <a:noFill/>
        </p:spPr>
        <p:txBody>
          <a:bodyPr wrap="none" rtlCol="0">
            <a:spAutoFit/>
          </a:bodyPr>
          <a:lstStyle/>
          <a:p>
            <a:r>
              <a:rPr lang="sv-SE" sz="4400" cap="small" dirty="0">
                <a:solidFill>
                  <a:srgbClr val="E89124"/>
                </a:solidFill>
                <a:latin typeface="Arial" panose="020B0604020202020204" pitchFamily="34" charset="0"/>
                <a:cs typeface="Arial" panose="020B0604020202020204" pitchFamily="34" charset="0"/>
              </a:rPr>
              <a:t>Fristående NN Prognoser</a:t>
            </a:r>
            <a:endParaRPr lang="it-IT" sz="4400" cap="small" dirty="0">
              <a:solidFill>
                <a:srgbClr val="E89124"/>
              </a:solidFill>
              <a:latin typeface="Arial" panose="020B0604020202020204" pitchFamily="34" charset="0"/>
              <a:cs typeface="Arial" panose="020B0604020202020204" pitchFamily="34" charset="0"/>
            </a:endParaRPr>
          </a:p>
        </p:txBody>
      </p:sp>
      <p:sp>
        <p:nvSpPr>
          <p:cNvPr id="8" name="TextBox 7"/>
          <p:cNvSpPr txBox="1"/>
          <p:nvPr/>
        </p:nvSpPr>
        <p:spPr>
          <a:xfrm>
            <a:off x="467544" y="1922590"/>
            <a:ext cx="8027998" cy="4770537"/>
          </a:xfrm>
          <a:prstGeom prst="rect">
            <a:avLst/>
          </a:prstGeom>
          <a:noFill/>
        </p:spPr>
        <p:txBody>
          <a:bodyPr wrap="square" rtlCol="0">
            <a:spAutoFit/>
          </a:bodyPr>
          <a:lstStyle/>
          <a:p>
            <a:pPr marL="571500" indent="-571500" algn="just">
              <a:spcBef>
                <a:spcPts val="600"/>
              </a:spcBef>
              <a:spcAft>
                <a:spcPts val="600"/>
              </a:spcAft>
              <a:buFont typeface="Wingdings" panose="05000000000000000000" pitchFamily="2" charset="2"/>
              <a:buChar char="§"/>
            </a:pPr>
            <a:r>
              <a:rPr lang="sv-SE" sz="2400" dirty="0">
                <a:solidFill>
                  <a:srgbClr val="080808"/>
                </a:solidFill>
                <a:latin typeface="Arial" panose="020B0604020202020204" pitchFamily="34" charset="0"/>
                <a:cs typeface="Arial" panose="020B0604020202020204" pitchFamily="34" charset="0"/>
              </a:rPr>
              <a:t>NN-prognoser överträffar uthållighetsprognoser för de flesta tidshorisonter, även för de mer "komplexa" modeller.</a:t>
            </a:r>
          </a:p>
          <a:p>
            <a:pPr marL="571500" indent="-571500" algn="just">
              <a:spcBef>
                <a:spcPts val="600"/>
              </a:spcBef>
              <a:spcAft>
                <a:spcPts val="600"/>
              </a:spcAft>
              <a:buFont typeface="Wingdings" panose="05000000000000000000" pitchFamily="2" charset="2"/>
              <a:buChar char="§"/>
            </a:pPr>
            <a:r>
              <a:rPr lang="sv-SE" sz="2400" dirty="0">
                <a:solidFill>
                  <a:srgbClr val="080808"/>
                </a:solidFill>
                <a:latin typeface="Arial" panose="020B0604020202020204" pitchFamily="34" charset="0"/>
                <a:cs typeface="Arial" panose="020B0604020202020204" pitchFamily="34" charset="0"/>
              </a:rPr>
              <a:t>NN-prognoser är fortfarande betydligt mindre tillförlitliga än numeriska modellprognoser.</a:t>
            </a:r>
          </a:p>
          <a:p>
            <a:pPr marL="571500" indent="-571500" algn="just">
              <a:spcBef>
                <a:spcPts val="600"/>
              </a:spcBef>
              <a:spcAft>
                <a:spcPts val="600"/>
              </a:spcAft>
              <a:buFont typeface="Wingdings" panose="05000000000000000000" pitchFamily="2" charset="2"/>
              <a:buChar char="§"/>
            </a:pPr>
            <a:r>
              <a:rPr lang="sv-SE" sz="2400" dirty="0">
                <a:solidFill>
                  <a:srgbClr val="080808"/>
                </a:solidFill>
                <a:latin typeface="Arial" panose="020B0604020202020204" pitchFamily="34" charset="0"/>
                <a:cs typeface="Arial" panose="020B0604020202020204" pitchFamily="34" charset="0"/>
              </a:rPr>
              <a:t>Den bästa NN efter optimering (”</a:t>
            </a:r>
            <a:r>
              <a:rPr lang="sv-SE" sz="2400" dirty="0" err="1">
                <a:solidFill>
                  <a:srgbClr val="080808"/>
                </a:solidFill>
                <a:latin typeface="Arial" panose="020B0604020202020204" pitchFamily="34" charset="0"/>
                <a:cs typeface="Arial" panose="020B0604020202020204" pitchFamily="34" charset="0"/>
              </a:rPr>
              <a:t>tuning</a:t>
            </a:r>
            <a:r>
              <a:rPr lang="sv-SE" sz="2400" dirty="0">
                <a:solidFill>
                  <a:srgbClr val="080808"/>
                </a:solidFill>
                <a:latin typeface="Arial" panose="020B0604020202020204" pitchFamily="34" charset="0"/>
                <a:cs typeface="Arial" panose="020B0604020202020204" pitchFamily="34" charset="0"/>
              </a:rPr>
              <a:t>”) var densamma för PUMA som för </a:t>
            </a:r>
            <a:r>
              <a:rPr lang="sv-SE" sz="2400" dirty="0" err="1">
                <a:solidFill>
                  <a:srgbClr val="080808"/>
                </a:solidFill>
                <a:latin typeface="Arial" panose="020B0604020202020204" pitchFamily="34" charset="0"/>
                <a:cs typeface="Arial" panose="020B0604020202020204" pitchFamily="34" charset="0"/>
              </a:rPr>
              <a:t>PlaSim</a:t>
            </a:r>
            <a:r>
              <a:rPr lang="sv-SE" sz="2400" dirty="0">
                <a:solidFill>
                  <a:srgbClr val="080808"/>
                </a:solidFill>
                <a:latin typeface="Arial" panose="020B0604020202020204" pitchFamily="34" charset="0"/>
                <a:cs typeface="Arial" panose="020B0604020202020204" pitchFamily="34" charset="0"/>
              </a:rPr>
              <a:t>. Metoder som utvecklats på enklare modeller kan med fördel tillämpas för mer komplex data.</a:t>
            </a:r>
          </a:p>
          <a:p>
            <a:pPr marL="571500" indent="-571500">
              <a:spcBef>
                <a:spcPts val="600"/>
              </a:spcBef>
              <a:spcAft>
                <a:spcPts val="600"/>
              </a:spcAft>
              <a:buFont typeface="Wingdings" panose="05000000000000000000" pitchFamily="2" charset="2"/>
              <a:buChar char="§"/>
            </a:pPr>
            <a:endParaRPr lang="sv-SE" sz="2400" dirty="0">
              <a:solidFill>
                <a:srgbClr val="080808"/>
              </a:solidFill>
              <a:latin typeface="Arial" panose="020B0604020202020204" pitchFamily="34" charset="0"/>
              <a:cs typeface="Arial" panose="020B0604020202020204" pitchFamily="34" charset="0"/>
            </a:endParaRPr>
          </a:p>
          <a:p>
            <a:pPr marL="571500" indent="-571500">
              <a:spcBef>
                <a:spcPts val="600"/>
              </a:spcBef>
              <a:spcAft>
                <a:spcPts val="600"/>
              </a:spcAft>
              <a:buFont typeface="Wingdings" panose="05000000000000000000" pitchFamily="2" charset="2"/>
              <a:buChar char="§"/>
            </a:pPr>
            <a:endParaRPr lang="sv-SE" sz="2400" dirty="0">
              <a:solidFill>
                <a:srgbClr val="0808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351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16</a:t>
            </a:fld>
            <a:endParaRPr lang="sv-SE" altLang="it-IT" sz="1600">
              <a:solidFill>
                <a:srgbClr val="000000"/>
              </a:solidFill>
              <a:latin typeface="umr10"/>
            </a:endParaRPr>
          </a:p>
        </p:txBody>
      </p:sp>
      <p:sp>
        <p:nvSpPr>
          <p:cNvPr id="11" name="CasellaDiTesto 9"/>
          <p:cNvSpPr txBox="1"/>
          <p:nvPr/>
        </p:nvSpPr>
        <p:spPr>
          <a:xfrm>
            <a:off x="2647440" y="2705725"/>
            <a:ext cx="3849131" cy="1446550"/>
          </a:xfrm>
          <a:prstGeom prst="rect">
            <a:avLst/>
          </a:prstGeom>
          <a:noFill/>
        </p:spPr>
        <p:txBody>
          <a:bodyPr wrap="none" rtlCol="0">
            <a:spAutoFit/>
          </a:bodyPr>
          <a:lstStyle/>
          <a:p>
            <a:pPr algn="ctr"/>
            <a:r>
              <a:rPr lang="it-IT" sz="4400" cap="small" dirty="0">
                <a:latin typeface="Arial" panose="020B0604020202020204" pitchFamily="34" charset="0"/>
                <a:cs typeface="Arial" panose="020B0604020202020204" pitchFamily="34" charset="0"/>
              </a:rPr>
              <a:t>Ensemble NN </a:t>
            </a:r>
          </a:p>
          <a:p>
            <a:pPr algn="ctr"/>
            <a:r>
              <a:rPr lang="it-IT" sz="4400" cap="small" dirty="0">
                <a:latin typeface="Arial" panose="020B0604020202020204" pitchFamily="34" charset="0"/>
                <a:cs typeface="Arial" panose="020B0604020202020204" pitchFamily="34" charset="0"/>
              </a:rPr>
              <a:t>Prognoser</a:t>
            </a: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0" name="TextBox 9"/>
          <p:cNvSpPr txBox="1"/>
          <p:nvPr/>
        </p:nvSpPr>
        <p:spPr>
          <a:xfrm>
            <a:off x="906343" y="6341258"/>
            <a:ext cx="7331315" cy="400110"/>
          </a:xfrm>
          <a:prstGeom prst="rect">
            <a:avLst/>
          </a:prstGeom>
          <a:noFill/>
        </p:spPr>
        <p:txBody>
          <a:bodyPr wrap="square" rtlCol="0">
            <a:spAutoFit/>
          </a:bodyPr>
          <a:lstStyle/>
          <a:p>
            <a:pPr algn="ctr"/>
            <a:r>
              <a:rPr lang="it-IT" sz="2000" dirty="0" err="1">
                <a:solidFill>
                  <a:srgbClr val="080808"/>
                </a:solidFill>
                <a:latin typeface="Arial" panose="020B0604020202020204" pitchFamily="34" charset="0"/>
                <a:cs typeface="Arial" panose="020B0604020202020204" pitchFamily="34" charset="0"/>
              </a:rPr>
              <a:t>Weyn</a:t>
            </a:r>
            <a:r>
              <a:rPr lang="it-IT" sz="2000" dirty="0">
                <a:solidFill>
                  <a:srgbClr val="080808"/>
                </a:solidFill>
                <a:latin typeface="Arial" panose="020B0604020202020204" pitchFamily="34" charset="0"/>
                <a:cs typeface="Arial" panose="020B0604020202020204" pitchFamily="34" charset="0"/>
              </a:rPr>
              <a:t> et al., 2019, </a:t>
            </a:r>
            <a:r>
              <a:rPr lang="it-IT" sz="2000" i="1" dirty="0">
                <a:solidFill>
                  <a:srgbClr val="080808"/>
                </a:solidFill>
                <a:latin typeface="Arial" panose="020B0604020202020204" pitchFamily="34" charset="0"/>
                <a:cs typeface="Arial" panose="020B0604020202020204" pitchFamily="34" charset="0"/>
              </a:rPr>
              <a:t>JAMES</a:t>
            </a:r>
            <a:r>
              <a:rPr lang="it-IT" sz="2000" dirty="0">
                <a:solidFill>
                  <a:srgbClr val="080808"/>
                </a:solidFill>
                <a:latin typeface="Arial" panose="020B0604020202020204" pitchFamily="34" charset="0"/>
                <a:cs typeface="Arial" panose="020B0604020202020204" pitchFamily="34" charset="0"/>
              </a:rPr>
              <a:t>; </a:t>
            </a:r>
            <a:r>
              <a:rPr lang="it-IT" sz="2000" dirty="0" err="1">
                <a:solidFill>
                  <a:srgbClr val="080808"/>
                </a:solidFill>
                <a:latin typeface="Arial" panose="020B0604020202020204" pitchFamily="34" charset="0"/>
                <a:cs typeface="Arial" panose="020B0604020202020204" pitchFamily="34" charset="0"/>
              </a:rPr>
              <a:t>Scher</a:t>
            </a:r>
            <a:r>
              <a:rPr lang="it-IT" sz="2000" dirty="0">
                <a:solidFill>
                  <a:srgbClr val="080808"/>
                </a:solidFill>
                <a:latin typeface="Arial" panose="020B0604020202020204" pitchFamily="34" charset="0"/>
                <a:cs typeface="Arial" panose="020B0604020202020204" pitchFamily="34" charset="0"/>
              </a:rPr>
              <a:t> and Messori, 2021, </a:t>
            </a:r>
            <a:r>
              <a:rPr lang="it-IT" sz="2000" i="1" dirty="0">
                <a:solidFill>
                  <a:srgbClr val="080808"/>
                </a:solidFill>
                <a:latin typeface="Arial" panose="020B0604020202020204" pitchFamily="34" charset="0"/>
                <a:cs typeface="Arial" panose="020B0604020202020204" pitchFamily="34" charset="0"/>
              </a:rPr>
              <a:t>JAMES</a:t>
            </a:r>
          </a:p>
        </p:txBody>
      </p:sp>
      <p:pic>
        <p:nvPicPr>
          <p:cNvPr id="3" name="Picture 2"/>
          <p:cNvPicPr>
            <a:picLocks noChangeAspect="1"/>
          </p:cNvPicPr>
          <p:nvPr/>
        </p:nvPicPr>
        <p:blipFill>
          <a:blip r:embed="rId2"/>
          <a:stretch>
            <a:fillRect/>
          </a:stretch>
        </p:blipFill>
        <p:spPr>
          <a:xfrm>
            <a:off x="323528" y="620688"/>
            <a:ext cx="3189095" cy="180456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8872" y="4581128"/>
            <a:ext cx="3563888" cy="915335"/>
          </a:xfrm>
          <a:prstGeom prst="rect">
            <a:avLst/>
          </a:prstGeom>
        </p:spPr>
      </p:pic>
    </p:spTree>
    <p:extLst>
      <p:ext uri="{BB962C8B-B14F-4D97-AF65-F5344CB8AC3E}">
        <p14:creationId xmlns:p14="http://schemas.microsoft.com/office/powerpoint/2010/main" val="67587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6512"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17</a:t>
            </a:fld>
            <a:endParaRPr lang="sv-SE" altLang="it-IT" sz="1600">
              <a:solidFill>
                <a:srgbClr val="000000"/>
              </a:solidFill>
              <a:latin typeface="umr1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8" name="Straight Connector 7"/>
          <p:cNvCxnSpPr/>
          <p:nvPr/>
        </p:nvCxnSpPr>
        <p:spPr>
          <a:xfrm>
            <a:off x="250825" y="981075"/>
            <a:ext cx="8642350" cy="0"/>
          </a:xfrm>
          <a:prstGeom prst="line">
            <a:avLst/>
          </a:prstGeom>
          <a:ln w="25400">
            <a:solidFill>
              <a:srgbClr val="172B38"/>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7544" y="3284984"/>
            <a:ext cx="8136904" cy="461665"/>
          </a:xfrm>
          <a:prstGeom prst="rect">
            <a:avLst/>
          </a:prstGeom>
        </p:spPr>
        <p:txBody>
          <a:bodyPr wrap="square">
            <a:spAutoFit/>
          </a:bodyPr>
          <a:lstStyle/>
          <a:p>
            <a:pPr marL="285750" indent="-285750" algn="just">
              <a:buFont typeface="Wingdings" panose="05000000000000000000" pitchFamily="2" charset="2"/>
              <a:buChar char="§"/>
            </a:pPr>
            <a:endParaRPr lang="it-IT" sz="2400" dirty="0">
              <a:solidFill>
                <a:srgbClr val="080808"/>
              </a:solidFill>
              <a:latin typeface="Arial" panose="020B0604020202020204" pitchFamily="34" charset="0"/>
              <a:cs typeface="Arial" panose="020B0604020202020204" pitchFamily="34" charset="0"/>
            </a:endParaRPr>
          </a:p>
        </p:txBody>
      </p:sp>
      <p:sp>
        <p:nvSpPr>
          <p:cNvPr id="11" name="CasellaDiTesto 9"/>
          <p:cNvSpPr txBox="1"/>
          <p:nvPr/>
        </p:nvSpPr>
        <p:spPr>
          <a:xfrm>
            <a:off x="250825" y="205645"/>
            <a:ext cx="5642891" cy="646331"/>
          </a:xfrm>
          <a:prstGeom prst="rect">
            <a:avLst/>
          </a:prstGeom>
          <a:noFill/>
        </p:spPr>
        <p:txBody>
          <a:bodyPr wrap="none" rtlCol="0">
            <a:spAutoFit/>
          </a:bodyPr>
          <a:lstStyle/>
          <a:p>
            <a:r>
              <a:rPr lang="it-IT" sz="3600" cap="small" dirty="0">
                <a:solidFill>
                  <a:srgbClr val="172B38"/>
                </a:solidFill>
                <a:latin typeface="Arial" panose="020B0604020202020204" pitchFamily="34" charset="0"/>
                <a:cs typeface="Arial" panose="020B0604020202020204" pitchFamily="34" charset="0"/>
              </a:rPr>
              <a:t>Ensemble NN Prognoser</a:t>
            </a:r>
          </a:p>
        </p:txBody>
      </p:sp>
      <p:sp>
        <p:nvSpPr>
          <p:cNvPr id="9" name="CasellaDiTesto 9"/>
          <p:cNvSpPr txBox="1"/>
          <p:nvPr/>
        </p:nvSpPr>
        <p:spPr>
          <a:xfrm>
            <a:off x="253294" y="2242133"/>
            <a:ext cx="8495170" cy="1682512"/>
          </a:xfrm>
          <a:prstGeom prst="rect">
            <a:avLst/>
          </a:prstGeom>
          <a:noFill/>
        </p:spPr>
        <p:txBody>
          <a:bodyPr wrap="square" rtlCol="0">
            <a:spAutoFit/>
          </a:bodyPr>
          <a:lstStyle/>
          <a:p>
            <a:pPr algn="just">
              <a:spcAft>
                <a:spcPts val="400"/>
              </a:spcAft>
            </a:pPr>
            <a:r>
              <a:rPr lang="sv-SE" sz="2400" dirty="0">
                <a:solidFill>
                  <a:srgbClr val="080808"/>
                </a:solidFill>
                <a:latin typeface="Arial" panose="020B0604020202020204" pitchFamily="34" charset="0"/>
                <a:cs typeface="Arial" panose="020B0604020202020204" pitchFamily="34" charset="0"/>
              </a:rPr>
              <a:t>Vi har ett mycket pragmatiskt tillvägagångssätt och frågar oss: ”</a:t>
            </a:r>
            <a:r>
              <a:rPr lang="sv-SE" sz="2400" b="1" dirty="0">
                <a:solidFill>
                  <a:srgbClr val="172B38"/>
                </a:solidFill>
                <a:latin typeface="Arial" panose="020B0604020202020204" pitchFamily="34" charset="0"/>
                <a:cs typeface="Arial" panose="020B0604020202020204" pitchFamily="34" charset="0"/>
              </a:rPr>
              <a:t>Kan vi skapa neurala nätverksensembleprognoser med önskvärda statistiska egenskaper</a:t>
            </a:r>
            <a:r>
              <a:rPr lang="sv-SE" sz="2400" dirty="0">
                <a:solidFill>
                  <a:srgbClr val="080808"/>
                </a:solidFill>
                <a:latin typeface="Arial" panose="020B0604020202020204" pitchFamily="34" charset="0"/>
                <a:cs typeface="Arial" panose="020B0604020202020204" pitchFamily="34" charset="0"/>
              </a:rPr>
              <a:t>?".</a:t>
            </a:r>
            <a:endParaRPr lang="it-IT" sz="2800" dirty="0">
              <a:solidFill>
                <a:srgbClr val="080808"/>
              </a:solidFill>
              <a:latin typeface="Arial" panose="020B0604020202020204" pitchFamily="34" charset="0"/>
              <a:cs typeface="Arial" panose="020B0604020202020204" pitchFamily="34" charset="0"/>
            </a:endParaRPr>
          </a:p>
          <a:p>
            <a:pPr algn="just"/>
            <a:endParaRPr lang="sv-SE" sz="2800" dirty="0">
              <a:solidFill>
                <a:srgbClr val="0808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909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18</a:t>
            </a:fld>
            <a:endParaRPr lang="sv-SE" altLang="it-IT" sz="1600">
              <a:solidFill>
                <a:srgbClr val="000000"/>
              </a:solidFill>
              <a:latin typeface="umr1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8" name="Straight Connector 7"/>
          <p:cNvCxnSpPr/>
          <p:nvPr/>
        </p:nvCxnSpPr>
        <p:spPr>
          <a:xfrm>
            <a:off x="250825" y="981075"/>
            <a:ext cx="8642350" cy="0"/>
          </a:xfrm>
          <a:prstGeom prst="line">
            <a:avLst/>
          </a:prstGeom>
          <a:ln w="25400">
            <a:solidFill>
              <a:srgbClr val="172B38"/>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7544" y="3284984"/>
            <a:ext cx="8136904" cy="461665"/>
          </a:xfrm>
          <a:prstGeom prst="rect">
            <a:avLst/>
          </a:prstGeom>
        </p:spPr>
        <p:txBody>
          <a:bodyPr wrap="square">
            <a:spAutoFit/>
          </a:bodyPr>
          <a:lstStyle/>
          <a:p>
            <a:pPr marL="285750" indent="-285750" algn="just">
              <a:buFont typeface="Wingdings" panose="05000000000000000000" pitchFamily="2" charset="2"/>
              <a:buChar char="§"/>
            </a:pPr>
            <a:endParaRPr lang="it-IT" sz="2400" dirty="0">
              <a:solidFill>
                <a:srgbClr val="080808"/>
              </a:solidFill>
              <a:latin typeface="Arial" panose="020B0604020202020204" pitchFamily="34" charset="0"/>
              <a:cs typeface="Arial" panose="020B0604020202020204" pitchFamily="34" charset="0"/>
            </a:endParaRPr>
          </a:p>
        </p:txBody>
      </p:sp>
      <p:sp>
        <p:nvSpPr>
          <p:cNvPr id="11" name="CasellaDiTesto 9"/>
          <p:cNvSpPr txBox="1"/>
          <p:nvPr/>
        </p:nvSpPr>
        <p:spPr>
          <a:xfrm>
            <a:off x="250825" y="205645"/>
            <a:ext cx="5642891" cy="646331"/>
          </a:xfrm>
          <a:prstGeom prst="rect">
            <a:avLst/>
          </a:prstGeom>
          <a:noFill/>
        </p:spPr>
        <p:txBody>
          <a:bodyPr wrap="none" rtlCol="0">
            <a:spAutoFit/>
          </a:bodyPr>
          <a:lstStyle/>
          <a:p>
            <a:r>
              <a:rPr lang="it-IT" sz="3600" cap="small" dirty="0">
                <a:solidFill>
                  <a:srgbClr val="172B38"/>
                </a:solidFill>
                <a:latin typeface="Arial" panose="020B0604020202020204" pitchFamily="34" charset="0"/>
                <a:cs typeface="Arial" panose="020B0604020202020204" pitchFamily="34" charset="0"/>
              </a:rPr>
              <a:t>Ensemble NN Prognoser</a:t>
            </a:r>
          </a:p>
        </p:txBody>
      </p:sp>
      <p:sp>
        <p:nvSpPr>
          <p:cNvPr id="9" name="CasellaDiTesto 9"/>
          <p:cNvSpPr txBox="1"/>
          <p:nvPr/>
        </p:nvSpPr>
        <p:spPr>
          <a:xfrm>
            <a:off x="250825" y="1397288"/>
            <a:ext cx="8495170" cy="5109091"/>
          </a:xfrm>
          <a:prstGeom prst="rect">
            <a:avLst/>
          </a:prstGeom>
          <a:noFill/>
        </p:spPr>
        <p:txBody>
          <a:bodyPr wrap="square" rtlCol="0">
            <a:spAutoFit/>
          </a:bodyPr>
          <a:lstStyle/>
          <a:p>
            <a:pPr algn="just">
              <a:spcAft>
                <a:spcPts val="400"/>
              </a:spcAft>
            </a:pPr>
            <a:r>
              <a:rPr lang="en-US" sz="2800" dirty="0" err="1">
                <a:solidFill>
                  <a:srgbClr val="000000"/>
                </a:solidFill>
                <a:latin typeface="Arial" panose="020B0604020202020204" pitchFamily="34" charset="0"/>
                <a:cs typeface="Arial" panose="020B0604020202020204" pitchFamily="34" charset="0"/>
              </a:rPr>
              <a:t>En</a:t>
            </a:r>
            <a:r>
              <a:rPr lang="en-US" sz="2800" dirty="0">
                <a:solidFill>
                  <a:srgbClr val="000000"/>
                </a:solidFill>
                <a:latin typeface="Arial" panose="020B0604020202020204" pitchFamily="34" charset="0"/>
                <a:cs typeface="Arial" panose="020B0604020202020204" pitchFamily="34" charset="0"/>
              </a:rPr>
              <a:t> feed-forward NN-</a:t>
            </a:r>
            <a:r>
              <a:rPr lang="en-US" sz="2800" dirty="0" err="1">
                <a:solidFill>
                  <a:srgbClr val="000000"/>
                </a:solidFill>
                <a:latin typeface="Arial" panose="020B0604020202020204" pitchFamily="34" charset="0"/>
                <a:cs typeface="Arial" panose="020B0604020202020204" pitchFamily="34" charset="0"/>
              </a:rPr>
              <a:t>arkitektur</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som</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i</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Weyn</a:t>
            </a:r>
            <a:r>
              <a:rPr lang="en-US" sz="2800" dirty="0">
                <a:solidFill>
                  <a:srgbClr val="000000"/>
                </a:solidFill>
                <a:latin typeface="Arial" panose="020B0604020202020204" pitchFamily="34" charset="0"/>
                <a:cs typeface="Arial" panose="020B0604020202020204" pitchFamily="34" charset="0"/>
              </a:rPr>
              <a:t> et al. (2019).</a:t>
            </a:r>
          </a:p>
          <a:p>
            <a:pPr marL="457200" indent="-457200" algn="just">
              <a:spcAft>
                <a:spcPts val="400"/>
              </a:spcAft>
              <a:buFont typeface="Wingdings" panose="05000000000000000000" pitchFamily="2" charset="2"/>
              <a:buChar char="§"/>
            </a:pPr>
            <a:r>
              <a:rPr lang="en-US" sz="2400" dirty="0" err="1">
                <a:solidFill>
                  <a:srgbClr val="000000"/>
                </a:solidFill>
                <a:latin typeface="Arial" panose="020B0604020202020204" pitchFamily="34" charset="0"/>
                <a:cs typeface="Arial" panose="020B0604020202020204" pitchFamily="34" charset="0"/>
              </a:rPr>
              <a:t>Indata</a:t>
            </a:r>
            <a:r>
              <a:rPr lang="en-US" sz="2400" dirty="0">
                <a:solidFill>
                  <a:srgbClr val="000000"/>
                </a:solidFill>
                <a:latin typeface="Arial" panose="020B0604020202020204" pitchFamily="34" charset="0"/>
                <a:cs typeface="Arial" panose="020B0604020202020204" pitchFamily="34" charset="0"/>
              </a:rPr>
              <a:t>: ERA5 500 </a:t>
            </a:r>
            <a:r>
              <a:rPr lang="en-US" sz="2400" dirty="0" err="1">
                <a:solidFill>
                  <a:srgbClr val="000000"/>
                </a:solidFill>
                <a:latin typeface="Arial" panose="020B0604020202020204" pitchFamily="34" charset="0"/>
                <a:cs typeface="Arial" panose="020B0604020202020204" pitchFamily="34" charset="0"/>
              </a:rPr>
              <a:t>hPa</a:t>
            </a:r>
            <a:r>
              <a:rPr lang="en-US" sz="2400" dirty="0">
                <a:solidFill>
                  <a:srgbClr val="000000"/>
                </a:solidFill>
                <a:latin typeface="Arial" panose="020B0604020202020204" pitchFamily="34" charset="0"/>
                <a:cs typeface="Arial" panose="020B0604020202020204" pitchFamily="34" charset="0"/>
              </a:rPr>
              <a:t> geopotential. </a:t>
            </a:r>
          </a:p>
          <a:p>
            <a:pPr algn="just">
              <a:spcAft>
                <a:spcPts val="400"/>
              </a:spcAft>
            </a:pPr>
            <a:endParaRPr lang="en-US" sz="2800" dirty="0">
              <a:solidFill>
                <a:srgbClr val="000000"/>
              </a:solidFill>
              <a:latin typeface="Arial" panose="020B0604020202020204" pitchFamily="34" charset="0"/>
              <a:cs typeface="Arial" panose="020B0604020202020204" pitchFamily="34" charset="0"/>
            </a:endParaRPr>
          </a:p>
          <a:p>
            <a:pPr algn="just">
              <a:spcAft>
                <a:spcPts val="400"/>
              </a:spcAft>
            </a:pPr>
            <a:endParaRPr lang="en-US" sz="2800" dirty="0">
              <a:solidFill>
                <a:srgbClr val="000000"/>
              </a:solidFill>
              <a:latin typeface="Arial" panose="020B0604020202020204" pitchFamily="34" charset="0"/>
              <a:cs typeface="Arial" panose="020B0604020202020204" pitchFamily="34" charset="0"/>
            </a:endParaRPr>
          </a:p>
          <a:p>
            <a:pPr algn="just">
              <a:spcAft>
                <a:spcPts val="400"/>
              </a:spcAft>
            </a:pPr>
            <a:r>
              <a:rPr lang="en-US" sz="2800" dirty="0" err="1">
                <a:solidFill>
                  <a:srgbClr val="000000"/>
                </a:solidFill>
                <a:latin typeface="Arial" panose="020B0604020202020204" pitchFamily="34" charset="0"/>
                <a:cs typeface="Arial" panose="020B0604020202020204" pitchFamily="34" charset="0"/>
              </a:rPr>
              <a:t>Utvärderingsmått</a:t>
            </a:r>
            <a:r>
              <a:rPr lang="en-US" sz="2800" dirty="0">
                <a:solidFill>
                  <a:srgbClr val="000000"/>
                </a:solidFill>
                <a:latin typeface="Arial" panose="020B0604020202020204" pitchFamily="34" charset="0"/>
                <a:cs typeface="Arial" panose="020B0604020202020204" pitchFamily="34" charset="0"/>
              </a:rPr>
              <a:t>:</a:t>
            </a:r>
          </a:p>
          <a:p>
            <a:pPr marL="457200" indent="-457200" algn="just">
              <a:spcAft>
                <a:spcPts val="400"/>
              </a:spcAft>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rPr>
              <a:t>RMSE (</a:t>
            </a:r>
            <a:r>
              <a:rPr lang="en-US" sz="2400" dirty="0" err="1">
                <a:solidFill>
                  <a:srgbClr val="000000"/>
                </a:solidFill>
                <a:latin typeface="Arial" panose="020B0604020202020204" pitchFamily="34" charset="0"/>
                <a:cs typeface="Arial" panose="020B0604020202020204" pitchFamily="34" charset="0"/>
              </a:rPr>
              <a:t>optimera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för</a:t>
            </a:r>
            <a:r>
              <a:rPr lang="en-US" sz="2400" dirty="0">
                <a:solidFill>
                  <a:srgbClr val="000000"/>
                </a:solidFill>
                <a:latin typeface="Arial" panose="020B0604020202020204" pitchFamily="34" charset="0"/>
                <a:cs typeface="Arial" panose="020B0604020202020204" pitchFamily="34" charset="0"/>
              </a:rPr>
              <a:t> RMSE </a:t>
            </a:r>
            <a:r>
              <a:rPr lang="en-US" sz="2400" dirty="0" err="1">
                <a:solidFill>
                  <a:srgbClr val="000000"/>
                </a:solidFill>
                <a:latin typeface="Arial" panose="020B0604020202020204" pitchFamily="34" charset="0"/>
                <a:cs typeface="Arial" panose="020B0604020202020204" pitchFamily="34" charset="0"/>
              </a:rPr>
              <a:t>för</a:t>
            </a:r>
            <a:r>
              <a:rPr lang="en-US" sz="2400" dirty="0">
                <a:solidFill>
                  <a:srgbClr val="000000"/>
                </a:solidFill>
                <a:latin typeface="Arial" panose="020B0604020202020204" pitchFamily="34" charset="0"/>
                <a:cs typeface="Arial" panose="020B0604020202020204" pitchFamily="34" charset="0"/>
              </a:rPr>
              <a:t> 60 </a:t>
            </a:r>
            <a:r>
              <a:rPr lang="en-US" sz="2400" dirty="0" err="1">
                <a:solidFill>
                  <a:srgbClr val="000000"/>
                </a:solidFill>
                <a:latin typeface="Arial" panose="020B0604020202020204" pitchFamily="34" charset="0"/>
                <a:cs typeface="Arial" panose="020B0604020202020204" pitchFamily="34" charset="0"/>
              </a:rPr>
              <a:t>timmarsprognoser</a:t>
            </a:r>
            <a:r>
              <a:rPr lang="en-US" sz="2400" dirty="0">
                <a:solidFill>
                  <a:srgbClr val="000000"/>
                </a:solidFill>
                <a:latin typeface="Arial" panose="020B0604020202020204" pitchFamily="34" charset="0"/>
                <a:cs typeface="Arial" panose="020B0604020202020204" pitchFamily="34" charset="0"/>
              </a:rPr>
              <a:t>);</a:t>
            </a:r>
          </a:p>
          <a:p>
            <a:pPr marL="457200" indent="-457200" algn="just">
              <a:spcAft>
                <a:spcPts val="400"/>
              </a:spcAft>
              <a:buFont typeface="Wingdings" panose="05000000000000000000" pitchFamily="2" charset="2"/>
              <a:buChar char="§"/>
            </a:pPr>
            <a:r>
              <a:rPr lang="en-US" sz="2400" dirty="0" err="1">
                <a:solidFill>
                  <a:srgbClr val="000000"/>
                </a:solidFill>
                <a:latin typeface="Arial" panose="020B0604020202020204" pitchFamily="34" charset="0"/>
                <a:cs typeface="Arial" panose="020B0604020202020204" pitchFamily="34" charset="0"/>
              </a:rPr>
              <a:t>Korrelation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mellan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spridning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och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fel</a:t>
            </a:r>
            <a:r>
              <a:rPr lang="en-US" sz="2400" dirty="0">
                <a:solidFill>
                  <a:srgbClr val="000000"/>
                </a:solidFill>
                <a:latin typeface="Arial" panose="020B0604020202020204" pitchFamily="34" charset="0"/>
                <a:cs typeface="Arial" panose="020B0604020202020204" pitchFamily="34" charset="0"/>
              </a:rPr>
              <a:t>.</a:t>
            </a:r>
          </a:p>
          <a:p>
            <a:pPr algn="just">
              <a:spcAft>
                <a:spcPts val="400"/>
              </a:spcAft>
            </a:pPr>
            <a:endParaRPr lang="en-US" sz="2800" dirty="0">
              <a:solidFill>
                <a:srgbClr val="000000"/>
              </a:solidFill>
              <a:latin typeface="Arial" panose="020B0604020202020204" pitchFamily="34" charset="0"/>
              <a:cs typeface="Arial" panose="020B0604020202020204" pitchFamily="34" charset="0"/>
            </a:endParaRPr>
          </a:p>
          <a:p>
            <a:pPr algn="just">
              <a:spcAft>
                <a:spcPts val="400"/>
              </a:spcAft>
            </a:pPr>
            <a:endParaRPr lang="en-US" sz="2800" dirty="0">
              <a:solidFill>
                <a:srgbClr val="000000"/>
              </a:solidFill>
              <a:latin typeface="Arial" panose="020B0604020202020204" pitchFamily="34" charset="0"/>
              <a:cs typeface="Arial" panose="020B0604020202020204" pitchFamily="34" charset="0"/>
            </a:endParaRPr>
          </a:p>
          <a:p>
            <a:pPr algn="just">
              <a:spcAft>
                <a:spcPts val="400"/>
              </a:spcAft>
            </a:pPr>
            <a:endParaRPr lang="en-US"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971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19</a:t>
            </a:fld>
            <a:endParaRPr lang="sv-SE" altLang="it-IT" sz="1600">
              <a:solidFill>
                <a:srgbClr val="000000"/>
              </a:solidFill>
              <a:latin typeface="umr1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8" name="Straight Connector 7"/>
          <p:cNvCxnSpPr/>
          <p:nvPr/>
        </p:nvCxnSpPr>
        <p:spPr>
          <a:xfrm>
            <a:off x="250825" y="981075"/>
            <a:ext cx="8642350" cy="0"/>
          </a:xfrm>
          <a:prstGeom prst="line">
            <a:avLst/>
          </a:prstGeom>
          <a:ln w="25400">
            <a:solidFill>
              <a:srgbClr val="172B38"/>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7544" y="3284984"/>
            <a:ext cx="8136904" cy="461665"/>
          </a:xfrm>
          <a:prstGeom prst="rect">
            <a:avLst/>
          </a:prstGeom>
        </p:spPr>
        <p:txBody>
          <a:bodyPr wrap="square">
            <a:spAutoFit/>
          </a:bodyPr>
          <a:lstStyle/>
          <a:p>
            <a:pPr marL="285750" indent="-285750" algn="just">
              <a:buFont typeface="Wingdings" panose="05000000000000000000" pitchFamily="2" charset="2"/>
              <a:buChar char="§"/>
            </a:pPr>
            <a:endParaRPr lang="it-IT" sz="2400" dirty="0">
              <a:solidFill>
                <a:srgbClr val="080808"/>
              </a:solidFill>
              <a:latin typeface="Arial" panose="020B0604020202020204" pitchFamily="34" charset="0"/>
              <a:cs typeface="Arial" panose="020B0604020202020204" pitchFamily="34" charset="0"/>
            </a:endParaRPr>
          </a:p>
        </p:txBody>
      </p:sp>
      <p:sp>
        <p:nvSpPr>
          <p:cNvPr id="11" name="CasellaDiTesto 9"/>
          <p:cNvSpPr txBox="1"/>
          <p:nvPr/>
        </p:nvSpPr>
        <p:spPr>
          <a:xfrm>
            <a:off x="250825" y="205645"/>
            <a:ext cx="5642891" cy="646331"/>
          </a:xfrm>
          <a:prstGeom prst="rect">
            <a:avLst/>
          </a:prstGeom>
          <a:noFill/>
        </p:spPr>
        <p:txBody>
          <a:bodyPr wrap="none" rtlCol="0">
            <a:spAutoFit/>
          </a:bodyPr>
          <a:lstStyle/>
          <a:p>
            <a:r>
              <a:rPr lang="it-IT" sz="3600" cap="small" dirty="0">
                <a:solidFill>
                  <a:srgbClr val="172B38"/>
                </a:solidFill>
                <a:latin typeface="Arial" panose="020B0604020202020204" pitchFamily="34" charset="0"/>
                <a:cs typeface="Arial" panose="020B0604020202020204" pitchFamily="34" charset="0"/>
              </a:rPr>
              <a:t>Ensemble NN Prognoser</a:t>
            </a:r>
          </a:p>
        </p:txBody>
      </p:sp>
      <p:sp>
        <p:nvSpPr>
          <p:cNvPr id="9" name="CasellaDiTesto 9"/>
          <p:cNvSpPr txBox="1"/>
          <p:nvPr/>
        </p:nvSpPr>
        <p:spPr>
          <a:xfrm>
            <a:off x="250825" y="1196752"/>
            <a:ext cx="8495170" cy="3662541"/>
          </a:xfrm>
          <a:prstGeom prst="rect">
            <a:avLst/>
          </a:prstGeom>
          <a:noFill/>
        </p:spPr>
        <p:txBody>
          <a:bodyPr wrap="square" rtlCol="0">
            <a:spAutoFit/>
          </a:bodyPr>
          <a:lstStyle/>
          <a:p>
            <a:pPr algn="just">
              <a:spcAft>
                <a:spcPts val="1800"/>
              </a:spcAft>
            </a:pPr>
            <a:r>
              <a:rPr lang="sv-SE" sz="2800" dirty="0">
                <a:solidFill>
                  <a:srgbClr val="080808"/>
                </a:solidFill>
                <a:latin typeface="Arial" panose="020B0604020202020204" pitchFamily="34" charset="0"/>
                <a:cs typeface="Arial" panose="020B0604020202020204" pitchFamily="34" charset="0"/>
              </a:rPr>
              <a:t>Fyra olika metoder för att skapa NN-prognoser:</a:t>
            </a:r>
          </a:p>
          <a:p>
            <a:pPr marL="342900" indent="-342900" algn="just">
              <a:spcAft>
                <a:spcPts val="1800"/>
              </a:spcAft>
              <a:buFont typeface="Wingdings" panose="05000000000000000000" pitchFamily="2" charset="2"/>
              <a:buChar char="§"/>
            </a:pPr>
            <a:r>
              <a:rPr lang="sv-SE" sz="2400" b="1" dirty="0">
                <a:solidFill>
                  <a:srgbClr val="080808"/>
                </a:solidFill>
                <a:latin typeface="Arial" panose="020B0604020202020204" pitchFamily="34" charset="0"/>
                <a:cs typeface="Arial" panose="020B0604020202020204" pitchFamily="34" charset="0"/>
              </a:rPr>
              <a:t>Rand:</a:t>
            </a:r>
            <a:r>
              <a:rPr lang="sv-SE" sz="2400" dirty="0">
                <a:solidFill>
                  <a:srgbClr val="080808"/>
                </a:solidFill>
                <a:latin typeface="Arial" panose="020B0604020202020204" pitchFamily="34" charset="0"/>
                <a:cs typeface="Arial" panose="020B0604020202020204" pitchFamily="34" charset="0"/>
              </a:rPr>
              <a:t> Slumpmässiga </a:t>
            </a:r>
            <a:r>
              <a:rPr lang="sv-SE" sz="2400" dirty="0" err="1">
                <a:solidFill>
                  <a:srgbClr val="080808"/>
                </a:solidFill>
                <a:latin typeface="Arial" panose="020B0604020202020204" pitchFamily="34" charset="0"/>
                <a:cs typeface="Arial" panose="020B0604020202020204" pitchFamily="34" charset="0"/>
              </a:rPr>
              <a:t>Gaussianfel</a:t>
            </a:r>
            <a:r>
              <a:rPr lang="sv-SE" sz="2400" dirty="0">
                <a:solidFill>
                  <a:srgbClr val="080808"/>
                </a:solidFill>
                <a:latin typeface="Arial" panose="020B0604020202020204" pitchFamily="34" charset="0"/>
                <a:cs typeface="Arial" panose="020B0604020202020204" pitchFamily="34" charset="0"/>
              </a:rPr>
              <a:t> på indata;</a:t>
            </a:r>
          </a:p>
          <a:p>
            <a:pPr marL="342900" indent="-342900" algn="just">
              <a:spcAft>
                <a:spcPts val="1800"/>
              </a:spcAft>
              <a:buFont typeface="Wingdings" panose="05000000000000000000" pitchFamily="2" charset="2"/>
              <a:buChar char="§"/>
            </a:pPr>
            <a:r>
              <a:rPr lang="sv-SE" sz="2400" b="1" dirty="0">
                <a:solidFill>
                  <a:srgbClr val="080808"/>
                </a:solidFill>
                <a:latin typeface="Arial" panose="020B0604020202020204" pitchFamily="34" charset="0"/>
                <a:cs typeface="Arial" panose="020B0604020202020204" pitchFamily="34" charset="0"/>
              </a:rPr>
              <a:t>SVD: </a:t>
            </a:r>
            <a:r>
              <a:rPr lang="sv-SE" sz="2400" dirty="0">
                <a:solidFill>
                  <a:srgbClr val="080808"/>
                </a:solidFill>
                <a:latin typeface="Arial" panose="020B0604020202020204" pitchFamily="34" charset="0"/>
                <a:cs typeface="Arial" panose="020B0604020202020204" pitchFamily="34" charset="0"/>
              </a:rPr>
              <a:t>SVD-fel (</a:t>
            </a:r>
            <a:r>
              <a:rPr lang="sv-SE" sz="2400" dirty="0" err="1">
                <a:solidFill>
                  <a:srgbClr val="080808"/>
                </a:solidFill>
                <a:latin typeface="Arial" panose="020B0604020202020204" pitchFamily="34" charset="0"/>
                <a:cs typeface="Arial" panose="020B0604020202020204" pitchFamily="34" charset="0"/>
              </a:rPr>
              <a:t>jacobimatriser</a:t>
            </a:r>
            <a:r>
              <a:rPr lang="sv-SE" sz="2400" dirty="0">
                <a:solidFill>
                  <a:srgbClr val="080808"/>
                </a:solidFill>
                <a:latin typeface="Arial" panose="020B0604020202020204" pitchFamily="34" charset="0"/>
                <a:cs typeface="Arial" panose="020B0604020202020204" pitchFamily="34" charset="0"/>
              </a:rPr>
              <a:t> av nätverksutdata/indata);</a:t>
            </a:r>
          </a:p>
          <a:p>
            <a:pPr marL="342900" indent="-342900" algn="just">
              <a:spcAft>
                <a:spcPts val="1800"/>
              </a:spcAft>
              <a:buFont typeface="Wingdings" panose="05000000000000000000" pitchFamily="2" charset="2"/>
              <a:buChar char="§"/>
            </a:pPr>
            <a:r>
              <a:rPr lang="sv-SE" sz="2400" b="1" dirty="0" err="1">
                <a:solidFill>
                  <a:srgbClr val="080808"/>
                </a:solidFill>
                <a:latin typeface="Arial" panose="020B0604020202020204" pitchFamily="34" charset="0"/>
                <a:cs typeface="Arial" panose="020B0604020202020204" pitchFamily="34" charset="0"/>
              </a:rPr>
              <a:t>Multitrain</a:t>
            </a:r>
            <a:r>
              <a:rPr lang="sv-SE" sz="2400" b="1" dirty="0">
                <a:solidFill>
                  <a:srgbClr val="080808"/>
                </a:solidFill>
                <a:latin typeface="Arial" panose="020B0604020202020204" pitchFamily="34" charset="0"/>
                <a:cs typeface="Arial" panose="020B0604020202020204" pitchFamily="34" charset="0"/>
              </a:rPr>
              <a:t>: </a:t>
            </a:r>
            <a:r>
              <a:rPr lang="sv-SE" sz="2400" dirty="0">
                <a:solidFill>
                  <a:srgbClr val="080808"/>
                </a:solidFill>
                <a:latin typeface="Arial" panose="020B0604020202020204" pitchFamily="34" charset="0"/>
                <a:cs typeface="Arial" panose="020B0604020202020204" pitchFamily="34" charset="0"/>
              </a:rPr>
              <a:t>Slumpmässig initialisering av nätverksvikterna i </a:t>
            </a:r>
            <a:r>
              <a:rPr lang="sv-SE" sz="2400" dirty="0" err="1">
                <a:solidFill>
                  <a:srgbClr val="080808"/>
                </a:solidFill>
                <a:latin typeface="Arial" panose="020B0604020202020204" pitchFamily="34" charset="0"/>
                <a:cs typeface="Arial" panose="020B0604020202020204" pitchFamily="34" charset="0"/>
              </a:rPr>
              <a:t>träningsloop</a:t>
            </a:r>
            <a:r>
              <a:rPr lang="sv-SE" sz="2400" dirty="0">
                <a:solidFill>
                  <a:srgbClr val="080808"/>
                </a:solidFill>
                <a:latin typeface="Arial" panose="020B0604020202020204" pitchFamily="34" charset="0"/>
                <a:cs typeface="Arial" panose="020B0604020202020204" pitchFamily="34" charset="0"/>
              </a:rPr>
              <a:t>);</a:t>
            </a:r>
          </a:p>
          <a:p>
            <a:pPr marL="342900" indent="-342900" algn="just">
              <a:spcAft>
                <a:spcPts val="1800"/>
              </a:spcAft>
              <a:buFont typeface="Wingdings" panose="05000000000000000000" pitchFamily="2" charset="2"/>
              <a:buChar char="§"/>
            </a:pPr>
            <a:r>
              <a:rPr lang="sv-SE" sz="2400" b="1" dirty="0" err="1">
                <a:solidFill>
                  <a:srgbClr val="080808"/>
                </a:solidFill>
                <a:latin typeface="Arial" panose="020B0604020202020204" pitchFamily="34" charset="0"/>
                <a:cs typeface="Arial" panose="020B0604020202020204" pitchFamily="34" charset="0"/>
              </a:rPr>
              <a:t>Drop</a:t>
            </a:r>
            <a:r>
              <a:rPr lang="sv-SE" sz="2400" b="1" dirty="0">
                <a:solidFill>
                  <a:srgbClr val="080808"/>
                </a:solidFill>
                <a:latin typeface="Arial" panose="020B0604020202020204" pitchFamily="34" charset="0"/>
                <a:cs typeface="Arial" panose="020B0604020202020204" pitchFamily="34" charset="0"/>
              </a:rPr>
              <a:t>: </a:t>
            </a:r>
            <a:r>
              <a:rPr lang="sv-SE" sz="2400" dirty="0">
                <a:solidFill>
                  <a:srgbClr val="080808"/>
                </a:solidFill>
                <a:latin typeface="Arial" panose="020B0604020202020204" pitchFamily="34" charset="0"/>
                <a:cs typeface="Arial" panose="020B0604020202020204" pitchFamily="34" charset="0"/>
              </a:rPr>
              <a:t>Slumpmässig borttagning av nätverksvikter (när det tränade nätverket används för att göra prognoser). </a:t>
            </a:r>
          </a:p>
        </p:txBody>
      </p:sp>
    </p:spTree>
    <p:extLst>
      <p:ext uri="{BB962C8B-B14F-4D97-AF65-F5344CB8AC3E}">
        <p14:creationId xmlns:p14="http://schemas.microsoft.com/office/powerpoint/2010/main" val="1745286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xfrm>
            <a:off x="6588125" y="6012643"/>
            <a:ext cx="213360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2</a:t>
            </a:fld>
            <a:endParaRPr lang="sv-SE" altLang="it-IT" sz="1600">
              <a:solidFill>
                <a:srgbClr val="000000"/>
              </a:solidFill>
              <a:latin typeface="umr10"/>
            </a:endParaRPr>
          </a:p>
        </p:txBody>
      </p:sp>
      <p:sp>
        <p:nvSpPr>
          <p:cNvPr id="12" name="Rectangle 11"/>
          <p:cNvSpPr/>
          <p:nvPr/>
        </p:nvSpPr>
        <p:spPr>
          <a:xfrm>
            <a:off x="7322760" y="-171400"/>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4" name="Straight Connector 3"/>
          <p:cNvCxnSpPr/>
          <p:nvPr/>
        </p:nvCxnSpPr>
        <p:spPr>
          <a:xfrm>
            <a:off x="647564" y="1467779"/>
            <a:ext cx="7848872" cy="0"/>
          </a:xfrm>
          <a:prstGeom prst="line">
            <a:avLst/>
          </a:prstGeom>
          <a:ln w="31750">
            <a:solidFill>
              <a:srgbClr val="E89124"/>
            </a:solidFill>
          </a:ln>
        </p:spPr>
        <p:style>
          <a:lnRef idx="1">
            <a:schemeClr val="accent1"/>
          </a:lnRef>
          <a:fillRef idx="0">
            <a:schemeClr val="accent1"/>
          </a:fillRef>
          <a:effectRef idx="0">
            <a:schemeClr val="accent1"/>
          </a:effectRef>
          <a:fontRef idx="minor">
            <a:schemeClr val="tx1"/>
          </a:fontRef>
        </p:style>
      </p:cxnSp>
      <p:sp>
        <p:nvSpPr>
          <p:cNvPr id="14" name="CasellaDiTesto 9">
            <a:extLst>
              <a:ext uri="{FF2B5EF4-FFF2-40B4-BE49-F238E27FC236}">
                <a16:creationId xmlns:a16="http://schemas.microsoft.com/office/drawing/2014/main" id="{F84A0415-3F17-4D9F-8198-40CD9C5E9528}"/>
              </a:ext>
            </a:extLst>
          </p:cNvPr>
          <p:cNvSpPr txBox="1"/>
          <p:nvPr/>
        </p:nvSpPr>
        <p:spPr>
          <a:xfrm>
            <a:off x="1579839" y="677432"/>
            <a:ext cx="5984331" cy="646331"/>
          </a:xfrm>
          <a:prstGeom prst="rect">
            <a:avLst/>
          </a:prstGeom>
          <a:noFill/>
        </p:spPr>
        <p:txBody>
          <a:bodyPr wrap="none" rtlCol="0">
            <a:spAutoFit/>
          </a:bodyPr>
          <a:lstStyle/>
          <a:p>
            <a:pPr algn="ctr"/>
            <a:r>
              <a:rPr lang="sv-SE" sz="3600" b="1" cap="small" dirty="0">
                <a:solidFill>
                  <a:srgbClr val="E89124"/>
                </a:solidFill>
                <a:latin typeface="Arial" panose="020B0604020202020204" pitchFamily="34" charset="0"/>
                <a:cs typeface="Arial" panose="020B0604020202020204" pitchFamily="34" charset="0"/>
              </a:rPr>
              <a:t>Fristående NN Prognoser</a:t>
            </a:r>
            <a:endParaRPr lang="it-IT" sz="3600" b="1" cap="small" dirty="0">
              <a:solidFill>
                <a:srgbClr val="E891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647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20</a:t>
            </a:fld>
            <a:endParaRPr lang="sv-SE" altLang="it-IT" sz="1600">
              <a:solidFill>
                <a:srgbClr val="000000"/>
              </a:solidFill>
              <a:latin typeface="umr1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8" name="Straight Connector 7"/>
          <p:cNvCxnSpPr/>
          <p:nvPr/>
        </p:nvCxnSpPr>
        <p:spPr>
          <a:xfrm>
            <a:off x="250825" y="981075"/>
            <a:ext cx="8642350" cy="0"/>
          </a:xfrm>
          <a:prstGeom prst="line">
            <a:avLst/>
          </a:prstGeom>
          <a:ln w="25400">
            <a:solidFill>
              <a:srgbClr val="172B38"/>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7544" y="3284984"/>
            <a:ext cx="8136904" cy="461665"/>
          </a:xfrm>
          <a:prstGeom prst="rect">
            <a:avLst/>
          </a:prstGeom>
        </p:spPr>
        <p:txBody>
          <a:bodyPr wrap="square">
            <a:spAutoFit/>
          </a:bodyPr>
          <a:lstStyle/>
          <a:p>
            <a:pPr marL="285750" indent="-285750" algn="just">
              <a:buFont typeface="Wingdings" panose="05000000000000000000" pitchFamily="2" charset="2"/>
              <a:buChar char="§"/>
            </a:pPr>
            <a:endParaRPr lang="it-IT" sz="2400" dirty="0">
              <a:solidFill>
                <a:srgbClr val="080808"/>
              </a:solidFill>
              <a:latin typeface="Arial" panose="020B0604020202020204" pitchFamily="34" charset="0"/>
              <a:cs typeface="Arial" panose="020B0604020202020204" pitchFamily="34" charset="0"/>
            </a:endParaRPr>
          </a:p>
        </p:txBody>
      </p:sp>
      <p:sp>
        <p:nvSpPr>
          <p:cNvPr id="11" name="CasellaDiTesto 9"/>
          <p:cNvSpPr txBox="1"/>
          <p:nvPr/>
        </p:nvSpPr>
        <p:spPr>
          <a:xfrm>
            <a:off x="250825" y="205645"/>
            <a:ext cx="5642891" cy="646331"/>
          </a:xfrm>
          <a:prstGeom prst="rect">
            <a:avLst/>
          </a:prstGeom>
          <a:noFill/>
        </p:spPr>
        <p:txBody>
          <a:bodyPr wrap="none" rtlCol="0">
            <a:spAutoFit/>
          </a:bodyPr>
          <a:lstStyle/>
          <a:p>
            <a:r>
              <a:rPr lang="it-IT" sz="3600" cap="small" dirty="0">
                <a:solidFill>
                  <a:srgbClr val="172B38"/>
                </a:solidFill>
                <a:latin typeface="Arial" panose="020B0604020202020204" pitchFamily="34" charset="0"/>
                <a:cs typeface="Arial" panose="020B0604020202020204" pitchFamily="34" charset="0"/>
              </a:rPr>
              <a:t>Ensemble NN Prognoser</a:t>
            </a:r>
          </a:p>
        </p:txBody>
      </p:sp>
      <p:pic>
        <p:nvPicPr>
          <p:cNvPr id="4" name="Picture 3"/>
          <p:cNvPicPr>
            <a:picLocks noChangeAspect="1"/>
          </p:cNvPicPr>
          <p:nvPr/>
        </p:nvPicPr>
        <p:blipFill>
          <a:blip r:embed="rId3"/>
          <a:stretch>
            <a:fillRect/>
          </a:stretch>
        </p:blipFill>
        <p:spPr>
          <a:xfrm>
            <a:off x="395536" y="1196752"/>
            <a:ext cx="4661520" cy="5256608"/>
          </a:xfrm>
          <a:prstGeom prst="rect">
            <a:avLst/>
          </a:prstGeom>
        </p:spPr>
      </p:pic>
      <p:cxnSp>
        <p:nvCxnSpPr>
          <p:cNvPr id="14" name="Straight Arrow Connector 13"/>
          <p:cNvCxnSpPr/>
          <p:nvPr/>
        </p:nvCxnSpPr>
        <p:spPr>
          <a:xfrm>
            <a:off x="3905277" y="1738251"/>
            <a:ext cx="296225" cy="52291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78681" y="1122855"/>
            <a:ext cx="2016224" cy="646331"/>
          </a:xfrm>
          <a:prstGeom prst="rect">
            <a:avLst/>
          </a:prstGeom>
          <a:noFill/>
        </p:spPr>
        <p:txBody>
          <a:bodyPr wrap="square" rtlCol="0">
            <a:spAutoFit/>
          </a:bodyPr>
          <a:lstStyle/>
          <a:p>
            <a:pPr algn="ctr"/>
            <a:r>
              <a:rPr lang="it-IT" dirty="0">
                <a:solidFill>
                  <a:srgbClr val="080808"/>
                </a:solidFill>
                <a:latin typeface="Arial" panose="020B0604020202020204" pitchFamily="34" charset="0"/>
                <a:cs typeface="Arial" panose="020B0604020202020204" pitchFamily="34" charset="0"/>
              </a:rPr>
              <a:t>«Vanlig» NN prognos</a:t>
            </a:r>
          </a:p>
        </p:txBody>
      </p:sp>
      <p:cxnSp>
        <p:nvCxnSpPr>
          <p:cNvPr id="16" name="Straight Arrow Connector 15"/>
          <p:cNvCxnSpPr/>
          <p:nvPr/>
        </p:nvCxnSpPr>
        <p:spPr>
          <a:xfrm flipV="1">
            <a:off x="3338538" y="4653136"/>
            <a:ext cx="153342" cy="53818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27784" y="5191324"/>
            <a:ext cx="1584176" cy="369332"/>
          </a:xfrm>
          <a:prstGeom prst="rect">
            <a:avLst/>
          </a:prstGeom>
          <a:noFill/>
        </p:spPr>
        <p:txBody>
          <a:bodyPr wrap="square" rtlCol="0">
            <a:spAutoFit/>
          </a:bodyPr>
          <a:lstStyle/>
          <a:p>
            <a:r>
              <a:rPr lang="it-IT" dirty="0">
                <a:solidFill>
                  <a:srgbClr val="080808"/>
                </a:solidFill>
                <a:latin typeface="Arial" panose="020B0604020202020204" pitchFamily="34" charset="0"/>
                <a:cs typeface="Arial" panose="020B0604020202020204" pitchFamily="34" charset="0"/>
              </a:rPr>
              <a:t>Multitrain</a:t>
            </a:r>
          </a:p>
        </p:txBody>
      </p:sp>
      <p:cxnSp>
        <p:nvCxnSpPr>
          <p:cNvPr id="21" name="Straight Arrow Connector 20"/>
          <p:cNvCxnSpPr>
            <a:stCxn id="22" idx="1"/>
          </p:cNvCxnSpPr>
          <p:nvPr/>
        </p:nvCxnSpPr>
        <p:spPr>
          <a:xfrm flipH="1" flipV="1">
            <a:off x="3707904" y="2740317"/>
            <a:ext cx="557064" cy="50401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64968" y="3059668"/>
            <a:ext cx="1584176" cy="369332"/>
          </a:xfrm>
          <a:prstGeom prst="rect">
            <a:avLst/>
          </a:prstGeom>
          <a:noFill/>
        </p:spPr>
        <p:txBody>
          <a:bodyPr wrap="square" rtlCol="0">
            <a:spAutoFit/>
          </a:bodyPr>
          <a:lstStyle/>
          <a:p>
            <a:r>
              <a:rPr lang="it-IT" dirty="0">
                <a:solidFill>
                  <a:srgbClr val="080808"/>
                </a:solidFill>
                <a:latin typeface="Arial" panose="020B0604020202020204" pitchFamily="34" charset="0"/>
                <a:cs typeface="Arial" panose="020B0604020202020204" pitchFamily="34" charset="0"/>
              </a:rPr>
              <a:t>Multitrain</a:t>
            </a:r>
          </a:p>
        </p:txBody>
      </p:sp>
      <p:sp>
        <p:nvSpPr>
          <p:cNvPr id="25" name="Rectangle 24"/>
          <p:cNvSpPr/>
          <p:nvPr/>
        </p:nvSpPr>
        <p:spPr>
          <a:xfrm>
            <a:off x="5446776" y="1541593"/>
            <a:ext cx="3636912" cy="3713837"/>
          </a:xfrm>
          <a:prstGeom prst="rect">
            <a:avLst/>
          </a:prstGeom>
        </p:spPr>
        <p:txBody>
          <a:bodyPr wrap="square">
            <a:spAutoFit/>
          </a:bodyPr>
          <a:lstStyle/>
          <a:p>
            <a:pPr marL="342900" indent="-342900">
              <a:spcAft>
                <a:spcPts val="400"/>
              </a:spcAft>
              <a:buFont typeface="Wingdings" panose="05000000000000000000" pitchFamily="2" charset="2"/>
              <a:buChar char="§"/>
            </a:pPr>
            <a:r>
              <a:rPr lang="it-IT" sz="2400" dirty="0">
                <a:solidFill>
                  <a:srgbClr val="080808"/>
                </a:solidFill>
                <a:latin typeface="Arial" panose="020B0604020202020204" pitchFamily="34" charset="0"/>
                <a:cs typeface="Arial" panose="020B0604020202020204" pitchFamily="34" charset="0"/>
              </a:rPr>
              <a:t>«Vanliga» NN </a:t>
            </a:r>
            <a:r>
              <a:rPr lang="sv-SE" sz="2200" dirty="0">
                <a:solidFill>
                  <a:srgbClr val="000000"/>
                </a:solidFill>
                <a:latin typeface="Arial" panose="020B0604020202020204" pitchFamily="34" charset="0"/>
                <a:cs typeface="Arial" panose="020B0604020202020204" pitchFamily="34" charset="0"/>
              </a:rPr>
              <a:t>prognoser är sämre än </a:t>
            </a:r>
            <a:r>
              <a:rPr lang="sv-SE" sz="2200" dirty="0" err="1">
                <a:solidFill>
                  <a:srgbClr val="000000"/>
                </a:solidFill>
                <a:latin typeface="Arial" panose="020B0604020202020204" pitchFamily="34" charset="0"/>
                <a:cs typeface="Arial" panose="020B0604020202020204" pitchFamily="34" charset="0"/>
              </a:rPr>
              <a:t>ensembeln</a:t>
            </a:r>
            <a:r>
              <a:rPr lang="sv-SE" sz="2200" dirty="0">
                <a:solidFill>
                  <a:srgbClr val="000000"/>
                </a:solidFill>
                <a:latin typeface="Arial" panose="020B0604020202020204" pitchFamily="34" charset="0"/>
                <a:cs typeface="Arial" panose="020B0604020202020204" pitchFamily="34" charset="0"/>
              </a:rPr>
              <a:t>.</a:t>
            </a:r>
          </a:p>
          <a:p>
            <a:pPr marL="342900" indent="-342900">
              <a:spcAft>
                <a:spcPts val="400"/>
              </a:spcAft>
              <a:buFont typeface="Wingdings" panose="05000000000000000000" pitchFamily="2" charset="2"/>
              <a:buChar char="§"/>
            </a:pPr>
            <a:endParaRPr lang="sv-SE" sz="2200" dirty="0">
              <a:solidFill>
                <a:srgbClr val="000000"/>
              </a:solidFill>
              <a:latin typeface="Arial" panose="020B0604020202020204" pitchFamily="34" charset="0"/>
              <a:cs typeface="Arial" panose="020B0604020202020204" pitchFamily="34" charset="0"/>
            </a:endParaRPr>
          </a:p>
          <a:p>
            <a:pPr marL="342900" indent="-342900">
              <a:spcAft>
                <a:spcPts val="400"/>
              </a:spcAft>
              <a:buFont typeface="Wingdings" panose="05000000000000000000" pitchFamily="2" charset="2"/>
              <a:buChar char="§"/>
            </a:pPr>
            <a:r>
              <a:rPr lang="sv-SE" sz="2200" dirty="0" err="1">
                <a:solidFill>
                  <a:srgbClr val="000000"/>
                </a:solidFill>
                <a:latin typeface="Arial" panose="020B0604020202020204" pitchFamily="34" charset="0"/>
                <a:cs typeface="Arial" panose="020B0604020202020204" pitchFamily="34" charset="0"/>
              </a:rPr>
              <a:t>Multitrain</a:t>
            </a:r>
            <a:r>
              <a:rPr lang="sv-SE" sz="2200" dirty="0">
                <a:solidFill>
                  <a:srgbClr val="000000"/>
                </a:solidFill>
                <a:latin typeface="Arial" panose="020B0604020202020204" pitchFamily="34" charset="0"/>
                <a:cs typeface="Arial" panose="020B0604020202020204" pitchFamily="34" charset="0"/>
              </a:rPr>
              <a:t> ger det lägsta RMSE.</a:t>
            </a:r>
          </a:p>
          <a:p>
            <a:pPr marL="342900" indent="-342900">
              <a:spcAft>
                <a:spcPts val="400"/>
              </a:spcAft>
              <a:buFont typeface="Wingdings" panose="05000000000000000000" pitchFamily="2" charset="2"/>
              <a:buChar char="§"/>
            </a:pPr>
            <a:endParaRPr lang="sv-SE" sz="2200" dirty="0">
              <a:solidFill>
                <a:srgbClr val="000000"/>
              </a:solidFill>
              <a:latin typeface="Arial" panose="020B0604020202020204" pitchFamily="34" charset="0"/>
              <a:cs typeface="Arial" panose="020B0604020202020204" pitchFamily="34" charset="0"/>
            </a:endParaRPr>
          </a:p>
          <a:p>
            <a:pPr marL="342900" indent="-342900">
              <a:spcAft>
                <a:spcPts val="400"/>
              </a:spcAft>
              <a:buFont typeface="Wingdings" panose="05000000000000000000" pitchFamily="2" charset="2"/>
              <a:buChar char="§"/>
            </a:pPr>
            <a:r>
              <a:rPr lang="sv-SE" sz="2200" dirty="0" err="1">
                <a:solidFill>
                  <a:srgbClr val="000000"/>
                </a:solidFill>
                <a:latin typeface="Arial" panose="020B0604020202020204" pitchFamily="34" charset="0"/>
                <a:cs typeface="Arial" panose="020B0604020202020204" pitchFamily="34" charset="0"/>
              </a:rPr>
              <a:t>Multitrain</a:t>
            </a:r>
            <a:r>
              <a:rPr lang="sv-SE" sz="2200" dirty="0">
                <a:solidFill>
                  <a:srgbClr val="000000"/>
                </a:solidFill>
                <a:latin typeface="Arial" panose="020B0604020202020204" pitchFamily="34" charset="0"/>
                <a:cs typeface="Arial" panose="020B0604020202020204" pitchFamily="34" charset="0"/>
              </a:rPr>
              <a:t> har högsta spridning-fel korrelation fram till ~60 timmar.</a:t>
            </a:r>
          </a:p>
        </p:txBody>
      </p:sp>
    </p:spTree>
    <p:extLst>
      <p:ext uri="{BB962C8B-B14F-4D97-AF65-F5344CB8AC3E}">
        <p14:creationId xmlns:p14="http://schemas.microsoft.com/office/powerpoint/2010/main" val="3656642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pic>
        <p:nvPicPr>
          <p:cNvPr id="3" name="Picture 2"/>
          <p:cNvPicPr>
            <a:picLocks noChangeAspect="1"/>
          </p:cNvPicPr>
          <p:nvPr/>
        </p:nvPicPr>
        <p:blipFill>
          <a:blip r:embed="rId3"/>
          <a:stretch>
            <a:fillRect/>
          </a:stretch>
        </p:blipFill>
        <p:spPr>
          <a:xfrm>
            <a:off x="1394742" y="454338"/>
            <a:ext cx="6417618" cy="5782974"/>
          </a:xfrm>
          <a:prstGeom prst="rect">
            <a:avLst/>
          </a:prstGeom>
        </p:spPr>
      </p:pic>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21</a:t>
            </a:fld>
            <a:endParaRPr lang="sv-SE" altLang="it-IT" sz="1600">
              <a:solidFill>
                <a:srgbClr val="000000"/>
              </a:solidFill>
              <a:latin typeface="umr1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8" name="Straight Connector 7"/>
          <p:cNvCxnSpPr/>
          <p:nvPr/>
        </p:nvCxnSpPr>
        <p:spPr>
          <a:xfrm>
            <a:off x="250825" y="981075"/>
            <a:ext cx="8642350" cy="0"/>
          </a:xfrm>
          <a:prstGeom prst="line">
            <a:avLst/>
          </a:prstGeom>
          <a:ln w="25400">
            <a:solidFill>
              <a:srgbClr val="172B38"/>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7544" y="3284984"/>
            <a:ext cx="8136904" cy="461665"/>
          </a:xfrm>
          <a:prstGeom prst="rect">
            <a:avLst/>
          </a:prstGeom>
        </p:spPr>
        <p:txBody>
          <a:bodyPr wrap="square">
            <a:spAutoFit/>
          </a:bodyPr>
          <a:lstStyle/>
          <a:p>
            <a:pPr marL="285750" indent="-285750" algn="just">
              <a:buFont typeface="Wingdings" panose="05000000000000000000" pitchFamily="2" charset="2"/>
              <a:buChar char="§"/>
            </a:pPr>
            <a:endParaRPr lang="it-IT" sz="2400" dirty="0">
              <a:solidFill>
                <a:srgbClr val="080808"/>
              </a:solidFill>
              <a:latin typeface="Arial" panose="020B0604020202020204" pitchFamily="34" charset="0"/>
              <a:cs typeface="Arial" panose="020B0604020202020204" pitchFamily="34" charset="0"/>
            </a:endParaRPr>
          </a:p>
        </p:txBody>
      </p:sp>
      <p:sp>
        <p:nvSpPr>
          <p:cNvPr id="11" name="CasellaDiTesto 9"/>
          <p:cNvSpPr txBox="1"/>
          <p:nvPr/>
        </p:nvSpPr>
        <p:spPr>
          <a:xfrm>
            <a:off x="250825" y="205645"/>
            <a:ext cx="5642891" cy="646331"/>
          </a:xfrm>
          <a:prstGeom prst="rect">
            <a:avLst/>
          </a:prstGeom>
          <a:noFill/>
        </p:spPr>
        <p:txBody>
          <a:bodyPr wrap="none" rtlCol="0">
            <a:spAutoFit/>
          </a:bodyPr>
          <a:lstStyle/>
          <a:p>
            <a:r>
              <a:rPr lang="it-IT" sz="3600" cap="small" dirty="0">
                <a:solidFill>
                  <a:srgbClr val="172B38"/>
                </a:solidFill>
                <a:latin typeface="Arial" panose="020B0604020202020204" pitchFamily="34" charset="0"/>
                <a:cs typeface="Arial" panose="020B0604020202020204" pitchFamily="34" charset="0"/>
              </a:rPr>
              <a:t>Ensemble NN Prognoser</a:t>
            </a:r>
          </a:p>
        </p:txBody>
      </p:sp>
      <p:cxnSp>
        <p:nvCxnSpPr>
          <p:cNvPr id="16" name="Straight Arrow Connector 15"/>
          <p:cNvCxnSpPr/>
          <p:nvPr/>
        </p:nvCxnSpPr>
        <p:spPr>
          <a:xfrm flipV="1">
            <a:off x="4639555" y="4671377"/>
            <a:ext cx="256691" cy="49241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6126" y="5131179"/>
            <a:ext cx="1584176" cy="369332"/>
          </a:xfrm>
          <a:prstGeom prst="rect">
            <a:avLst/>
          </a:prstGeom>
          <a:noFill/>
        </p:spPr>
        <p:txBody>
          <a:bodyPr wrap="square" rtlCol="0">
            <a:spAutoFit/>
          </a:bodyPr>
          <a:lstStyle/>
          <a:p>
            <a:pPr algn="ctr"/>
            <a:r>
              <a:rPr lang="it-IT" dirty="0">
                <a:solidFill>
                  <a:srgbClr val="080808"/>
                </a:solidFill>
                <a:latin typeface="Arial" panose="020B0604020202020204" pitchFamily="34" charset="0"/>
                <a:cs typeface="Arial" panose="020B0604020202020204" pitchFamily="34" charset="0"/>
              </a:rPr>
              <a:t>NN Multitrain</a:t>
            </a:r>
          </a:p>
        </p:txBody>
      </p:sp>
      <p:cxnSp>
        <p:nvCxnSpPr>
          <p:cNvPr id="21" name="Straight Arrow Connector 20"/>
          <p:cNvCxnSpPr/>
          <p:nvPr/>
        </p:nvCxnSpPr>
        <p:spPr>
          <a:xfrm flipV="1">
            <a:off x="4526880" y="1796536"/>
            <a:ext cx="225350" cy="52181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08518" y="2346061"/>
            <a:ext cx="1584176" cy="369332"/>
          </a:xfrm>
          <a:prstGeom prst="rect">
            <a:avLst/>
          </a:prstGeom>
          <a:noFill/>
        </p:spPr>
        <p:txBody>
          <a:bodyPr wrap="square" rtlCol="0">
            <a:spAutoFit/>
          </a:bodyPr>
          <a:lstStyle/>
          <a:p>
            <a:pPr algn="ctr"/>
            <a:r>
              <a:rPr lang="it-IT" dirty="0">
                <a:solidFill>
                  <a:srgbClr val="080808"/>
                </a:solidFill>
                <a:latin typeface="Arial" panose="020B0604020202020204" pitchFamily="34" charset="0"/>
                <a:cs typeface="Arial" panose="020B0604020202020204" pitchFamily="34" charset="0"/>
              </a:rPr>
              <a:t>NN Multitrain</a:t>
            </a:r>
          </a:p>
        </p:txBody>
      </p:sp>
      <p:sp>
        <p:nvSpPr>
          <p:cNvPr id="13" name="TextBox 12"/>
          <p:cNvSpPr txBox="1"/>
          <p:nvPr/>
        </p:nvSpPr>
        <p:spPr>
          <a:xfrm>
            <a:off x="2802124" y="1177588"/>
            <a:ext cx="3539752" cy="523220"/>
          </a:xfrm>
          <a:prstGeom prst="rect">
            <a:avLst/>
          </a:prstGeom>
          <a:noFill/>
        </p:spPr>
        <p:txBody>
          <a:bodyPr wrap="none" rtlCol="0">
            <a:spAutoFit/>
          </a:bodyPr>
          <a:lstStyle/>
          <a:p>
            <a:r>
              <a:rPr lang="it-IT" sz="2800" dirty="0">
                <a:solidFill>
                  <a:srgbClr val="000000"/>
                </a:solidFill>
                <a:latin typeface="Arial" panose="020B0604020202020204" pitchFamily="34" charset="0"/>
                <a:cs typeface="Arial" panose="020B0604020202020204" pitchFamily="34" charset="0"/>
              </a:rPr>
              <a:t>GEFS (Re)</a:t>
            </a:r>
            <a:r>
              <a:rPr lang="it-IT" sz="2800" dirty="0" err="1">
                <a:solidFill>
                  <a:srgbClr val="000000"/>
                </a:solidFill>
                <a:latin typeface="Arial" panose="020B0604020202020204" pitchFamily="34" charset="0"/>
                <a:cs typeface="Arial" panose="020B0604020202020204" pitchFamily="34" charset="0"/>
              </a:rPr>
              <a:t>Forecasts</a:t>
            </a:r>
            <a:endParaRPr lang="it-IT" sz="2800" dirty="0">
              <a:solidFill>
                <a:srgbClr val="00000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4427984" y="1772816"/>
            <a:ext cx="648072"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210" y="4653136"/>
            <a:ext cx="648072"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1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9" name="Straight Connector 8"/>
          <p:cNvCxnSpPr/>
          <p:nvPr/>
        </p:nvCxnSpPr>
        <p:spPr>
          <a:xfrm>
            <a:off x="250825" y="1340768"/>
            <a:ext cx="8642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22</a:t>
            </a:fld>
            <a:endParaRPr lang="sv-SE" altLang="it-IT" sz="1600">
              <a:solidFill>
                <a:srgbClr val="000000"/>
              </a:solidFill>
              <a:latin typeface="umr10"/>
            </a:endParaRPr>
          </a:p>
        </p:txBody>
      </p:sp>
      <p:sp>
        <p:nvSpPr>
          <p:cNvPr id="11" name="CasellaDiTesto 9"/>
          <p:cNvSpPr txBox="1"/>
          <p:nvPr/>
        </p:nvSpPr>
        <p:spPr>
          <a:xfrm>
            <a:off x="1143016" y="355303"/>
            <a:ext cx="6857968" cy="769441"/>
          </a:xfrm>
          <a:prstGeom prst="rect">
            <a:avLst/>
          </a:prstGeom>
          <a:noFill/>
        </p:spPr>
        <p:txBody>
          <a:bodyPr wrap="none" rtlCol="0">
            <a:spAutoFit/>
          </a:bodyPr>
          <a:lstStyle/>
          <a:p>
            <a:r>
              <a:rPr lang="sv-SE" sz="4400" cap="small" dirty="0">
                <a:latin typeface="Arial" panose="020B0604020202020204" pitchFamily="34" charset="0"/>
                <a:cs typeface="Arial" panose="020B0604020202020204" pitchFamily="34" charset="0"/>
              </a:rPr>
              <a:t>Ensemble </a:t>
            </a:r>
            <a:r>
              <a:rPr lang="sv-SE" sz="4400" cap="small" dirty="0" smtClean="0">
                <a:latin typeface="Arial" panose="020B0604020202020204" pitchFamily="34" charset="0"/>
                <a:cs typeface="Arial" panose="020B0604020202020204" pitchFamily="34" charset="0"/>
              </a:rPr>
              <a:t>NN Prognoser</a:t>
            </a:r>
            <a:endParaRPr lang="it-IT" sz="4400" cap="small" dirty="0">
              <a:latin typeface="Arial" panose="020B0604020202020204" pitchFamily="34" charset="0"/>
              <a:cs typeface="Arial" panose="020B0604020202020204" pitchFamily="34" charset="0"/>
            </a:endParaRPr>
          </a:p>
        </p:txBody>
      </p:sp>
      <p:sp>
        <p:nvSpPr>
          <p:cNvPr id="8" name="TextBox 7"/>
          <p:cNvSpPr txBox="1"/>
          <p:nvPr/>
        </p:nvSpPr>
        <p:spPr>
          <a:xfrm>
            <a:off x="156332" y="1907897"/>
            <a:ext cx="8736843" cy="3662541"/>
          </a:xfrm>
          <a:prstGeom prst="rect">
            <a:avLst/>
          </a:prstGeom>
          <a:noFill/>
        </p:spPr>
        <p:txBody>
          <a:bodyPr wrap="square" rtlCol="0">
            <a:spAutoFit/>
          </a:bodyPr>
          <a:lstStyle/>
          <a:p>
            <a:pPr marL="571500" indent="-571500">
              <a:spcBef>
                <a:spcPts val="600"/>
              </a:spcBef>
              <a:spcAft>
                <a:spcPts val="600"/>
              </a:spcAft>
              <a:buFont typeface="Wingdings" panose="05000000000000000000" pitchFamily="2" charset="2"/>
              <a:buChar char="§"/>
            </a:pPr>
            <a:r>
              <a:rPr lang="sv-SE" sz="2400" dirty="0">
                <a:solidFill>
                  <a:srgbClr val="000000"/>
                </a:solidFill>
                <a:latin typeface="Arial" panose="020B0604020202020204" pitchFamily="34" charset="0"/>
                <a:cs typeface="Arial" panose="020B0604020202020204" pitchFamily="34" charset="0"/>
              </a:rPr>
              <a:t>Ensemble NN prognoser  bättre än </a:t>
            </a:r>
            <a:r>
              <a:rPr lang="it-IT" sz="2400" dirty="0">
                <a:solidFill>
                  <a:srgbClr val="080808"/>
                </a:solidFill>
                <a:latin typeface="Arial" panose="020B0604020202020204" pitchFamily="34" charset="0"/>
                <a:cs typeface="Arial" panose="020B0604020202020204" pitchFamily="34" charset="0"/>
              </a:rPr>
              <a:t>«vanliga» </a:t>
            </a:r>
            <a:r>
              <a:rPr lang="sv-SE" sz="2400" dirty="0">
                <a:solidFill>
                  <a:srgbClr val="000000"/>
                </a:solidFill>
                <a:latin typeface="Arial" panose="020B0604020202020204" pitchFamily="34" charset="0"/>
                <a:cs typeface="Arial" panose="020B0604020202020204" pitchFamily="34" charset="0"/>
              </a:rPr>
              <a:t>NN-prognoser men betydligt sämre än numeriska prognoser.</a:t>
            </a:r>
          </a:p>
          <a:p>
            <a:pPr marL="571500" indent="-571500">
              <a:spcBef>
                <a:spcPts val="600"/>
              </a:spcBef>
              <a:spcAft>
                <a:spcPts val="600"/>
              </a:spcAft>
              <a:buFont typeface="Wingdings" panose="05000000000000000000" pitchFamily="2" charset="2"/>
              <a:buChar char="§"/>
            </a:pPr>
            <a:r>
              <a:rPr lang="sv-SE" sz="2400" dirty="0">
                <a:solidFill>
                  <a:srgbClr val="000000"/>
                </a:solidFill>
                <a:latin typeface="Arial" panose="020B0604020202020204" pitchFamily="34" charset="0"/>
                <a:cs typeface="Arial" panose="020B0604020202020204" pitchFamily="34" charset="0"/>
              </a:rPr>
              <a:t>Ensemble NN prognoser har bra spridningsegenskaper.</a:t>
            </a:r>
          </a:p>
          <a:p>
            <a:pPr marL="571500" indent="-571500">
              <a:spcBef>
                <a:spcPts val="600"/>
              </a:spcBef>
              <a:spcAft>
                <a:spcPts val="600"/>
              </a:spcAft>
              <a:buFont typeface="Wingdings" panose="05000000000000000000" pitchFamily="2" charset="2"/>
              <a:buChar char="§"/>
            </a:pPr>
            <a:r>
              <a:rPr lang="sv-SE" sz="2400" dirty="0" err="1">
                <a:solidFill>
                  <a:srgbClr val="000000"/>
                </a:solidFill>
                <a:latin typeface="Arial" panose="020B0604020202020204" pitchFamily="34" charset="0"/>
                <a:cs typeface="Arial" panose="020B0604020202020204" pitchFamily="34" charset="0"/>
              </a:rPr>
              <a:t>Omträning</a:t>
            </a:r>
            <a:r>
              <a:rPr lang="sv-SE" sz="2400" dirty="0">
                <a:solidFill>
                  <a:srgbClr val="000000"/>
                </a:solidFill>
                <a:latin typeface="Arial" panose="020B0604020202020204" pitchFamily="34" charset="0"/>
                <a:cs typeface="Arial" panose="020B0604020202020204" pitchFamily="34" charset="0"/>
              </a:rPr>
              <a:t> av samma NN ger olika prognoser, vilket är problematiskt för "deterministiska" NN-prognoser. </a:t>
            </a:r>
          </a:p>
          <a:p>
            <a:pPr marL="571500" indent="-571500">
              <a:spcBef>
                <a:spcPts val="600"/>
              </a:spcBef>
              <a:spcAft>
                <a:spcPts val="600"/>
              </a:spcAft>
              <a:buFont typeface="Wingdings" panose="05000000000000000000" pitchFamily="2" charset="2"/>
              <a:buChar char="§"/>
            </a:pPr>
            <a:r>
              <a:rPr lang="sv-SE" sz="2400" dirty="0">
                <a:solidFill>
                  <a:srgbClr val="000000"/>
                </a:solidFill>
                <a:latin typeface="Arial" panose="020B0604020202020204" pitchFamily="34" charset="0"/>
                <a:cs typeface="Arial" panose="020B0604020202020204" pitchFamily="34" charset="0"/>
              </a:rPr>
              <a:t>Olika tolkningar av ensembleprognoser i NN och numeriska modeller.</a:t>
            </a:r>
          </a:p>
          <a:p>
            <a:pPr marL="571500" indent="-571500">
              <a:spcBef>
                <a:spcPts val="600"/>
              </a:spcBef>
              <a:spcAft>
                <a:spcPts val="600"/>
              </a:spcAft>
              <a:buFont typeface="Wingdings" panose="05000000000000000000" pitchFamily="2" charset="2"/>
              <a:buChar char="§"/>
            </a:pPr>
            <a:endParaRPr lang="sv-SE"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502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23</a:t>
            </a:fld>
            <a:endParaRPr lang="sv-SE" altLang="it-IT" sz="1600">
              <a:solidFill>
                <a:srgbClr val="000000"/>
              </a:solidFill>
              <a:latin typeface="umr10"/>
            </a:endParaRPr>
          </a:p>
        </p:txBody>
      </p:sp>
      <p:sp>
        <p:nvSpPr>
          <p:cNvPr id="11" name="CasellaDiTesto 9"/>
          <p:cNvSpPr txBox="1"/>
          <p:nvPr/>
        </p:nvSpPr>
        <p:spPr>
          <a:xfrm>
            <a:off x="1513247" y="2705725"/>
            <a:ext cx="6117508" cy="1446550"/>
          </a:xfrm>
          <a:prstGeom prst="rect">
            <a:avLst/>
          </a:prstGeom>
          <a:noFill/>
        </p:spPr>
        <p:txBody>
          <a:bodyPr wrap="none" rtlCol="0">
            <a:spAutoFit/>
          </a:bodyPr>
          <a:lstStyle/>
          <a:p>
            <a:pPr algn="ctr"/>
            <a:r>
              <a:rPr lang="it-IT" sz="4400" cap="small" dirty="0">
                <a:solidFill>
                  <a:srgbClr val="C00000"/>
                </a:solidFill>
                <a:latin typeface="Arial" panose="020B0604020202020204" pitchFamily="34" charset="0"/>
                <a:cs typeface="Arial" panose="020B0604020202020204" pitchFamily="34" charset="0"/>
              </a:rPr>
              <a:t>A-Priori kvantifiering </a:t>
            </a:r>
          </a:p>
          <a:p>
            <a:pPr algn="ctr"/>
            <a:r>
              <a:rPr lang="it-IT" sz="4400" cap="small" dirty="0">
                <a:solidFill>
                  <a:srgbClr val="C00000"/>
                </a:solidFill>
                <a:latin typeface="Arial" panose="020B0604020202020204" pitchFamily="34" charset="0"/>
                <a:cs typeface="Arial" panose="020B0604020202020204" pitchFamily="34" charset="0"/>
              </a:rPr>
              <a:t>av osäkerhet</a:t>
            </a: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4152275"/>
            <a:ext cx="3230786" cy="1804615"/>
          </a:xfrm>
          <a:prstGeom prst="rect">
            <a:avLst/>
          </a:prstGeom>
        </p:spPr>
      </p:pic>
      <p:sp>
        <p:nvSpPr>
          <p:cNvPr id="13" name="TextBox 12"/>
          <p:cNvSpPr txBox="1"/>
          <p:nvPr/>
        </p:nvSpPr>
        <p:spPr>
          <a:xfrm>
            <a:off x="906343" y="6033482"/>
            <a:ext cx="7331315" cy="400110"/>
          </a:xfrm>
          <a:prstGeom prst="rect">
            <a:avLst/>
          </a:prstGeom>
          <a:noFill/>
        </p:spPr>
        <p:txBody>
          <a:bodyPr wrap="square" rtlCol="0">
            <a:spAutoFit/>
          </a:bodyPr>
          <a:lstStyle/>
          <a:p>
            <a:pPr algn="ctr"/>
            <a:r>
              <a:rPr lang="it-IT" sz="2000" dirty="0" err="1">
                <a:solidFill>
                  <a:srgbClr val="080808"/>
                </a:solidFill>
                <a:latin typeface="Arial" panose="020B0604020202020204" pitchFamily="34" charset="0"/>
                <a:cs typeface="Arial" panose="020B0604020202020204" pitchFamily="34" charset="0"/>
              </a:rPr>
              <a:t>Scher</a:t>
            </a:r>
            <a:r>
              <a:rPr lang="it-IT" sz="2000" dirty="0">
                <a:solidFill>
                  <a:srgbClr val="080808"/>
                </a:solidFill>
                <a:latin typeface="Arial" panose="020B0604020202020204" pitchFamily="34" charset="0"/>
                <a:cs typeface="Arial" panose="020B0604020202020204" pitchFamily="34" charset="0"/>
              </a:rPr>
              <a:t> and Messori, 2018, QJRMS</a:t>
            </a:r>
          </a:p>
        </p:txBody>
      </p:sp>
      <p:pic>
        <p:nvPicPr>
          <p:cNvPr id="2" name="Picture 1"/>
          <p:cNvPicPr>
            <a:picLocks noChangeAspect="1"/>
          </p:cNvPicPr>
          <p:nvPr/>
        </p:nvPicPr>
        <p:blipFill>
          <a:blip r:embed="rId3"/>
          <a:stretch>
            <a:fillRect/>
          </a:stretch>
        </p:blipFill>
        <p:spPr>
          <a:xfrm>
            <a:off x="611560" y="513128"/>
            <a:ext cx="1996669" cy="2154301"/>
          </a:xfrm>
          <a:prstGeom prst="rect">
            <a:avLst/>
          </a:prstGeom>
        </p:spPr>
      </p:pic>
    </p:spTree>
    <p:extLst>
      <p:ext uri="{BB962C8B-B14F-4D97-AF65-F5344CB8AC3E}">
        <p14:creationId xmlns:p14="http://schemas.microsoft.com/office/powerpoint/2010/main" val="3308801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24</a:t>
            </a:fld>
            <a:endParaRPr lang="sv-SE" altLang="it-IT" sz="1600">
              <a:solidFill>
                <a:srgbClr val="000000"/>
              </a:solidFill>
              <a:latin typeface="umr1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8" name="Straight Connector 7"/>
          <p:cNvCxnSpPr/>
          <p:nvPr/>
        </p:nvCxnSpPr>
        <p:spPr>
          <a:xfrm>
            <a:off x="250825" y="981075"/>
            <a:ext cx="864235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250825" y="205645"/>
            <a:ext cx="8049704" cy="646331"/>
          </a:xfrm>
          <a:prstGeom prst="rect">
            <a:avLst/>
          </a:prstGeom>
          <a:noFill/>
        </p:spPr>
        <p:txBody>
          <a:bodyPr wrap="none" rtlCol="0">
            <a:spAutoFit/>
          </a:bodyPr>
          <a:lstStyle/>
          <a:p>
            <a:r>
              <a:rPr lang="sv-SE" sz="3600" cap="small" dirty="0">
                <a:solidFill>
                  <a:srgbClr val="C00000"/>
                </a:solidFill>
                <a:latin typeface="Arial" panose="020B0604020202020204" pitchFamily="34" charset="0"/>
                <a:cs typeface="Arial" panose="020B0604020202020204" pitchFamily="34" charset="0"/>
              </a:rPr>
              <a:t>A-Priori kvantifiering av osäkerhet</a:t>
            </a:r>
          </a:p>
        </p:txBody>
      </p:sp>
      <p:sp>
        <p:nvSpPr>
          <p:cNvPr id="11" name="CasellaDiTesto 9"/>
          <p:cNvSpPr txBox="1"/>
          <p:nvPr/>
        </p:nvSpPr>
        <p:spPr>
          <a:xfrm>
            <a:off x="250824" y="1196752"/>
            <a:ext cx="8893176" cy="830997"/>
          </a:xfrm>
          <a:prstGeom prst="rect">
            <a:avLst/>
          </a:prstGeom>
          <a:noFill/>
        </p:spPr>
        <p:txBody>
          <a:bodyPr wrap="square" rtlCol="0">
            <a:spAutoFit/>
          </a:bodyPr>
          <a:lstStyle/>
          <a:p>
            <a:r>
              <a:rPr lang="sv-SE" sz="2400" dirty="0">
                <a:solidFill>
                  <a:srgbClr val="080808"/>
                </a:solidFill>
                <a:latin typeface="Arial" panose="020B0604020202020204" pitchFamily="34" charset="0"/>
                <a:cs typeface="Arial" panose="020B0604020202020204" pitchFamily="34" charset="0"/>
              </a:rPr>
              <a:t>Kan vi använda NN för att göra en ”prognos” av en deterministisk prognosens spridning eller fel?</a:t>
            </a:r>
          </a:p>
        </p:txBody>
      </p:sp>
    </p:spTree>
    <p:extLst>
      <p:ext uri="{BB962C8B-B14F-4D97-AF65-F5344CB8AC3E}">
        <p14:creationId xmlns:p14="http://schemas.microsoft.com/office/powerpoint/2010/main" val="3128065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Rectangle 29"/>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dirty="0"/>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25</a:t>
            </a:fld>
            <a:endParaRPr lang="sv-SE" altLang="it-IT" sz="1600">
              <a:solidFill>
                <a:srgbClr val="000000"/>
              </a:solidFill>
              <a:latin typeface="umr1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8" name="Straight Connector 7"/>
          <p:cNvCxnSpPr/>
          <p:nvPr/>
        </p:nvCxnSpPr>
        <p:spPr>
          <a:xfrm>
            <a:off x="250825" y="981075"/>
            <a:ext cx="864235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250825" y="205645"/>
            <a:ext cx="8049704" cy="646331"/>
          </a:xfrm>
          <a:prstGeom prst="rect">
            <a:avLst/>
          </a:prstGeom>
          <a:noFill/>
        </p:spPr>
        <p:txBody>
          <a:bodyPr wrap="none" rtlCol="0">
            <a:spAutoFit/>
          </a:bodyPr>
          <a:lstStyle/>
          <a:p>
            <a:r>
              <a:rPr lang="sv-SE" sz="3600" cap="small" dirty="0">
                <a:solidFill>
                  <a:srgbClr val="C00000"/>
                </a:solidFill>
                <a:latin typeface="Arial" panose="020B0604020202020204" pitchFamily="34" charset="0"/>
                <a:cs typeface="Arial" panose="020B0604020202020204" pitchFamily="34" charset="0"/>
              </a:rPr>
              <a:t>A-Priori kvantifiering av osäkerhet</a:t>
            </a:r>
          </a:p>
        </p:txBody>
      </p:sp>
      <p:sp>
        <p:nvSpPr>
          <p:cNvPr id="11" name="CasellaDiTesto 9"/>
          <p:cNvSpPr txBox="1"/>
          <p:nvPr/>
        </p:nvSpPr>
        <p:spPr>
          <a:xfrm>
            <a:off x="250825" y="1196752"/>
            <a:ext cx="8569647" cy="830997"/>
          </a:xfrm>
          <a:prstGeom prst="rect">
            <a:avLst/>
          </a:prstGeom>
          <a:noFill/>
        </p:spPr>
        <p:txBody>
          <a:bodyPr wrap="square" rtlCol="0">
            <a:spAutoFit/>
          </a:bodyPr>
          <a:lstStyle/>
          <a:p>
            <a:r>
              <a:rPr lang="sv-SE" sz="2400" dirty="0">
                <a:solidFill>
                  <a:srgbClr val="080808"/>
                </a:solidFill>
                <a:latin typeface="Arial" panose="020B0604020202020204" pitchFamily="34" charset="0"/>
                <a:cs typeface="Arial" panose="020B0604020202020204" pitchFamily="34" charset="0"/>
              </a:rPr>
              <a:t>NN som tränats på spridning ger en måttlig korrelation med den faktiska ensemblespridningen.</a:t>
            </a:r>
          </a:p>
        </p:txBody>
      </p:sp>
      <p:pic>
        <p:nvPicPr>
          <p:cNvPr id="2" name="Picture 1"/>
          <p:cNvPicPr>
            <a:picLocks noChangeAspect="1"/>
          </p:cNvPicPr>
          <p:nvPr/>
        </p:nvPicPr>
        <p:blipFill>
          <a:blip r:embed="rId3"/>
          <a:stretch>
            <a:fillRect/>
          </a:stretch>
        </p:blipFill>
        <p:spPr>
          <a:xfrm>
            <a:off x="2307944" y="2060848"/>
            <a:ext cx="4528111" cy="4421215"/>
          </a:xfrm>
          <a:prstGeom prst="rect">
            <a:avLst/>
          </a:prstGeom>
        </p:spPr>
      </p:pic>
      <p:sp>
        <p:nvSpPr>
          <p:cNvPr id="3" name="TextBox 2"/>
          <p:cNvSpPr txBox="1"/>
          <p:nvPr/>
        </p:nvSpPr>
        <p:spPr>
          <a:xfrm>
            <a:off x="3267754" y="6482063"/>
            <a:ext cx="2608490" cy="369332"/>
          </a:xfrm>
          <a:prstGeom prst="rect">
            <a:avLst/>
          </a:prstGeom>
          <a:noFill/>
        </p:spPr>
        <p:txBody>
          <a:bodyPr wrap="square" rtlCol="0">
            <a:spAutoFit/>
          </a:bodyPr>
          <a:lstStyle/>
          <a:p>
            <a:pPr algn="ctr"/>
            <a:r>
              <a:rPr lang="it-IT" dirty="0" err="1">
                <a:solidFill>
                  <a:srgbClr val="000000"/>
                </a:solidFill>
                <a:latin typeface="Arial" panose="020B0604020202020204" pitchFamily="34" charset="0"/>
                <a:cs typeface="Arial" panose="020B0604020202020204" pitchFamily="34" charset="0"/>
              </a:rPr>
              <a:t>Neural</a:t>
            </a:r>
            <a:r>
              <a:rPr lang="it-IT" dirty="0">
                <a:solidFill>
                  <a:srgbClr val="000000"/>
                </a:solidFill>
                <a:latin typeface="Arial" panose="020B0604020202020204" pitchFamily="34" charset="0"/>
                <a:cs typeface="Arial" panose="020B0604020202020204" pitchFamily="34" charset="0"/>
              </a:rPr>
              <a:t> Network</a:t>
            </a:r>
            <a:endParaRPr lang="en-US"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rot="16200000">
            <a:off x="788125" y="4172930"/>
            <a:ext cx="2608490" cy="369332"/>
          </a:xfrm>
          <a:prstGeom prst="rect">
            <a:avLst/>
          </a:prstGeom>
          <a:noFill/>
        </p:spPr>
        <p:txBody>
          <a:bodyPr wrap="square" rtlCol="0">
            <a:spAutoFit/>
          </a:bodyPr>
          <a:lstStyle/>
          <a:p>
            <a:pPr algn="ctr"/>
            <a:r>
              <a:rPr lang="it-IT" dirty="0">
                <a:solidFill>
                  <a:srgbClr val="000000"/>
                </a:solidFill>
                <a:latin typeface="Arial" panose="020B0604020202020204" pitchFamily="34" charset="0"/>
                <a:cs typeface="Arial" panose="020B0604020202020204" pitchFamily="34" charset="0"/>
              </a:rPr>
              <a:t>GEFS </a:t>
            </a:r>
            <a:r>
              <a:rPr lang="it-IT" dirty="0" err="1">
                <a:solidFill>
                  <a:srgbClr val="000000"/>
                </a:solidFill>
                <a:latin typeface="Arial" panose="020B0604020202020204" pitchFamily="34" charset="0"/>
                <a:cs typeface="Arial" panose="020B0604020202020204" pitchFamily="34" charset="0"/>
              </a:rPr>
              <a:t>Reforecast</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381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50825"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26</a:t>
            </a:fld>
            <a:endParaRPr lang="sv-SE" altLang="it-IT" sz="1600">
              <a:solidFill>
                <a:srgbClr val="000000"/>
              </a:solidFill>
              <a:latin typeface="umr1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8" name="Straight Connector 7"/>
          <p:cNvCxnSpPr/>
          <p:nvPr/>
        </p:nvCxnSpPr>
        <p:spPr>
          <a:xfrm>
            <a:off x="250825" y="981075"/>
            <a:ext cx="864235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250825" y="205645"/>
            <a:ext cx="8049704" cy="646331"/>
          </a:xfrm>
          <a:prstGeom prst="rect">
            <a:avLst/>
          </a:prstGeom>
          <a:noFill/>
        </p:spPr>
        <p:txBody>
          <a:bodyPr wrap="none" rtlCol="0">
            <a:spAutoFit/>
          </a:bodyPr>
          <a:lstStyle/>
          <a:p>
            <a:r>
              <a:rPr lang="sv-SE" sz="3600" cap="small" dirty="0">
                <a:solidFill>
                  <a:srgbClr val="C00000"/>
                </a:solidFill>
                <a:latin typeface="Arial" panose="020B0604020202020204" pitchFamily="34" charset="0"/>
                <a:cs typeface="Arial" panose="020B0604020202020204" pitchFamily="34" charset="0"/>
              </a:rPr>
              <a:t>A-Priori kvantifiering av osäkerhet</a:t>
            </a:r>
          </a:p>
        </p:txBody>
      </p:sp>
      <p:sp>
        <p:nvSpPr>
          <p:cNvPr id="11" name="CasellaDiTesto 9"/>
          <p:cNvSpPr txBox="1"/>
          <p:nvPr/>
        </p:nvSpPr>
        <p:spPr>
          <a:xfrm>
            <a:off x="250825" y="1196752"/>
            <a:ext cx="8569647" cy="830997"/>
          </a:xfrm>
          <a:prstGeom prst="rect">
            <a:avLst/>
          </a:prstGeom>
          <a:noFill/>
        </p:spPr>
        <p:txBody>
          <a:bodyPr wrap="square" rtlCol="0">
            <a:spAutoFit/>
          </a:bodyPr>
          <a:lstStyle/>
          <a:p>
            <a:r>
              <a:rPr lang="sv-SE" sz="2400" dirty="0">
                <a:solidFill>
                  <a:srgbClr val="080808"/>
                </a:solidFill>
                <a:latin typeface="Arial" panose="020B0604020202020204" pitchFamily="34" charset="0"/>
                <a:cs typeface="Arial" panose="020B0604020202020204" pitchFamily="34" charset="0"/>
              </a:rPr>
              <a:t>NN som tränats på prognosfel ger rimliga resultat, men är sämre än ensemblespridning:</a:t>
            </a:r>
          </a:p>
        </p:txBody>
      </p:sp>
      <p:sp>
        <p:nvSpPr>
          <p:cNvPr id="9" name="TextBox 8"/>
          <p:cNvSpPr txBox="1"/>
          <p:nvPr/>
        </p:nvSpPr>
        <p:spPr>
          <a:xfrm>
            <a:off x="3474298" y="2551288"/>
            <a:ext cx="2608490" cy="369332"/>
          </a:xfrm>
          <a:prstGeom prst="rect">
            <a:avLst/>
          </a:prstGeom>
          <a:noFill/>
        </p:spPr>
        <p:txBody>
          <a:bodyPr wrap="square" rtlCol="0">
            <a:spAutoFit/>
          </a:bodyPr>
          <a:lstStyle/>
          <a:p>
            <a:pPr algn="ctr"/>
            <a:r>
              <a:rPr lang="it-IT" dirty="0">
                <a:solidFill>
                  <a:srgbClr val="000000"/>
                </a:solidFill>
                <a:latin typeface="Arial" panose="020B0604020202020204" pitchFamily="34" charset="0"/>
                <a:cs typeface="Arial" panose="020B0604020202020204" pitchFamily="34" charset="0"/>
              </a:rPr>
              <a:t>Neural Nätverk (fel)</a:t>
            </a:r>
            <a:endParaRPr lang="en-US" dirty="0">
              <a:solidFill>
                <a:srgbClr val="0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E7A7B2A-365D-4754-BF9F-6949AB8D160C}"/>
              </a:ext>
            </a:extLst>
          </p:cNvPr>
          <p:cNvSpPr txBox="1"/>
          <p:nvPr/>
        </p:nvSpPr>
        <p:spPr>
          <a:xfrm>
            <a:off x="35553" y="2554660"/>
            <a:ext cx="3204008" cy="369332"/>
          </a:xfrm>
          <a:prstGeom prst="rect">
            <a:avLst/>
          </a:prstGeom>
          <a:noFill/>
        </p:spPr>
        <p:txBody>
          <a:bodyPr wrap="square" rtlCol="0">
            <a:spAutoFit/>
          </a:bodyPr>
          <a:lstStyle/>
          <a:p>
            <a:pPr algn="ctr"/>
            <a:r>
              <a:rPr lang="it-IT" dirty="0">
                <a:solidFill>
                  <a:srgbClr val="000000"/>
                </a:solidFill>
                <a:latin typeface="Arial" panose="020B0604020202020204" pitchFamily="34" charset="0"/>
                <a:cs typeface="Arial" panose="020B0604020202020204" pitchFamily="34" charset="0"/>
              </a:rPr>
              <a:t>Neural Nätverk (spridning)</a:t>
            </a:r>
            <a:endParaRPr lang="en-US" dirty="0">
              <a:solidFill>
                <a:srgbClr val="00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89D5C68-E602-4193-95C2-6D9037D738EE}"/>
              </a:ext>
            </a:extLst>
          </p:cNvPr>
          <p:cNvPicPr>
            <a:picLocks noChangeAspect="1"/>
          </p:cNvPicPr>
          <p:nvPr/>
        </p:nvPicPr>
        <p:blipFill>
          <a:blip r:embed="rId3"/>
          <a:stretch>
            <a:fillRect/>
          </a:stretch>
        </p:blipFill>
        <p:spPr>
          <a:xfrm>
            <a:off x="-13604" y="2923992"/>
            <a:ext cx="5894496" cy="2247901"/>
          </a:xfrm>
          <a:prstGeom prst="rect">
            <a:avLst/>
          </a:prstGeom>
        </p:spPr>
      </p:pic>
      <p:pic>
        <p:nvPicPr>
          <p:cNvPr id="15" name="Picture 14">
            <a:extLst>
              <a:ext uri="{FF2B5EF4-FFF2-40B4-BE49-F238E27FC236}">
                <a16:creationId xmlns:a16="http://schemas.microsoft.com/office/drawing/2014/main" id="{CF1C5D44-671A-4683-959B-31C28A25E4FE}"/>
              </a:ext>
            </a:extLst>
          </p:cNvPr>
          <p:cNvPicPr>
            <a:picLocks noChangeAspect="1"/>
          </p:cNvPicPr>
          <p:nvPr/>
        </p:nvPicPr>
        <p:blipFill rotWithShape="1">
          <a:blip r:embed="rId4"/>
          <a:srcRect r="3627"/>
          <a:stretch/>
        </p:blipFill>
        <p:spPr>
          <a:xfrm>
            <a:off x="5904441" y="2684695"/>
            <a:ext cx="3182031" cy="2488784"/>
          </a:xfrm>
          <a:prstGeom prst="rect">
            <a:avLst/>
          </a:prstGeom>
        </p:spPr>
      </p:pic>
      <p:sp>
        <p:nvSpPr>
          <p:cNvPr id="13" name="TextBox 12"/>
          <p:cNvSpPr txBox="1"/>
          <p:nvPr/>
        </p:nvSpPr>
        <p:spPr>
          <a:xfrm>
            <a:off x="6350680" y="2551288"/>
            <a:ext cx="2608490" cy="369332"/>
          </a:xfrm>
          <a:prstGeom prst="rect">
            <a:avLst/>
          </a:prstGeom>
          <a:noFill/>
        </p:spPr>
        <p:txBody>
          <a:bodyPr wrap="square" rtlCol="0">
            <a:spAutoFit/>
          </a:bodyPr>
          <a:lstStyle/>
          <a:p>
            <a:pPr algn="ctr"/>
            <a:r>
              <a:rPr lang="it-IT" dirty="0">
                <a:solidFill>
                  <a:srgbClr val="000000"/>
                </a:solidFill>
                <a:latin typeface="Arial" panose="020B0604020202020204" pitchFamily="34" charset="0"/>
                <a:cs typeface="Arial" panose="020B0604020202020204" pitchFamily="34" charset="0"/>
              </a:rPr>
              <a:t>GEFS </a:t>
            </a:r>
            <a:r>
              <a:rPr lang="it-IT" dirty="0" err="1">
                <a:solidFill>
                  <a:srgbClr val="000000"/>
                </a:solidFill>
                <a:latin typeface="Arial" panose="020B0604020202020204" pitchFamily="34" charset="0"/>
                <a:cs typeface="Arial" panose="020B0604020202020204" pitchFamily="34" charset="0"/>
              </a:rPr>
              <a:t>Reforecast</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925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9" name="Straight Connector 8"/>
          <p:cNvCxnSpPr/>
          <p:nvPr/>
        </p:nvCxnSpPr>
        <p:spPr>
          <a:xfrm>
            <a:off x="250825" y="1340768"/>
            <a:ext cx="864235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27</a:t>
            </a:fld>
            <a:endParaRPr lang="sv-SE" altLang="it-IT" sz="1600">
              <a:solidFill>
                <a:srgbClr val="000000"/>
              </a:solidFill>
              <a:latin typeface="umr10"/>
            </a:endParaRPr>
          </a:p>
        </p:txBody>
      </p:sp>
      <p:sp>
        <p:nvSpPr>
          <p:cNvPr id="11" name="CasellaDiTesto 9"/>
          <p:cNvSpPr txBox="1"/>
          <p:nvPr/>
        </p:nvSpPr>
        <p:spPr>
          <a:xfrm>
            <a:off x="1793900" y="355303"/>
            <a:ext cx="5556201" cy="769441"/>
          </a:xfrm>
          <a:prstGeom prst="rect">
            <a:avLst/>
          </a:prstGeom>
          <a:noFill/>
        </p:spPr>
        <p:txBody>
          <a:bodyPr wrap="none" rtlCol="0">
            <a:spAutoFit/>
          </a:bodyPr>
          <a:lstStyle/>
          <a:p>
            <a:r>
              <a:rPr lang="sv-SE" sz="4400" cap="small" dirty="0">
                <a:solidFill>
                  <a:srgbClr val="C00000"/>
                </a:solidFill>
                <a:latin typeface="Arial" panose="020B0604020202020204" pitchFamily="34" charset="0"/>
                <a:cs typeface="Arial" panose="020B0604020202020204" pitchFamily="34" charset="0"/>
              </a:rPr>
              <a:t>A-Priori Osäkerhet </a:t>
            </a:r>
            <a:endParaRPr lang="it-IT" sz="4400" cap="small"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156332" y="1907897"/>
            <a:ext cx="8736843" cy="1354217"/>
          </a:xfrm>
          <a:prstGeom prst="rect">
            <a:avLst/>
          </a:prstGeom>
          <a:noFill/>
        </p:spPr>
        <p:txBody>
          <a:bodyPr wrap="square" rtlCol="0">
            <a:spAutoFit/>
          </a:bodyPr>
          <a:lstStyle/>
          <a:p>
            <a:pPr marL="571500" indent="-571500">
              <a:spcBef>
                <a:spcPts val="600"/>
              </a:spcBef>
              <a:spcAft>
                <a:spcPts val="600"/>
              </a:spcAft>
              <a:buFont typeface="Wingdings" panose="05000000000000000000" pitchFamily="2" charset="2"/>
              <a:buChar char="§"/>
            </a:pPr>
            <a:r>
              <a:rPr lang="sv-SE" sz="2400" dirty="0">
                <a:solidFill>
                  <a:srgbClr val="000000"/>
                </a:solidFill>
                <a:latin typeface="Arial" panose="020B0604020202020204" pitchFamily="34" charset="0"/>
                <a:cs typeface="Arial" panose="020B0604020202020204" pitchFamily="34" charset="0"/>
              </a:rPr>
              <a:t>NN spridningsprognoser ger en måttlig korrelation med den faktiska ensemblespridningen.</a:t>
            </a:r>
          </a:p>
          <a:p>
            <a:pPr marL="571500" indent="-571500">
              <a:spcBef>
                <a:spcPts val="600"/>
              </a:spcBef>
              <a:spcAft>
                <a:spcPts val="600"/>
              </a:spcAft>
              <a:buFont typeface="Wingdings" panose="05000000000000000000" pitchFamily="2" charset="2"/>
              <a:buChar char="§"/>
            </a:pPr>
            <a:r>
              <a:rPr lang="sv-SE" sz="2400" dirty="0">
                <a:solidFill>
                  <a:srgbClr val="000000"/>
                </a:solidFill>
                <a:latin typeface="Arial" panose="020B0604020202020204" pitchFamily="34" charset="0"/>
                <a:cs typeface="Arial" panose="020B0604020202020204" pitchFamily="34" charset="0"/>
              </a:rPr>
              <a:t>Det är mest effektiv att träna NN på spridning istället för fel. </a:t>
            </a:r>
          </a:p>
        </p:txBody>
      </p:sp>
    </p:spTree>
    <p:extLst>
      <p:ext uri="{BB962C8B-B14F-4D97-AF65-F5344CB8AC3E}">
        <p14:creationId xmlns:p14="http://schemas.microsoft.com/office/powerpoint/2010/main" val="1294547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28</a:t>
            </a:fld>
            <a:endParaRPr lang="sv-SE" altLang="it-IT" sz="1600">
              <a:solidFill>
                <a:srgbClr val="000000"/>
              </a:solidFill>
              <a:latin typeface="umr1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4" name="Straight Connector 3"/>
          <p:cNvCxnSpPr/>
          <p:nvPr/>
        </p:nvCxnSpPr>
        <p:spPr>
          <a:xfrm>
            <a:off x="647564" y="1844824"/>
            <a:ext cx="7848872" cy="0"/>
          </a:xfrm>
          <a:prstGeom prst="line">
            <a:avLst/>
          </a:prstGeom>
          <a:ln w="31750">
            <a:solidFill>
              <a:srgbClr val="E89124"/>
            </a:solidFill>
          </a:ln>
        </p:spPr>
        <p:style>
          <a:lnRef idx="1">
            <a:schemeClr val="accent1"/>
          </a:lnRef>
          <a:fillRef idx="0">
            <a:schemeClr val="accent1"/>
          </a:fillRef>
          <a:effectRef idx="0">
            <a:schemeClr val="accent1"/>
          </a:effectRef>
          <a:fontRef idx="minor">
            <a:schemeClr val="tx1"/>
          </a:fontRef>
        </p:style>
      </p:cxnSp>
      <p:sp>
        <p:nvSpPr>
          <p:cNvPr id="13" name="CasellaDiTesto 9"/>
          <p:cNvSpPr txBox="1"/>
          <p:nvPr/>
        </p:nvSpPr>
        <p:spPr>
          <a:xfrm>
            <a:off x="873298" y="309704"/>
            <a:ext cx="7397410" cy="1384995"/>
          </a:xfrm>
          <a:prstGeom prst="rect">
            <a:avLst/>
          </a:prstGeom>
          <a:noFill/>
        </p:spPr>
        <p:txBody>
          <a:bodyPr wrap="none" rtlCol="0">
            <a:spAutoFit/>
          </a:bodyPr>
          <a:lstStyle/>
          <a:p>
            <a:pPr algn="ctr"/>
            <a:r>
              <a:rPr lang="sv-SE" sz="3600" b="1" cap="small" dirty="0">
                <a:solidFill>
                  <a:srgbClr val="E89124"/>
                </a:solidFill>
                <a:latin typeface="Arial" panose="020B0604020202020204" pitchFamily="34" charset="0"/>
                <a:cs typeface="Arial" panose="020B0604020202020204" pitchFamily="34" charset="0"/>
              </a:rPr>
              <a:t>Fristående NN Prognoser</a:t>
            </a:r>
            <a:endParaRPr lang="it-IT" sz="3600" b="1" cap="small" dirty="0">
              <a:solidFill>
                <a:srgbClr val="E89124"/>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sv-SE" sz="2400" dirty="0">
                <a:solidFill>
                  <a:srgbClr val="E89124"/>
                </a:solidFill>
                <a:latin typeface="Arial" panose="020B0604020202020204" pitchFamily="34" charset="0"/>
                <a:cs typeface="Arial" panose="020B0604020202020204" pitchFamily="34" charset="0"/>
              </a:rPr>
              <a:t>Effektiva för enklare modeller.</a:t>
            </a:r>
          </a:p>
          <a:p>
            <a:pPr marL="342900" indent="-342900">
              <a:buFont typeface="Wingdings" panose="05000000000000000000" pitchFamily="2" charset="2"/>
              <a:buChar char="§"/>
            </a:pPr>
            <a:r>
              <a:rPr lang="sv-SE" sz="2400" dirty="0">
                <a:solidFill>
                  <a:srgbClr val="E89124"/>
                </a:solidFill>
                <a:latin typeface="Arial" panose="020B0604020202020204" pitchFamily="34" charset="0"/>
                <a:cs typeface="Arial" panose="020B0604020202020204" pitchFamily="34" charset="0"/>
              </a:rPr>
              <a:t>Visar begränsningar för den ”verkliga" atmosfären.</a:t>
            </a:r>
            <a:endParaRPr lang="it-IT" sz="2400" dirty="0">
              <a:solidFill>
                <a:srgbClr val="E89124"/>
              </a:solidFill>
              <a:latin typeface="Arial" panose="020B0604020202020204" pitchFamily="34" charset="0"/>
              <a:cs typeface="Arial" panose="020B0604020202020204" pitchFamily="34" charset="0"/>
            </a:endParaRPr>
          </a:p>
        </p:txBody>
      </p:sp>
      <p:sp>
        <p:nvSpPr>
          <p:cNvPr id="8" name="CasellaDiTesto 11"/>
          <p:cNvSpPr txBox="1"/>
          <p:nvPr/>
        </p:nvSpPr>
        <p:spPr>
          <a:xfrm>
            <a:off x="778067" y="2509032"/>
            <a:ext cx="7587866" cy="1384995"/>
          </a:xfrm>
          <a:prstGeom prst="rect">
            <a:avLst/>
          </a:prstGeom>
          <a:noFill/>
        </p:spPr>
        <p:txBody>
          <a:bodyPr wrap="square" rtlCol="0">
            <a:spAutoFit/>
          </a:bodyPr>
          <a:lstStyle/>
          <a:p>
            <a:pPr algn="ctr"/>
            <a:r>
              <a:rPr lang="it-IT" sz="3600" b="1" cap="small" dirty="0">
                <a:solidFill>
                  <a:srgbClr val="172B38"/>
                </a:solidFill>
                <a:latin typeface="Arial" panose="020B0604020202020204" pitchFamily="34" charset="0"/>
                <a:cs typeface="Arial" panose="020B0604020202020204" pitchFamily="34" charset="0"/>
              </a:rPr>
              <a:t>Ensemble NN Prognoser</a:t>
            </a:r>
          </a:p>
          <a:p>
            <a:pPr marL="342900" indent="-342900">
              <a:buFont typeface="Wingdings" panose="05000000000000000000" pitchFamily="2" charset="2"/>
              <a:buChar char="§"/>
            </a:pPr>
            <a:r>
              <a:rPr lang="sv-SE" sz="2400" dirty="0">
                <a:solidFill>
                  <a:srgbClr val="172B38"/>
                </a:solidFill>
                <a:latin typeface="Arial" panose="020B0604020202020204" pitchFamily="34" charset="0"/>
                <a:cs typeface="Arial" panose="020B0604020202020204" pitchFamily="34" charset="0"/>
              </a:rPr>
              <a:t>Förbättrar deterministiska NN-prognoser.</a:t>
            </a:r>
          </a:p>
          <a:p>
            <a:pPr marL="342900" indent="-342900">
              <a:buFont typeface="Wingdings" panose="05000000000000000000" pitchFamily="2" charset="2"/>
              <a:buChar char="§"/>
            </a:pPr>
            <a:r>
              <a:rPr lang="sv-SE" sz="2400" dirty="0">
                <a:solidFill>
                  <a:srgbClr val="172B38"/>
                </a:solidFill>
                <a:latin typeface="Arial" panose="020B0604020202020204" pitchFamily="34" charset="0"/>
                <a:cs typeface="Arial" panose="020B0604020202020204" pitchFamily="34" charset="0"/>
              </a:rPr>
              <a:t>Löser inte alla problem.</a:t>
            </a:r>
          </a:p>
        </p:txBody>
      </p:sp>
      <p:cxnSp>
        <p:nvCxnSpPr>
          <p:cNvPr id="9" name="Straight Connector 8"/>
          <p:cNvCxnSpPr/>
          <p:nvPr/>
        </p:nvCxnSpPr>
        <p:spPr>
          <a:xfrm>
            <a:off x="647564" y="4005064"/>
            <a:ext cx="7848872" cy="0"/>
          </a:xfrm>
          <a:prstGeom prst="line">
            <a:avLst/>
          </a:prstGeom>
          <a:ln w="31750">
            <a:solidFill>
              <a:srgbClr val="172B38"/>
            </a:solidFill>
          </a:ln>
        </p:spPr>
        <p:style>
          <a:lnRef idx="1">
            <a:schemeClr val="accent1"/>
          </a:lnRef>
          <a:fillRef idx="0">
            <a:schemeClr val="accent1"/>
          </a:fillRef>
          <a:effectRef idx="0">
            <a:schemeClr val="accent1"/>
          </a:effectRef>
          <a:fontRef idx="minor">
            <a:schemeClr val="tx1"/>
          </a:fontRef>
        </p:style>
      </p:cxnSp>
      <p:sp>
        <p:nvSpPr>
          <p:cNvPr id="10" name="CasellaDiTesto 11"/>
          <p:cNvSpPr txBox="1"/>
          <p:nvPr/>
        </p:nvSpPr>
        <p:spPr>
          <a:xfrm>
            <a:off x="496792" y="4797152"/>
            <a:ext cx="8150417" cy="1384995"/>
          </a:xfrm>
          <a:prstGeom prst="rect">
            <a:avLst/>
          </a:prstGeom>
          <a:noFill/>
        </p:spPr>
        <p:txBody>
          <a:bodyPr wrap="square" rtlCol="0">
            <a:spAutoFit/>
          </a:bodyPr>
          <a:lstStyle/>
          <a:p>
            <a:pPr algn="ctr"/>
            <a:r>
              <a:rPr lang="it-IT" sz="3600" b="1" cap="small" dirty="0">
                <a:solidFill>
                  <a:srgbClr val="C00000"/>
                </a:solidFill>
                <a:latin typeface="Arial" panose="020B0604020202020204" pitchFamily="34" charset="0"/>
                <a:cs typeface="Arial" panose="020B0604020202020204" pitchFamily="34" charset="0"/>
              </a:rPr>
              <a:t>A-Priori </a:t>
            </a:r>
            <a:r>
              <a:rPr lang="sv-SE" sz="3600" b="1" cap="small" dirty="0">
                <a:solidFill>
                  <a:srgbClr val="C00000"/>
                </a:solidFill>
                <a:latin typeface="Arial" panose="020B0604020202020204" pitchFamily="34" charset="0"/>
                <a:cs typeface="Arial" panose="020B0604020202020204" pitchFamily="34" charset="0"/>
              </a:rPr>
              <a:t>kvantifiering av osäkerhet</a:t>
            </a:r>
            <a:endParaRPr lang="it-IT" sz="3600" b="1" cap="small" dirty="0">
              <a:solidFill>
                <a:srgbClr val="C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sv-SE" sz="2400" dirty="0">
                <a:solidFill>
                  <a:srgbClr val="C00000"/>
                </a:solidFill>
                <a:latin typeface="Arial" panose="020B0604020202020204" pitchFamily="34" charset="0"/>
                <a:cs typeface="Arial" panose="020B0604020202020204" pitchFamily="34" charset="0"/>
              </a:rPr>
              <a:t>NN fungerar bättre än enkla statistiska metoder.</a:t>
            </a:r>
          </a:p>
          <a:p>
            <a:pPr marL="342900" indent="-342900">
              <a:buFont typeface="Wingdings" panose="05000000000000000000" pitchFamily="2" charset="2"/>
              <a:buChar char="§"/>
            </a:pPr>
            <a:r>
              <a:rPr lang="sv-SE" sz="2400" dirty="0">
                <a:solidFill>
                  <a:srgbClr val="C00000"/>
                </a:solidFill>
                <a:latin typeface="Arial" panose="020B0604020202020204" pitchFamily="34" charset="0"/>
                <a:cs typeface="Arial" panose="020B0604020202020204" pitchFamily="34" charset="0"/>
              </a:rPr>
              <a:t>NN är sämre än ensemble spridning.</a:t>
            </a:r>
          </a:p>
        </p:txBody>
      </p:sp>
      <p:cxnSp>
        <p:nvCxnSpPr>
          <p:cNvPr id="11" name="Straight Connector 10"/>
          <p:cNvCxnSpPr/>
          <p:nvPr/>
        </p:nvCxnSpPr>
        <p:spPr>
          <a:xfrm>
            <a:off x="683568" y="6309320"/>
            <a:ext cx="7848872"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754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7" name="Rectangle 6"/>
          <p:cNvSpPr/>
          <p:nvPr/>
        </p:nvSpPr>
        <p:spPr>
          <a:xfrm>
            <a:off x="-36512"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dirty="0"/>
          </a:p>
        </p:txBody>
      </p:sp>
      <p:sp>
        <p:nvSpPr>
          <p:cNvPr id="2" name="TextBox 1"/>
          <p:cNvSpPr txBox="1"/>
          <p:nvPr/>
        </p:nvSpPr>
        <p:spPr>
          <a:xfrm>
            <a:off x="179512" y="2132856"/>
            <a:ext cx="8784976" cy="3949799"/>
          </a:xfrm>
          <a:prstGeom prst="rect">
            <a:avLst/>
          </a:prstGeom>
          <a:noFill/>
        </p:spPr>
        <p:txBody>
          <a:bodyPr wrap="square" rtlCol="0">
            <a:spAutoFit/>
          </a:bodyPr>
          <a:lstStyle/>
          <a:p>
            <a:pPr>
              <a:spcAft>
                <a:spcPts val="400"/>
              </a:spcAft>
            </a:pPr>
            <a:r>
              <a:rPr lang="en-US" dirty="0" err="1">
                <a:solidFill>
                  <a:srgbClr val="000000"/>
                </a:solidFill>
                <a:latin typeface="Arial" panose="020B0604020202020204" pitchFamily="34" charset="0"/>
                <a:cs typeface="Arial" panose="020B0604020202020204" pitchFamily="34" charset="0"/>
              </a:rPr>
              <a:t>Scher</a:t>
            </a:r>
            <a:r>
              <a:rPr lang="en-US" dirty="0">
                <a:solidFill>
                  <a:srgbClr val="000000"/>
                </a:solidFill>
                <a:latin typeface="Arial" panose="020B0604020202020204" pitchFamily="34" charset="0"/>
                <a:cs typeface="Arial" panose="020B0604020202020204" pitchFamily="34" charset="0"/>
              </a:rPr>
              <a:t>, S. and </a:t>
            </a:r>
            <a:r>
              <a:rPr lang="en-US" dirty="0" err="1">
                <a:solidFill>
                  <a:srgbClr val="000000"/>
                </a:solidFill>
                <a:latin typeface="Arial" panose="020B0604020202020204" pitchFamily="34" charset="0"/>
                <a:cs typeface="Arial" panose="020B0604020202020204" pitchFamily="34" charset="0"/>
              </a:rPr>
              <a:t>Messori</a:t>
            </a:r>
            <a:r>
              <a:rPr lang="en-US" dirty="0">
                <a:solidFill>
                  <a:srgbClr val="000000"/>
                </a:solidFill>
                <a:latin typeface="Arial" panose="020B0604020202020204" pitchFamily="34" charset="0"/>
                <a:cs typeface="Arial" panose="020B0604020202020204" pitchFamily="34" charset="0"/>
              </a:rPr>
              <a:t>, G. (2021). Ensemble methods for neural network-based weather forecasts. </a:t>
            </a:r>
            <a:r>
              <a:rPr lang="en-US" i="1" dirty="0">
                <a:solidFill>
                  <a:srgbClr val="000000"/>
                </a:solidFill>
                <a:latin typeface="Arial" panose="020B0604020202020204" pitchFamily="34" charset="0"/>
                <a:cs typeface="Arial" panose="020B0604020202020204" pitchFamily="34" charset="0"/>
              </a:rPr>
              <a:t>JAMES</a:t>
            </a:r>
            <a:r>
              <a:rPr lang="en-US" dirty="0">
                <a:solidFill>
                  <a:srgbClr val="000000"/>
                </a:solidFill>
                <a:latin typeface="Arial" panose="020B0604020202020204" pitchFamily="34" charset="0"/>
                <a:cs typeface="Arial" panose="020B0604020202020204" pitchFamily="34" charset="0"/>
              </a:rPr>
              <a:t>.</a:t>
            </a:r>
          </a:p>
          <a:p>
            <a:pPr>
              <a:spcAft>
                <a:spcPts val="400"/>
              </a:spcAft>
            </a:pPr>
            <a:r>
              <a:rPr lang="en-US" dirty="0" err="1">
                <a:solidFill>
                  <a:srgbClr val="000000"/>
                </a:solidFill>
                <a:latin typeface="Arial" panose="020B0604020202020204" pitchFamily="34" charset="0"/>
                <a:cs typeface="Arial" panose="020B0604020202020204" pitchFamily="34" charset="0"/>
              </a:rPr>
              <a:t>Scher</a:t>
            </a:r>
            <a:r>
              <a:rPr lang="en-US" dirty="0">
                <a:solidFill>
                  <a:srgbClr val="000000"/>
                </a:solidFill>
                <a:latin typeface="Arial" panose="020B0604020202020204" pitchFamily="34" charset="0"/>
                <a:cs typeface="Arial" panose="020B0604020202020204" pitchFamily="34" charset="0"/>
              </a:rPr>
              <a:t>, S. and </a:t>
            </a:r>
            <a:r>
              <a:rPr lang="en-US" dirty="0" err="1">
                <a:solidFill>
                  <a:srgbClr val="000000"/>
                </a:solidFill>
                <a:latin typeface="Arial" panose="020B0604020202020204" pitchFamily="34" charset="0"/>
                <a:cs typeface="Arial" panose="020B0604020202020204" pitchFamily="34" charset="0"/>
              </a:rPr>
              <a:t>Messori</a:t>
            </a:r>
            <a:r>
              <a:rPr lang="en-US" dirty="0">
                <a:solidFill>
                  <a:srgbClr val="000000"/>
                </a:solidFill>
                <a:latin typeface="Arial" panose="020B0604020202020204" pitchFamily="34" charset="0"/>
                <a:cs typeface="Arial" panose="020B0604020202020204" pitchFamily="34" charset="0"/>
              </a:rPr>
              <a:t>, G. (2019). Weather and climate forecasting with neural networks: using general circulation models (</a:t>
            </a:r>
            <a:r>
              <a:rPr lang="en-US" dirty="0" err="1">
                <a:solidFill>
                  <a:srgbClr val="000000"/>
                </a:solidFill>
                <a:latin typeface="Arial" panose="020B0604020202020204" pitchFamily="34" charset="0"/>
                <a:cs typeface="Arial" panose="020B0604020202020204" pitchFamily="34" charset="0"/>
              </a:rPr>
              <a:t>gcms</a:t>
            </a:r>
            <a:r>
              <a:rPr lang="en-US" dirty="0">
                <a:solidFill>
                  <a:srgbClr val="000000"/>
                </a:solidFill>
                <a:latin typeface="Arial" panose="020B0604020202020204" pitchFamily="34" charset="0"/>
                <a:cs typeface="Arial" panose="020B0604020202020204" pitchFamily="34" charset="0"/>
              </a:rPr>
              <a:t>) with different complexity as a study ground. </a:t>
            </a:r>
            <a:r>
              <a:rPr lang="en-US" i="1" dirty="0" err="1">
                <a:solidFill>
                  <a:srgbClr val="000000"/>
                </a:solidFill>
                <a:latin typeface="Arial" panose="020B0604020202020204" pitchFamily="34" charset="0"/>
                <a:cs typeface="Arial" panose="020B0604020202020204" pitchFamily="34" charset="0"/>
              </a:rPr>
              <a:t>Geosci</a:t>
            </a:r>
            <a:r>
              <a:rPr lang="en-US" i="1" dirty="0">
                <a:solidFill>
                  <a:srgbClr val="000000"/>
                </a:solidFill>
                <a:latin typeface="Arial" panose="020B0604020202020204" pitchFamily="34" charset="0"/>
                <a:cs typeface="Arial" panose="020B0604020202020204" pitchFamily="34" charset="0"/>
              </a:rPr>
              <a:t>. Mod. Dev.</a:t>
            </a:r>
            <a:endParaRPr lang="it-IT" i="1" dirty="0">
              <a:solidFill>
                <a:srgbClr val="000000"/>
              </a:solidFill>
              <a:latin typeface="Arial" panose="020B0604020202020204" pitchFamily="34" charset="0"/>
              <a:cs typeface="Arial" panose="020B0604020202020204" pitchFamily="34" charset="0"/>
            </a:endParaRPr>
          </a:p>
          <a:p>
            <a:pPr>
              <a:spcAft>
                <a:spcPts val="400"/>
              </a:spcAft>
            </a:pPr>
            <a:r>
              <a:rPr lang="en-US" dirty="0" err="1">
                <a:latin typeface="Arial" panose="020B0604020202020204" pitchFamily="34" charset="0"/>
                <a:cs typeface="Arial" panose="020B0604020202020204" pitchFamily="34" charset="0"/>
              </a:rPr>
              <a:t>Dueben</a:t>
            </a:r>
            <a:r>
              <a:rPr lang="en-US" dirty="0">
                <a:latin typeface="Arial" panose="020B0604020202020204" pitchFamily="34" charset="0"/>
                <a:cs typeface="Arial" panose="020B0604020202020204" pitchFamily="34" charset="0"/>
              </a:rPr>
              <a:t>, P. D. and Bauer, P. (2019). Challenges and design choices for global weather and climate models based on machine learning, </a:t>
            </a:r>
            <a:r>
              <a:rPr lang="en-US" i="1" dirty="0" err="1">
                <a:latin typeface="Arial" panose="020B0604020202020204" pitchFamily="34" charset="0"/>
                <a:cs typeface="Arial" panose="020B0604020202020204" pitchFamily="34" charset="0"/>
              </a:rPr>
              <a:t>Geosci</a:t>
            </a:r>
            <a:r>
              <a:rPr lang="en-US" i="1" dirty="0">
                <a:latin typeface="Arial" panose="020B0604020202020204" pitchFamily="34" charset="0"/>
                <a:cs typeface="Arial" panose="020B0604020202020204" pitchFamily="34" charset="0"/>
              </a:rPr>
              <a:t>. Model Dev.</a:t>
            </a:r>
            <a:r>
              <a:rPr lang="en-US" dirty="0">
                <a:solidFill>
                  <a:srgbClr val="000000"/>
                </a:solidFill>
                <a:latin typeface="Arial" panose="020B0604020202020204" pitchFamily="34" charset="0"/>
                <a:cs typeface="Arial" panose="020B0604020202020204" pitchFamily="34" charset="0"/>
              </a:rPr>
              <a:t> </a:t>
            </a:r>
          </a:p>
          <a:p>
            <a:pPr>
              <a:spcAft>
                <a:spcPts val="400"/>
              </a:spcAft>
            </a:pPr>
            <a:r>
              <a:rPr lang="en-US" dirty="0" err="1">
                <a:solidFill>
                  <a:srgbClr val="000000"/>
                </a:solidFill>
                <a:latin typeface="Arial" panose="020B0604020202020204" pitchFamily="34" charset="0"/>
                <a:cs typeface="Arial" panose="020B0604020202020204" pitchFamily="34" charset="0"/>
              </a:rPr>
              <a:t>Weyn</a:t>
            </a:r>
            <a:r>
              <a:rPr lang="en-US" dirty="0">
                <a:solidFill>
                  <a:srgbClr val="000000"/>
                </a:solidFill>
                <a:latin typeface="Arial" panose="020B0604020202020204" pitchFamily="34" charset="0"/>
                <a:cs typeface="Arial" panose="020B0604020202020204" pitchFamily="34" charset="0"/>
              </a:rPr>
              <a:t>, J. A., </a:t>
            </a:r>
            <a:r>
              <a:rPr lang="en-US" dirty="0" err="1">
                <a:solidFill>
                  <a:srgbClr val="000000"/>
                </a:solidFill>
                <a:latin typeface="Arial" panose="020B0604020202020204" pitchFamily="34" charset="0"/>
                <a:cs typeface="Arial" panose="020B0604020202020204" pitchFamily="34" charset="0"/>
              </a:rPr>
              <a:t>Durran</a:t>
            </a:r>
            <a:r>
              <a:rPr lang="en-US" dirty="0">
                <a:solidFill>
                  <a:srgbClr val="000000"/>
                </a:solidFill>
                <a:latin typeface="Arial" panose="020B0604020202020204" pitchFamily="34" charset="0"/>
                <a:cs typeface="Arial" panose="020B0604020202020204" pitchFamily="34" charset="0"/>
              </a:rPr>
              <a:t>, D. R., and </a:t>
            </a:r>
            <a:r>
              <a:rPr lang="en-US" dirty="0" err="1">
                <a:solidFill>
                  <a:srgbClr val="000000"/>
                </a:solidFill>
                <a:latin typeface="Arial" panose="020B0604020202020204" pitchFamily="34" charset="0"/>
                <a:cs typeface="Arial" panose="020B0604020202020204" pitchFamily="34" charset="0"/>
              </a:rPr>
              <a:t>Caruana</a:t>
            </a:r>
            <a:r>
              <a:rPr lang="en-US" dirty="0">
                <a:solidFill>
                  <a:srgbClr val="000000"/>
                </a:solidFill>
                <a:latin typeface="Arial" panose="020B0604020202020204" pitchFamily="34" charset="0"/>
                <a:cs typeface="Arial" panose="020B0604020202020204" pitchFamily="34" charset="0"/>
              </a:rPr>
              <a:t>, R. (2019). Can machines learn to predict weather? using deep learning to predict gridded 500‐hPa geopotential height from historical weather data. </a:t>
            </a:r>
            <a:r>
              <a:rPr lang="en-US" i="1" dirty="0">
                <a:latin typeface="Arial" panose="020B0604020202020204" pitchFamily="34" charset="0"/>
                <a:cs typeface="Arial" panose="020B0604020202020204" pitchFamily="34" charset="0"/>
              </a:rPr>
              <a:t>JAMES.</a:t>
            </a:r>
          </a:p>
          <a:p>
            <a:pPr>
              <a:spcAft>
                <a:spcPts val="400"/>
              </a:spcAft>
            </a:pPr>
            <a:r>
              <a:rPr lang="en-US" dirty="0" err="1">
                <a:solidFill>
                  <a:srgbClr val="000000"/>
                </a:solidFill>
                <a:latin typeface="Arial" panose="020B0604020202020204" pitchFamily="34" charset="0"/>
                <a:cs typeface="Arial" panose="020B0604020202020204" pitchFamily="34" charset="0"/>
              </a:rPr>
              <a:t>Scher</a:t>
            </a:r>
            <a:r>
              <a:rPr lang="en-US" dirty="0">
                <a:solidFill>
                  <a:srgbClr val="000000"/>
                </a:solidFill>
                <a:latin typeface="Arial" panose="020B0604020202020204" pitchFamily="34" charset="0"/>
                <a:cs typeface="Arial" panose="020B0604020202020204" pitchFamily="34" charset="0"/>
              </a:rPr>
              <a:t>, S. and </a:t>
            </a:r>
            <a:r>
              <a:rPr lang="en-US" dirty="0" err="1">
                <a:solidFill>
                  <a:srgbClr val="000000"/>
                </a:solidFill>
                <a:latin typeface="Arial" panose="020B0604020202020204" pitchFamily="34" charset="0"/>
                <a:cs typeface="Arial" panose="020B0604020202020204" pitchFamily="34" charset="0"/>
              </a:rPr>
              <a:t>Messori</a:t>
            </a:r>
            <a:r>
              <a:rPr lang="en-US" dirty="0">
                <a:solidFill>
                  <a:srgbClr val="000000"/>
                </a:solidFill>
                <a:latin typeface="Arial" panose="020B0604020202020204" pitchFamily="34" charset="0"/>
                <a:cs typeface="Arial" panose="020B0604020202020204" pitchFamily="34" charset="0"/>
              </a:rPr>
              <a:t>, G. (2018) . Predicting weather forecast uncertainty with machine learning. </a:t>
            </a:r>
            <a:r>
              <a:rPr lang="en-US" i="1" dirty="0">
                <a:solidFill>
                  <a:srgbClr val="000000"/>
                </a:solidFill>
                <a:latin typeface="Arial" panose="020B0604020202020204" pitchFamily="34" charset="0"/>
                <a:cs typeface="Arial" panose="020B0604020202020204" pitchFamily="34" charset="0"/>
              </a:rPr>
              <a:t>Q. J. Roy. </a:t>
            </a:r>
            <a:r>
              <a:rPr lang="en-US" i="1" dirty="0" err="1">
                <a:solidFill>
                  <a:srgbClr val="000000"/>
                </a:solidFill>
                <a:latin typeface="Arial" panose="020B0604020202020204" pitchFamily="34" charset="0"/>
                <a:cs typeface="Arial" panose="020B0604020202020204" pitchFamily="34" charset="0"/>
              </a:rPr>
              <a:t>Meteorol</a:t>
            </a:r>
            <a:r>
              <a:rPr lang="en-US" i="1" dirty="0">
                <a:solidFill>
                  <a:srgbClr val="000000"/>
                </a:solidFill>
                <a:latin typeface="Arial" panose="020B0604020202020204" pitchFamily="34" charset="0"/>
                <a:cs typeface="Arial" panose="020B0604020202020204" pitchFamily="34" charset="0"/>
              </a:rPr>
              <a:t>. Soc.</a:t>
            </a:r>
          </a:p>
          <a:p>
            <a:pPr>
              <a:spcAft>
                <a:spcPts val="400"/>
              </a:spcAft>
            </a:pPr>
            <a:endParaRPr lang="en-US" i="1" dirty="0">
              <a:solidFill>
                <a:srgbClr val="000000"/>
              </a:solidFill>
              <a:latin typeface="Arial" panose="020B0604020202020204" pitchFamily="34" charset="0"/>
              <a:cs typeface="Arial" panose="020B0604020202020204" pitchFamily="34" charset="0"/>
            </a:endParaRPr>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29</a:t>
            </a:fld>
            <a:endParaRPr lang="sv-SE" altLang="it-IT" sz="1600">
              <a:solidFill>
                <a:srgbClr val="000000"/>
              </a:solidFill>
              <a:latin typeface="umr10"/>
            </a:endParaRPr>
          </a:p>
        </p:txBody>
      </p:sp>
      <p:sp>
        <p:nvSpPr>
          <p:cNvPr id="4" name="Rectangle 3"/>
          <p:cNvSpPr/>
          <p:nvPr/>
        </p:nvSpPr>
        <p:spPr>
          <a:xfrm>
            <a:off x="-36512" y="-27384"/>
            <a:ext cx="9180512" cy="1269302"/>
          </a:xfrm>
          <a:prstGeom prst="rect">
            <a:avLst/>
          </a:prstGeom>
          <a:solidFill>
            <a:srgbClr val="E891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5"/>
          <p:cNvSpPr txBox="1"/>
          <p:nvPr/>
        </p:nvSpPr>
        <p:spPr>
          <a:xfrm>
            <a:off x="3667490" y="176380"/>
            <a:ext cx="1809021" cy="861774"/>
          </a:xfrm>
          <a:prstGeom prst="rect">
            <a:avLst/>
          </a:prstGeom>
          <a:noFill/>
        </p:spPr>
        <p:txBody>
          <a:bodyPr wrap="none" rtlCol="0">
            <a:spAutoFit/>
          </a:bodyPr>
          <a:lstStyle/>
          <a:p>
            <a:r>
              <a:rPr lang="en-GB" sz="5000" b="1" dirty="0">
                <a:solidFill>
                  <a:srgbClr val="172B38"/>
                </a:solidFill>
                <a:latin typeface="Arial" panose="020B0604020202020204" pitchFamily="34" charset="0"/>
                <a:cs typeface="Arial" panose="020B0604020202020204" pitchFamily="34" charset="0"/>
              </a:rPr>
              <a:t>Tack!</a:t>
            </a:r>
          </a:p>
        </p:txBody>
      </p:sp>
      <p:sp>
        <p:nvSpPr>
          <p:cNvPr id="5" name="Rectangle 2"/>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4001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xfrm>
            <a:off x="6588125" y="6012643"/>
            <a:ext cx="213360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3</a:t>
            </a:fld>
            <a:endParaRPr lang="sv-SE" altLang="it-IT" sz="1600">
              <a:solidFill>
                <a:srgbClr val="000000"/>
              </a:solidFill>
              <a:latin typeface="umr10"/>
            </a:endParaRPr>
          </a:p>
        </p:txBody>
      </p:sp>
      <p:sp>
        <p:nvSpPr>
          <p:cNvPr id="12" name="Rectangle 11"/>
          <p:cNvSpPr/>
          <p:nvPr/>
        </p:nvSpPr>
        <p:spPr>
          <a:xfrm>
            <a:off x="7322760" y="-171400"/>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4" name="Straight Connector 3"/>
          <p:cNvCxnSpPr/>
          <p:nvPr/>
        </p:nvCxnSpPr>
        <p:spPr>
          <a:xfrm>
            <a:off x="647564" y="1467779"/>
            <a:ext cx="7848872" cy="0"/>
          </a:xfrm>
          <a:prstGeom prst="line">
            <a:avLst/>
          </a:prstGeom>
          <a:ln w="31750">
            <a:solidFill>
              <a:srgbClr val="E89124"/>
            </a:solidFill>
          </a:ln>
        </p:spPr>
        <p:style>
          <a:lnRef idx="1">
            <a:schemeClr val="accent1"/>
          </a:lnRef>
          <a:fillRef idx="0">
            <a:schemeClr val="accent1"/>
          </a:fillRef>
          <a:effectRef idx="0">
            <a:schemeClr val="accent1"/>
          </a:effectRef>
          <a:fontRef idx="minor">
            <a:schemeClr val="tx1"/>
          </a:fontRef>
        </p:style>
      </p:cxnSp>
      <p:sp>
        <p:nvSpPr>
          <p:cNvPr id="8" name="CasellaDiTesto 11"/>
          <p:cNvSpPr txBox="1"/>
          <p:nvPr/>
        </p:nvSpPr>
        <p:spPr>
          <a:xfrm>
            <a:off x="778067" y="2765664"/>
            <a:ext cx="7587866" cy="646331"/>
          </a:xfrm>
          <a:prstGeom prst="rect">
            <a:avLst/>
          </a:prstGeom>
          <a:noFill/>
        </p:spPr>
        <p:txBody>
          <a:bodyPr wrap="square" rtlCol="0">
            <a:spAutoFit/>
          </a:bodyPr>
          <a:lstStyle/>
          <a:p>
            <a:pPr algn="ctr"/>
            <a:r>
              <a:rPr lang="it-IT" sz="3600" b="1" cap="small" dirty="0">
                <a:solidFill>
                  <a:srgbClr val="172B38"/>
                </a:solidFill>
                <a:latin typeface="Arial" panose="020B0604020202020204" pitchFamily="34" charset="0"/>
                <a:cs typeface="Arial" panose="020B0604020202020204" pitchFamily="34" charset="0"/>
              </a:rPr>
              <a:t>Ensemble NN Prognoser</a:t>
            </a:r>
          </a:p>
        </p:txBody>
      </p:sp>
      <p:cxnSp>
        <p:nvCxnSpPr>
          <p:cNvPr id="9" name="Straight Connector 8"/>
          <p:cNvCxnSpPr/>
          <p:nvPr/>
        </p:nvCxnSpPr>
        <p:spPr>
          <a:xfrm>
            <a:off x="647564" y="3628019"/>
            <a:ext cx="7848872" cy="0"/>
          </a:xfrm>
          <a:prstGeom prst="line">
            <a:avLst/>
          </a:prstGeom>
          <a:ln w="31750">
            <a:solidFill>
              <a:srgbClr val="172B38"/>
            </a:solidFill>
          </a:ln>
        </p:spPr>
        <p:style>
          <a:lnRef idx="1">
            <a:schemeClr val="accent1"/>
          </a:lnRef>
          <a:fillRef idx="0">
            <a:schemeClr val="accent1"/>
          </a:fillRef>
          <a:effectRef idx="0">
            <a:schemeClr val="accent1"/>
          </a:effectRef>
          <a:fontRef idx="minor">
            <a:schemeClr val="tx1"/>
          </a:fontRef>
        </p:style>
      </p:cxnSp>
      <p:sp>
        <p:nvSpPr>
          <p:cNvPr id="14" name="CasellaDiTesto 9">
            <a:extLst>
              <a:ext uri="{FF2B5EF4-FFF2-40B4-BE49-F238E27FC236}">
                <a16:creationId xmlns:a16="http://schemas.microsoft.com/office/drawing/2014/main" id="{F84A0415-3F17-4D9F-8198-40CD9C5E9528}"/>
              </a:ext>
            </a:extLst>
          </p:cNvPr>
          <p:cNvSpPr txBox="1"/>
          <p:nvPr/>
        </p:nvSpPr>
        <p:spPr>
          <a:xfrm>
            <a:off x="1579839" y="677432"/>
            <a:ext cx="5984331" cy="646331"/>
          </a:xfrm>
          <a:prstGeom prst="rect">
            <a:avLst/>
          </a:prstGeom>
          <a:noFill/>
        </p:spPr>
        <p:txBody>
          <a:bodyPr wrap="none" rtlCol="0">
            <a:spAutoFit/>
          </a:bodyPr>
          <a:lstStyle/>
          <a:p>
            <a:pPr algn="ctr"/>
            <a:r>
              <a:rPr lang="sv-SE" sz="3600" b="1" cap="small" dirty="0">
                <a:solidFill>
                  <a:srgbClr val="E89124"/>
                </a:solidFill>
                <a:latin typeface="Arial" panose="020B0604020202020204" pitchFamily="34" charset="0"/>
                <a:cs typeface="Arial" panose="020B0604020202020204" pitchFamily="34" charset="0"/>
              </a:rPr>
              <a:t>Fristående NN Prognoser</a:t>
            </a:r>
            <a:endParaRPr lang="it-IT" sz="3600" b="1" cap="small" dirty="0">
              <a:solidFill>
                <a:srgbClr val="E891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98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xfrm>
            <a:off x="6588125" y="6012643"/>
            <a:ext cx="213360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4</a:t>
            </a:fld>
            <a:endParaRPr lang="sv-SE" altLang="it-IT" sz="1600">
              <a:solidFill>
                <a:srgbClr val="000000"/>
              </a:solidFill>
              <a:latin typeface="umr10"/>
            </a:endParaRPr>
          </a:p>
        </p:txBody>
      </p:sp>
      <p:sp>
        <p:nvSpPr>
          <p:cNvPr id="12" name="Rectangle 11"/>
          <p:cNvSpPr/>
          <p:nvPr/>
        </p:nvSpPr>
        <p:spPr>
          <a:xfrm>
            <a:off x="7322760" y="-171400"/>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4" name="Straight Connector 3"/>
          <p:cNvCxnSpPr/>
          <p:nvPr/>
        </p:nvCxnSpPr>
        <p:spPr>
          <a:xfrm>
            <a:off x="647564" y="1467779"/>
            <a:ext cx="7848872" cy="0"/>
          </a:xfrm>
          <a:prstGeom prst="line">
            <a:avLst/>
          </a:prstGeom>
          <a:ln w="31750">
            <a:solidFill>
              <a:srgbClr val="E89124"/>
            </a:solidFill>
          </a:ln>
        </p:spPr>
        <p:style>
          <a:lnRef idx="1">
            <a:schemeClr val="accent1"/>
          </a:lnRef>
          <a:fillRef idx="0">
            <a:schemeClr val="accent1"/>
          </a:fillRef>
          <a:effectRef idx="0">
            <a:schemeClr val="accent1"/>
          </a:effectRef>
          <a:fontRef idx="minor">
            <a:schemeClr val="tx1"/>
          </a:fontRef>
        </p:style>
      </p:cxnSp>
      <p:sp>
        <p:nvSpPr>
          <p:cNvPr id="8" name="CasellaDiTesto 11"/>
          <p:cNvSpPr txBox="1"/>
          <p:nvPr/>
        </p:nvSpPr>
        <p:spPr>
          <a:xfrm>
            <a:off x="778067" y="2765664"/>
            <a:ext cx="7587866" cy="646331"/>
          </a:xfrm>
          <a:prstGeom prst="rect">
            <a:avLst/>
          </a:prstGeom>
          <a:noFill/>
        </p:spPr>
        <p:txBody>
          <a:bodyPr wrap="square" rtlCol="0">
            <a:spAutoFit/>
          </a:bodyPr>
          <a:lstStyle/>
          <a:p>
            <a:pPr algn="ctr"/>
            <a:r>
              <a:rPr lang="it-IT" sz="3600" b="1" cap="small" dirty="0">
                <a:solidFill>
                  <a:srgbClr val="172B38"/>
                </a:solidFill>
                <a:latin typeface="Arial" panose="020B0604020202020204" pitchFamily="34" charset="0"/>
                <a:cs typeface="Arial" panose="020B0604020202020204" pitchFamily="34" charset="0"/>
              </a:rPr>
              <a:t>Ensemble NN Prognoser</a:t>
            </a:r>
          </a:p>
        </p:txBody>
      </p:sp>
      <p:cxnSp>
        <p:nvCxnSpPr>
          <p:cNvPr id="9" name="Straight Connector 8"/>
          <p:cNvCxnSpPr/>
          <p:nvPr/>
        </p:nvCxnSpPr>
        <p:spPr>
          <a:xfrm>
            <a:off x="647564" y="3628019"/>
            <a:ext cx="7848872" cy="0"/>
          </a:xfrm>
          <a:prstGeom prst="line">
            <a:avLst/>
          </a:prstGeom>
          <a:ln w="31750">
            <a:solidFill>
              <a:srgbClr val="172B38"/>
            </a:solidFill>
          </a:ln>
        </p:spPr>
        <p:style>
          <a:lnRef idx="1">
            <a:schemeClr val="accent1"/>
          </a:lnRef>
          <a:fillRef idx="0">
            <a:schemeClr val="accent1"/>
          </a:fillRef>
          <a:effectRef idx="0">
            <a:schemeClr val="accent1"/>
          </a:effectRef>
          <a:fontRef idx="minor">
            <a:schemeClr val="tx1"/>
          </a:fontRef>
        </p:style>
      </p:cxnSp>
      <p:sp>
        <p:nvSpPr>
          <p:cNvPr id="10" name="CasellaDiTesto 11"/>
          <p:cNvSpPr txBox="1"/>
          <p:nvPr/>
        </p:nvSpPr>
        <p:spPr>
          <a:xfrm>
            <a:off x="496792" y="5141928"/>
            <a:ext cx="8150417" cy="646331"/>
          </a:xfrm>
          <a:prstGeom prst="rect">
            <a:avLst/>
          </a:prstGeom>
          <a:noFill/>
        </p:spPr>
        <p:txBody>
          <a:bodyPr wrap="square" rtlCol="0">
            <a:spAutoFit/>
          </a:bodyPr>
          <a:lstStyle/>
          <a:p>
            <a:pPr algn="ctr"/>
            <a:r>
              <a:rPr lang="it-IT" sz="3600" b="1" cap="small" dirty="0">
                <a:solidFill>
                  <a:srgbClr val="C00000"/>
                </a:solidFill>
                <a:latin typeface="Arial" panose="020B0604020202020204" pitchFamily="34" charset="0"/>
                <a:cs typeface="Arial" panose="020B0604020202020204" pitchFamily="34" charset="0"/>
              </a:rPr>
              <a:t>A-Priori </a:t>
            </a:r>
            <a:r>
              <a:rPr lang="sv-SE" sz="3600" b="1" cap="small" dirty="0">
                <a:solidFill>
                  <a:srgbClr val="C00000"/>
                </a:solidFill>
                <a:latin typeface="Arial" panose="020B0604020202020204" pitchFamily="34" charset="0"/>
                <a:cs typeface="Arial" panose="020B0604020202020204" pitchFamily="34" charset="0"/>
              </a:rPr>
              <a:t>kvantifiering av osäkerhet</a:t>
            </a:r>
            <a:endParaRPr lang="it-IT" sz="3600" b="1" cap="small" dirty="0">
              <a:solidFill>
                <a:srgbClr val="C00000"/>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683568" y="5932275"/>
            <a:ext cx="7848872"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CasellaDiTesto 9">
            <a:extLst>
              <a:ext uri="{FF2B5EF4-FFF2-40B4-BE49-F238E27FC236}">
                <a16:creationId xmlns:a16="http://schemas.microsoft.com/office/drawing/2014/main" id="{F84A0415-3F17-4D9F-8198-40CD9C5E9528}"/>
              </a:ext>
            </a:extLst>
          </p:cNvPr>
          <p:cNvSpPr txBox="1"/>
          <p:nvPr/>
        </p:nvSpPr>
        <p:spPr>
          <a:xfrm>
            <a:off x="1579839" y="677432"/>
            <a:ext cx="5984331" cy="646331"/>
          </a:xfrm>
          <a:prstGeom prst="rect">
            <a:avLst/>
          </a:prstGeom>
          <a:noFill/>
        </p:spPr>
        <p:txBody>
          <a:bodyPr wrap="none" rtlCol="0">
            <a:spAutoFit/>
          </a:bodyPr>
          <a:lstStyle/>
          <a:p>
            <a:pPr algn="ctr"/>
            <a:r>
              <a:rPr lang="sv-SE" sz="3600" b="1" cap="small" dirty="0">
                <a:solidFill>
                  <a:srgbClr val="E89124"/>
                </a:solidFill>
                <a:latin typeface="Arial" panose="020B0604020202020204" pitchFamily="34" charset="0"/>
                <a:cs typeface="Arial" panose="020B0604020202020204" pitchFamily="34" charset="0"/>
              </a:rPr>
              <a:t>Fristående NN Prognoser</a:t>
            </a:r>
            <a:endParaRPr lang="it-IT" sz="3600" b="1" cap="small" dirty="0">
              <a:solidFill>
                <a:srgbClr val="E891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70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dirty="0"/>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5</a:t>
            </a:fld>
            <a:endParaRPr lang="sv-SE" altLang="it-IT" sz="1600">
              <a:solidFill>
                <a:srgbClr val="000000"/>
              </a:solidFill>
              <a:latin typeface="umr10"/>
            </a:endParaRPr>
          </a:p>
        </p:txBody>
      </p:sp>
      <p:sp>
        <p:nvSpPr>
          <p:cNvPr id="11" name="CasellaDiTesto 9"/>
          <p:cNvSpPr txBox="1"/>
          <p:nvPr/>
        </p:nvSpPr>
        <p:spPr>
          <a:xfrm>
            <a:off x="2451871" y="2412477"/>
            <a:ext cx="4240263" cy="1446550"/>
          </a:xfrm>
          <a:prstGeom prst="rect">
            <a:avLst/>
          </a:prstGeom>
          <a:noFill/>
        </p:spPr>
        <p:txBody>
          <a:bodyPr wrap="none" rtlCol="0">
            <a:spAutoFit/>
          </a:bodyPr>
          <a:lstStyle/>
          <a:p>
            <a:pPr algn="ctr"/>
            <a:r>
              <a:rPr lang="sv-SE" sz="4400" cap="small" dirty="0">
                <a:solidFill>
                  <a:srgbClr val="E89124"/>
                </a:solidFill>
                <a:latin typeface="Arial" panose="020B0604020202020204" pitchFamily="34" charset="0"/>
                <a:cs typeface="Arial" panose="020B0604020202020204" pitchFamily="34" charset="0"/>
              </a:rPr>
              <a:t>Fristående NN </a:t>
            </a:r>
          </a:p>
          <a:p>
            <a:pPr algn="ctr"/>
            <a:r>
              <a:rPr lang="sv-SE" sz="4400" cap="small" dirty="0">
                <a:solidFill>
                  <a:srgbClr val="E89124"/>
                </a:solidFill>
                <a:latin typeface="Arial" panose="020B0604020202020204" pitchFamily="34" charset="0"/>
                <a:cs typeface="Arial" panose="020B0604020202020204" pitchFamily="34" charset="0"/>
              </a:rPr>
              <a:t>Prognoser</a:t>
            </a:r>
            <a:endParaRPr lang="it-IT" sz="4400" cap="small" dirty="0">
              <a:solidFill>
                <a:srgbClr val="E89124"/>
              </a:solidFill>
              <a:latin typeface="Arial" panose="020B0604020202020204" pitchFamily="34" charset="0"/>
              <a:cs typeface="Arial" panose="020B0604020202020204" pitchFamily="34" charset="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2" name="TextBox 1"/>
          <p:cNvSpPr txBox="1"/>
          <p:nvPr/>
        </p:nvSpPr>
        <p:spPr>
          <a:xfrm>
            <a:off x="906342" y="5983745"/>
            <a:ext cx="7331315" cy="707886"/>
          </a:xfrm>
          <a:prstGeom prst="rect">
            <a:avLst/>
          </a:prstGeom>
          <a:noFill/>
        </p:spPr>
        <p:txBody>
          <a:bodyPr wrap="square" rtlCol="0">
            <a:spAutoFit/>
          </a:bodyPr>
          <a:lstStyle/>
          <a:p>
            <a:pPr algn="ctr"/>
            <a:r>
              <a:rPr lang="sv-SE" sz="2000" dirty="0" err="1">
                <a:solidFill>
                  <a:srgbClr val="080808"/>
                </a:solidFill>
                <a:latin typeface="Arial" panose="020B0604020202020204" pitchFamily="34" charset="0"/>
                <a:cs typeface="Arial" panose="020B0604020202020204" pitchFamily="34" charset="0"/>
              </a:rPr>
              <a:t>Dueben</a:t>
            </a:r>
            <a:r>
              <a:rPr lang="sv-SE" sz="2000" dirty="0">
                <a:solidFill>
                  <a:srgbClr val="080808"/>
                </a:solidFill>
                <a:latin typeface="Arial" panose="020B0604020202020204" pitchFamily="34" charset="0"/>
                <a:cs typeface="Arial" panose="020B0604020202020204" pitchFamily="34" charset="0"/>
              </a:rPr>
              <a:t> and Bauer, 2018, </a:t>
            </a:r>
            <a:r>
              <a:rPr lang="sv-SE" sz="2000" i="1" dirty="0" err="1">
                <a:solidFill>
                  <a:srgbClr val="080808"/>
                </a:solidFill>
                <a:latin typeface="Arial" panose="020B0604020202020204" pitchFamily="34" charset="0"/>
                <a:cs typeface="Arial" panose="020B0604020202020204" pitchFamily="34" charset="0"/>
              </a:rPr>
              <a:t>Geosci</a:t>
            </a:r>
            <a:r>
              <a:rPr lang="sv-SE" sz="2000" i="1" dirty="0">
                <a:solidFill>
                  <a:srgbClr val="080808"/>
                </a:solidFill>
                <a:latin typeface="Arial" panose="020B0604020202020204" pitchFamily="34" charset="0"/>
                <a:cs typeface="Arial" panose="020B0604020202020204" pitchFamily="34" charset="0"/>
              </a:rPr>
              <a:t>. Mod. </a:t>
            </a:r>
            <a:r>
              <a:rPr lang="sv-SE" sz="2000" i="1" dirty="0" err="1">
                <a:solidFill>
                  <a:srgbClr val="080808"/>
                </a:solidFill>
                <a:latin typeface="Arial" panose="020B0604020202020204" pitchFamily="34" charset="0"/>
                <a:cs typeface="Arial" panose="020B0604020202020204" pitchFamily="34" charset="0"/>
              </a:rPr>
              <a:t>Dev</a:t>
            </a:r>
            <a:r>
              <a:rPr lang="sv-SE" sz="2000" i="1" dirty="0">
                <a:solidFill>
                  <a:srgbClr val="080808"/>
                </a:solidFill>
                <a:latin typeface="Arial" panose="020B0604020202020204" pitchFamily="34" charset="0"/>
                <a:cs typeface="Arial" panose="020B0604020202020204" pitchFamily="34" charset="0"/>
              </a:rPr>
              <a:t>.</a:t>
            </a:r>
            <a:r>
              <a:rPr lang="sv-SE" sz="2000" dirty="0">
                <a:solidFill>
                  <a:srgbClr val="080808"/>
                </a:solidFill>
                <a:latin typeface="Arial" panose="020B0604020202020204" pitchFamily="34" charset="0"/>
                <a:cs typeface="Arial" panose="020B0604020202020204" pitchFamily="34" charset="0"/>
              </a:rPr>
              <a:t>;</a:t>
            </a:r>
          </a:p>
          <a:p>
            <a:pPr algn="ctr"/>
            <a:r>
              <a:rPr lang="sv-SE" sz="2000" dirty="0" err="1">
                <a:solidFill>
                  <a:srgbClr val="080808"/>
                </a:solidFill>
                <a:latin typeface="Arial" panose="020B0604020202020204" pitchFamily="34" charset="0"/>
                <a:cs typeface="Arial" panose="020B0604020202020204" pitchFamily="34" charset="0"/>
              </a:rPr>
              <a:t>Scher</a:t>
            </a:r>
            <a:r>
              <a:rPr lang="sv-SE" sz="2000" dirty="0">
                <a:solidFill>
                  <a:srgbClr val="080808"/>
                </a:solidFill>
                <a:latin typeface="Arial" panose="020B0604020202020204" pitchFamily="34" charset="0"/>
                <a:cs typeface="Arial" panose="020B0604020202020204" pitchFamily="34" charset="0"/>
              </a:rPr>
              <a:t> and </a:t>
            </a:r>
            <a:r>
              <a:rPr lang="sv-SE" sz="2000" dirty="0" err="1">
                <a:solidFill>
                  <a:srgbClr val="080808"/>
                </a:solidFill>
                <a:latin typeface="Arial" panose="020B0604020202020204" pitchFamily="34" charset="0"/>
                <a:cs typeface="Arial" panose="020B0604020202020204" pitchFamily="34" charset="0"/>
              </a:rPr>
              <a:t>Messori</a:t>
            </a:r>
            <a:r>
              <a:rPr lang="sv-SE" sz="2000" dirty="0">
                <a:solidFill>
                  <a:srgbClr val="080808"/>
                </a:solidFill>
                <a:latin typeface="Arial" panose="020B0604020202020204" pitchFamily="34" charset="0"/>
                <a:cs typeface="Arial" panose="020B0604020202020204" pitchFamily="34" charset="0"/>
              </a:rPr>
              <a:t>, 2019, </a:t>
            </a:r>
            <a:r>
              <a:rPr lang="sv-SE" sz="2000" i="1" dirty="0" err="1">
                <a:solidFill>
                  <a:srgbClr val="080808"/>
                </a:solidFill>
                <a:latin typeface="Arial" panose="020B0604020202020204" pitchFamily="34" charset="0"/>
                <a:cs typeface="Arial" panose="020B0604020202020204" pitchFamily="34" charset="0"/>
              </a:rPr>
              <a:t>Geosci</a:t>
            </a:r>
            <a:r>
              <a:rPr lang="sv-SE" sz="2000" i="1" dirty="0">
                <a:solidFill>
                  <a:srgbClr val="080808"/>
                </a:solidFill>
                <a:latin typeface="Arial" panose="020B0604020202020204" pitchFamily="34" charset="0"/>
                <a:cs typeface="Arial" panose="020B0604020202020204" pitchFamily="34" charset="0"/>
              </a:rPr>
              <a:t>. Mod. </a:t>
            </a:r>
            <a:r>
              <a:rPr lang="sv-SE" sz="2000" i="1" dirty="0" err="1">
                <a:solidFill>
                  <a:srgbClr val="080808"/>
                </a:solidFill>
                <a:latin typeface="Arial" panose="020B0604020202020204" pitchFamily="34" charset="0"/>
                <a:cs typeface="Arial" panose="020B0604020202020204" pitchFamily="34" charset="0"/>
              </a:rPr>
              <a:t>Dev</a:t>
            </a:r>
            <a:r>
              <a:rPr lang="sv-SE" sz="2000" i="1" dirty="0">
                <a:solidFill>
                  <a:srgbClr val="080808"/>
                </a:solidFill>
                <a:latin typeface="Arial" panose="020B0604020202020204" pitchFamily="34" charset="0"/>
                <a:cs typeface="Arial" panose="020B0604020202020204" pitchFamily="34" charset="0"/>
              </a:rPr>
              <a:t>.</a:t>
            </a:r>
            <a:endParaRPr lang="it-IT" sz="2000" i="1" dirty="0">
              <a:solidFill>
                <a:srgbClr val="080808"/>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1835696" y="399665"/>
            <a:ext cx="2808312" cy="1604750"/>
          </a:xfrm>
          <a:prstGeom prst="rect">
            <a:avLst/>
          </a:prstGeom>
        </p:spPr>
      </p:pic>
      <p:pic>
        <p:nvPicPr>
          <p:cNvPr id="3" name="Picture 2"/>
          <p:cNvPicPr>
            <a:picLocks noChangeAspect="1"/>
          </p:cNvPicPr>
          <p:nvPr/>
        </p:nvPicPr>
        <p:blipFill>
          <a:blip r:embed="rId3"/>
          <a:stretch>
            <a:fillRect/>
          </a:stretch>
        </p:blipFill>
        <p:spPr>
          <a:xfrm>
            <a:off x="4629609" y="4201080"/>
            <a:ext cx="2519335" cy="1527743"/>
          </a:xfrm>
          <a:prstGeom prst="rect">
            <a:avLst/>
          </a:prstGeom>
        </p:spPr>
      </p:pic>
    </p:spTree>
    <p:extLst>
      <p:ext uri="{BB962C8B-B14F-4D97-AF65-F5344CB8AC3E}">
        <p14:creationId xmlns:p14="http://schemas.microsoft.com/office/powerpoint/2010/main" val="408140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6</a:t>
            </a:fld>
            <a:endParaRPr lang="sv-SE" altLang="it-IT" sz="1600">
              <a:solidFill>
                <a:srgbClr val="000000"/>
              </a:solidFill>
              <a:latin typeface="umr1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1" name="CasellaDiTesto 9"/>
          <p:cNvSpPr txBox="1"/>
          <p:nvPr/>
        </p:nvSpPr>
        <p:spPr>
          <a:xfrm>
            <a:off x="250825" y="1196752"/>
            <a:ext cx="8713663" cy="3416320"/>
          </a:xfrm>
          <a:prstGeom prst="rect">
            <a:avLst/>
          </a:prstGeom>
          <a:noFill/>
        </p:spPr>
        <p:txBody>
          <a:bodyPr wrap="square" rtlCol="0">
            <a:spAutoFit/>
          </a:bodyPr>
          <a:lstStyle/>
          <a:p>
            <a:pPr>
              <a:spcAft>
                <a:spcPts val="400"/>
              </a:spcAft>
            </a:pPr>
            <a:r>
              <a:rPr lang="sv-SE" sz="2800" dirty="0">
                <a:solidFill>
                  <a:srgbClr val="080808"/>
                </a:solidFill>
                <a:latin typeface="Arial" panose="020B0604020202020204" pitchFamily="34" charset="0"/>
                <a:cs typeface="Arial" panose="020B0604020202020204" pitchFamily="34" charset="0"/>
              </a:rPr>
              <a:t>Neurala Nätverk:</a:t>
            </a:r>
          </a:p>
          <a:p>
            <a:pPr>
              <a:spcAft>
                <a:spcPts val="400"/>
              </a:spcAft>
            </a:pPr>
            <a:endParaRPr lang="sv-SE" sz="2400" dirty="0">
              <a:solidFill>
                <a:srgbClr val="080808"/>
              </a:solidFill>
              <a:latin typeface="Arial" panose="020B0604020202020204" pitchFamily="34" charset="0"/>
              <a:cs typeface="Arial" panose="020B0604020202020204" pitchFamily="34" charset="0"/>
            </a:endParaRPr>
          </a:p>
          <a:p>
            <a:pPr marL="342900" indent="-342900">
              <a:spcAft>
                <a:spcPts val="400"/>
              </a:spcAft>
              <a:buFont typeface="Wingdings" panose="05000000000000000000" pitchFamily="2" charset="2"/>
              <a:buChar char="§"/>
            </a:pPr>
            <a:r>
              <a:rPr lang="sv-SE" sz="2400" dirty="0">
                <a:solidFill>
                  <a:srgbClr val="080808"/>
                </a:solidFill>
                <a:latin typeface="Arial" panose="020B0604020202020204" pitchFamily="34" charset="0"/>
                <a:cs typeface="Arial" panose="020B0604020202020204" pitchFamily="34" charset="0"/>
              </a:rPr>
              <a:t>En serie icke-linjära funktioner (med vikter som bestäms genom träning på data).</a:t>
            </a:r>
          </a:p>
          <a:p>
            <a:pPr marL="342900" indent="-342900">
              <a:spcAft>
                <a:spcPts val="400"/>
              </a:spcAft>
              <a:buFont typeface="Wingdings" panose="05000000000000000000" pitchFamily="2" charset="2"/>
              <a:buChar char="§"/>
            </a:pPr>
            <a:r>
              <a:rPr lang="sv-SE" sz="2400" dirty="0">
                <a:solidFill>
                  <a:srgbClr val="080808"/>
                </a:solidFill>
                <a:latin typeface="Arial" panose="020B0604020202020204" pitchFamily="34" charset="0"/>
                <a:cs typeface="Arial" panose="020B0604020202020204" pitchFamily="34" charset="0"/>
              </a:rPr>
              <a:t>Före träningen måste man bestämma nätverkets arkitektur. </a:t>
            </a:r>
          </a:p>
          <a:p>
            <a:pPr marL="342900" indent="-342900">
              <a:spcAft>
                <a:spcPts val="400"/>
              </a:spcAft>
              <a:buFont typeface="Wingdings" panose="05000000000000000000" pitchFamily="2" charset="2"/>
              <a:buChar char="§"/>
            </a:pPr>
            <a:r>
              <a:rPr lang="sv-SE" sz="2400" dirty="0">
                <a:solidFill>
                  <a:srgbClr val="080808"/>
                </a:solidFill>
                <a:latin typeface="Arial" panose="020B0604020202020204" pitchFamily="34" charset="0"/>
                <a:cs typeface="Arial" panose="020B0604020202020204" pitchFamily="34" charset="0"/>
              </a:rPr>
              <a:t>Här använder vi en </a:t>
            </a:r>
            <a:r>
              <a:rPr lang="sv-SE" sz="2400" dirty="0" err="1">
                <a:solidFill>
                  <a:srgbClr val="080808"/>
                </a:solidFill>
                <a:latin typeface="Arial" panose="020B0604020202020204" pitchFamily="34" charset="0"/>
                <a:cs typeface="Arial" panose="020B0604020202020204" pitchFamily="34" charset="0"/>
              </a:rPr>
              <a:t>konvolutionell</a:t>
            </a:r>
            <a:r>
              <a:rPr lang="sv-SE" sz="2400" dirty="0">
                <a:solidFill>
                  <a:srgbClr val="080808"/>
                </a:solidFill>
                <a:latin typeface="Arial" panose="020B0604020202020204" pitchFamily="34" charset="0"/>
                <a:cs typeface="Arial" panose="020B0604020202020204" pitchFamily="34" charset="0"/>
              </a:rPr>
              <a:t> kodare-avkodare.</a:t>
            </a:r>
          </a:p>
          <a:p>
            <a:pPr marL="800100" lvl="1" indent="-342900">
              <a:spcAft>
                <a:spcPts val="400"/>
              </a:spcAft>
              <a:buFont typeface="Wingdings" panose="05000000000000000000" pitchFamily="2" charset="2"/>
              <a:buChar char="§"/>
            </a:pPr>
            <a:r>
              <a:rPr lang="sv-SE" sz="2200" dirty="0">
                <a:solidFill>
                  <a:srgbClr val="080808"/>
                </a:solidFill>
                <a:latin typeface="Arial" panose="020B0604020202020204" pitchFamily="34" charset="0"/>
                <a:cs typeface="Arial" panose="020B0604020202020204" pitchFamily="34" charset="0"/>
              </a:rPr>
              <a:t>Indata: 3D atmosfärisk data (u, v, T, Z på 10 vertikala nivåer);</a:t>
            </a:r>
          </a:p>
          <a:p>
            <a:pPr marL="800100" lvl="1" indent="-342900">
              <a:spcAft>
                <a:spcPts val="400"/>
              </a:spcAft>
              <a:buFont typeface="Wingdings" panose="05000000000000000000" pitchFamily="2" charset="2"/>
              <a:buChar char="§"/>
            </a:pPr>
            <a:r>
              <a:rPr lang="sv-SE" sz="2200" dirty="0">
                <a:solidFill>
                  <a:srgbClr val="080808"/>
                </a:solidFill>
                <a:latin typeface="Arial" panose="020B0604020202020204" pitchFamily="34" charset="0"/>
                <a:cs typeface="Arial" panose="020B0604020202020204" pitchFamily="34" charset="0"/>
              </a:rPr>
              <a:t>Utdata: 3D-data av samma storlek som indata.</a:t>
            </a:r>
          </a:p>
        </p:txBody>
      </p:sp>
      <p:cxnSp>
        <p:nvCxnSpPr>
          <p:cNvPr id="30" name="Straight Connector 29"/>
          <p:cNvCxnSpPr/>
          <p:nvPr/>
        </p:nvCxnSpPr>
        <p:spPr>
          <a:xfrm>
            <a:off x="250825" y="981075"/>
            <a:ext cx="8642350" cy="0"/>
          </a:xfrm>
          <a:prstGeom prst="line">
            <a:avLst/>
          </a:prstGeom>
          <a:ln w="25400">
            <a:solidFill>
              <a:srgbClr val="E89124"/>
            </a:solidFill>
          </a:ln>
        </p:spPr>
        <p:style>
          <a:lnRef idx="1">
            <a:schemeClr val="accent1"/>
          </a:lnRef>
          <a:fillRef idx="0">
            <a:schemeClr val="accent1"/>
          </a:fillRef>
          <a:effectRef idx="0">
            <a:schemeClr val="accent1"/>
          </a:effectRef>
          <a:fontRef idx="minor">
            <a:schemeClr val="tx1"/>
          </a:fontRef>
        </p:style>
      </p:cxnSp>
      <p:sp>
        <p:nvSpPr>
          <p:cNvPr id="32" name="CasellaDiTesto 9"/>
          <p:cNvSpPr txBox="1"/>
          <p:nvPr/>
        </p:nvSpPr>
        <p:spPr>
          <a:xfrm>
            <a:off x="250825" y="205645"/>
            <a:ext cx="5965095" cy="646331"/>
          </a:xfrm>
          <a:prstGeom prst="rect">
            <a:avLst/>
          </a:prstGeom>
          <a:noFill/>
        </p:spPr>
        <p:txBody>
          <a:bodyPr wrap="none" rtlCol="0">
            <a:spAutoFit/>
          </a:bodyPr>
          <a:lstStyle/>
          <a:p>
            <a:r>
              <a:rPr lang="sv-SE" sz="3600" cap="small" dirty="0">
                <a:solidFill>
                  <a:srgbClr val="E89124"/>
                </a:solidFill>
                <a:latin typeface="Arial" panose="020B0604020202020204" pitchFamily="34" charset="0"/>
                <a:cs typeface="Arial" panose="020B0604020202020204" pitchFamily="34" charset="0"/>
              </a:rPr>
              <a:t>Fristående NN Prognoser</a:t>
            </a:r>
            <a:endParaRPr lang="it-IT" sz="3600" cap="small" dirty="0">
              <a:solidFill>
                <a:srgbClr val="E891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82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7</a:t>
            </a:fld>
            <a:endParaRPr lang="sv-SE" altLang="it-IT" sz="1600">
              <a:solidFill>
                <a:srgbClr val="000000"/>
              </a:solidFill>
              <a:latin typeface="umr1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1" name="CasellaDiTesto 9"/>
          <p:cNvSpPr txBox="1"/>
          <p:nvPr/>
        </p:nvSpPr>
        <p:spPr>
          <a:xfrm>
            <a:off x="250825" y="1196752"/>
            <a:ext cx="8713663" cy="3416320"/>
          </a:xfrm>
          <a:prstGeom prst="rect">
            <a:avLst/>
          </a:prstGeom>
          <a:noFill/>
        </p:spPr>
        <p:txBody>
          <a:bodyPr wrap="square" rtlCol="0">
            <a:spAutoFit/>
          </a:bodyPr>
          <a:lstStyle/>
          <a:p>
            <a:pPr>
              <a:spcAft>
                <a:spcPts val="400"/>
              </a:spcAft>
            </a:pPr>
            <a:r>
              <a:rPr lang="sv-SE" sz="2800" dirty="0">
                <a:solidFill>
                  <a:srgbClr val="080808"/>
                </a:solidFill>
                <a:latin typeface="Arial" panose="020B0604020202020204" pitchFamily="34" charset="0"/>
                <a:cs typeface="Arial" panose="020B0604020202020204" pitchFamily="34" charset="0"/>
              </a:rPr>
              <a:t>Neurala Nätverk:</a:t>
            </a:r>
          </a:p>
          <a:p>
            <a:pPr>
              <a:spcAft>
                <a:spcPts val="400"/>
              </a:spcAft>
            </a:pPr>
            <a:endParaRPr lang="sv-SE" sz="2400" dirty="0">
              <a:solidFill>
                <a:srgbClr val="080808"/>
              </a:solidFill>
              <a:latin typeface="Arial" panose="020B0604020202020204" pitchFamily="34" charset="0"/>
              <a:cs typeface="Arial" panose="020B0604020202020204" pitchFamily="34" charset="0"/>
            </a:endParaRPr>
          </a:p>
          <a:p>
            <a:pPr marL="342900" indent="-342900">
              <a:spcAft>
                <a:spcPts val="400"/>
              </a:spcAft>
              <a:buFont typeface="Wingdings" panose="05000000000000000000" pitchFamily="2" charset="2"/>
              <a:buChar char="§"/>
            </a:pPr>
            <a:r>
              <a:rPr lang="sv-SE" sz="2400" dirty="0">
                <a:solidFill>
                  <a:srgbClr val="080808"/>
                </a:solidFill>
                <a:latin typeface="Arial" panose="020B0604020202020204" pitchFamily="34" charset="0"/>
                <a:cs typeface="Arial" panose="020B0604020202020204" pitchFamily="34" charset="0"/>
              </a:rPr>
              <a:t>En serie icke-linjära funktioner (med vikter som bestäms genom träning på data).</a:t>
            </a:r>
          </a:p>
          <a:p>
            <a:pPr marL="342900" indent="-342900">
              <a:spcAft>
                <a:spcPts val="400"/>
              </a:spcAft>
              <a:buFont typeface="Wingdings" panose="05000000000000000000" pitchFamily="2" charset="2"/>
              <a:buChar char="§"/>
            </a:pPr>
            <a:r>
              <a:rPr lang="sv-SE" sz="2400" dirty="0">
                <a:solidFill>
                  <a:srgbClr val="080808"/>
                </a:solidFill>
                <a:latin typeface="Arial" panose="020B0604020202020204" pitchFamily="34" charset="0"/>
                <a:cs typeface="Arial" panose="020B0604020202020204" pitchFamily="34" charset="0"/>
              </a:rPr>
              <a:t>Före träningen måste man bestämma nätverkets arkitektur. </a:t>
            </a:r>
          </a:p>
          <a:p>
            <a:pPr marL="342900" indent="-342900">
              <a:spcAft>
                <a:spcPts val="400"/>
              </a:spcAft>
              <a:buFont typeface="Wingdings" panose="05000000000000000000" pitchFamily="2" charset="2"/>
              <a:buChar char="§"/>
            </a:pPr>
            <a:r>
              <a:rPr lang="sv-SE" sz="2400" dirty="0">
                <a:solidFill>
                  <a:srgbClr val="080808"/>
                </a:solidFill>
                <a:latin typeface="Arial" panose="020B0604020202020204" pitchFamily="34" charset="0"/>
                <a:cs typeface="Arial" panose="020B0604020202020204" pitchFamily="34" charset="0"/>
              </a:rPr>
              <a:t>Här använder vi en </a:t>
            </a:r>
            <a:r>
              <a:rPr lang="sv-SE" sz="2400" dirty="0" err="1">
                <a:solidFill>
                  <a:srgbClr val="080808"/>
                </a:solidFill>
                <a:latin typeface="Arial" panose="020B0604020202020204" pitchFamily="34" charset="0"/>
                <a:cs typeface="Arial" panose="020B0604020202020204" pitchFamily="34" charset="0"/>
              </a:rPr>
              <a:t>konvolutionell</a:t>
            </a:r>
            <a:r>
              <a:rPr lang="sv-SE" sz="2400" dirty="0">
                <a:solidFill>
                  <a:srgbClr val="080808"/>
                </a:solidFill>
                <a:latin typeface="Arial" panose="020B0604020202020204" pitchFamily="34" charset="0"/>
                <a:cs typeface="Arial" panose="020B0604020202020204" pitchFamily="34" charset="0"/>
              </a:rPr>
              <a:t> avkodare-kodare.</a:t>
            </a:r>
          </a:p>
          <a:p>
            <a:pPr marL="800100" lvl="1" indent="-342900">
              <a:spcAft>
                <a:spcPts val="400"/>
              </a:spcAft>
              <a:buFont typeface="Wingdings" panose="05000000000000000000" pitchFamily="2" charset="2"/>
              <a:buChar char="§"/>
            </a:pPr>
            <a:r>
              <a:rPr lang="sv-SE" sz="2200" dirty="0">
                <a:solidFill>
                  <a:srgbClr val="080808"/>
                </a:solidFill>
                <a:latin typeface="Arial" panose="020B0604020202020204" pitchFamily="34" charset="0"/>
                <a:cs typeface="Arial" panose="020B0604020202020204" pitchFamily="34" charset="0"/>
              </a:rPr>
              <a:t>Indata: 3D-modelldata (u, v, T, Z på 10 vertikala nivåer);</a:t>
            </a:r>
          </a:p>
          <a:p>
            <a:pPr marL="800100" lvl="1" indent="-342900">
              <a:spcAft>
                <a:spcPts val="400"/>
              </a:spcAft>
              <a:buFont typeface="Wingdings" panose="05000000000000000000" pitchFamily="2" charset="2"/>
              <a:buChar char="§"/>
            </a:pPr>
            <a:r>
              <a:rPr lang="sv-SE" sz="2200" dirty="0">
                <a:solidFill>
                  <a:srgbClr val="080808"/>
                </a:solidFill>
                <a:latin typeface="Arial" panose="020B0604020202020204" pitchFamily="34" charset="0"/>
                <a:cs typeface="Arial" panose="020B0604020202020204" pitchFamily="34" charset="0"/>
              </a:rPr>
              <a:t>Utdata: 3D-data av samma storlek som indata.</a:t>
            </a:r>
          </a:p>
        </p:txBody>
      </p:sp>
      <p:cxnSp>
        <p:nvCxnSpPr>
          <p:cNvPr id="30" name="Straight Connector 29"/>
          <p:cNvCxnSpPr/>
          <p:nvPr/>
        </p:nvCxnSpPr>
        <p:spPr>
          <a:xfrm>
            <a:off x="250825" y="981075"/>
            <a:ext cx="8642350" cy="0"/>
          </a:xfrm>
          <a:prstGeom prst="line">
            <a:avLst/>
          </a:prstGeom>
          <a:ln w="25400">
            <a:solidFill>
              <a:srgbClr val="E89124"/>
            </a:solidFill>
          </a:ln>
        </p:spPr>
        <p:style>
          <a:lnRef idx="1">
            <a:schemeClr val="accent1"/>
          </a:lnRef>
          <a:fillRef idx="0">
            <a:schemeClr val="accent1"/>
          </a:fillRef>
          <a:effectRef idx="0">
            <a:schemeClr val="accent1"/>
          </a:effectRef>
          <a:fontRef idx="minor">
            <a:schemeClr val="tx1"/>
          </a:fontRef>
        </p:style>
      </p:cxnSp>
      <p:sp>
        <p:nvSpPr>
          <p:cNvPr id="32" name="CasellaDiTesto 9"/>
          <p:cNvSpPr txBox="1"/>
          <p:nvPr/>
        </p:nvSpPr>
        <p:spPr>
          <a:xfrm>
            <a:off x="250825" y="205645"/>
            <a:ext cx="5965095" cy="646331"/>
          </a:xfrm>
          <a:prstGeom prst="rect">
            <a:avLst/>
          </a:prstGeom>
          <a:noFill/>
        </p:spPr>
        <p:txBody>
          <a:bodyPr wrap="none" rtlCol="0">
            <a:spAutoFit/>
          </a:bodyPr>
          <a:lstStyle/>
          <a:p>
            <a:r>
              <a:rPr lang="sv-SE" sz="3600" cap="small" dirty="0">
                <a:solidFill>
                  <a:srgbClr val="E89124"/>
                </a:solidFill>
                <a:latin typeface="Arial" panose="020B0604020202020204" pitchFamily="34" charset="0"/>
                <a:cs typeface="Arial" panose="020B0604020202020204" pitchFamily="34" charset="0"/>
              </a:rPr>
              <a:t>Fristående NN Prognoser</a:t>
            </a:r>
            <a:endParaRPr lang="it-IT" sz="3600" cap="small" dirty="0">
              <a:solidFill>
                <a:srgbClr val="E89124"/>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63D172F-5F44-48D5-949D-20C3AF66D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1290638"/>
            <a:ext cx="4762500" cy="5238750"/>
          </a:xfrm>
          <a:prstGeom prst="rect">
            <a:avLst/>
          </a:prstGeom>
        </p:spPr>
      </p:pic>
    </p:spTree>
    <p:extLst>
      <p:ext uri="{BB962C8B-B14F-4D97-AF65-F5344CB8AC3E}">
        <p14:creationId xmlns:p14="http://schemas.microsoft.com/office/powerpoint/2010/main" val="3742417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8</a:t>
            </a:fld>
            <a:endParaRPr lang="sv-SE" altLang="it-IT" sz="1600">
              <a:solidFill>
                <a:srgbClr val="000000"/>
              </a:solidFill>
              <a:latin typeface="umr1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1" name="CasellaDiTesto 9"/>
          <p:cNvSpPr txBox="1"/>
          <p:nvPr/>
        </p:nvSpPr>
        <p:spPr>
          <a:xfrm>
            <a:off x="250825" y="1196752"/>
            <a:ext cx="8713663" cy="4144724"/>
          </a:xfrm>
          <a:prstGeom prst="rect">
            <a:avLst/>
          </a:prstGeom>
          <a:noFill/>
        </p:spPr>
        <p:txBody>
          <a:bodyPr wrap="square" rtlCol="0">
            <a:spAutoFit/>
          </a:bodyPr>
          <a:lstStyle/>
          <a:p>
            <a:pPr>
              <a:spcAft>
                <a:spcPts val="400"/>
              </a:spcAft>
            </a:pPr>
            <a:r>
              <a:rPr lang="sv-SE" sz="2800" dirty="0">
                <a:solidFill>
                  <a:srgbClr val="080808"/>
                </a:solidFill>
                <a:latin typeface="Arial" panose="020B0604020202020204" pitchFamily="34" charset="0"/>
                <a:cs typeface="Arial" panose="020B0604020202020204" pitchFamily="34" charset="0"/>
              </a:rPr>
              <a:t>Neurala Nätverk:</a:t>
            </a:r>
          </a:p>
          <a:p>
            <a:pPr>
              <a:spcAft>
                <a:spcPts val="400"/>
              </a:spcAft>
            </a:pPr>
            <a:endParaRPr lang="en-US" sz="2400" dirty="0">
              <a:latin typeface="Arial" panose="020B0604020202020204" pitchFamily="34" charset="0"/>
              <a:cs typeface="Arial" panose="020B0604020202020204" pitchFamily="34" charset="0"/>
            </a:endParaRPr>
          </a:p>
          <a:p>
            <a:pPr marL="342900" indent="-342900">
              <a:spcAft>
                <a:spcPts val="400"/>
              </a:spcAft>
              <a:buFont typeface="Wingdings" panose="05000000000000000000" pitchFamily="2" charset="2"/>
              <a:buChar char="§"/>
            </a:pPr>
            <a:r>
              <a:rPr lang="sv-SE" sz="2400" dirty="0">
                <a:solidFill>
                  <a:srgbClr val="080808"/>
                </a:solidFill>
                <a:latin typeface="Arial" panose="020B0604020202020204" pitchFamily="34" charset="0"/>
                <a:cs typeface="Arial" panose="020B0604020202020204" pitchFamily="34" charset="0"/>
              </a:rPr>
              <a:t>En serie icke-linjära funktioner (med vikter som bestäms genom träning på data).</a:t>
            </a:r>
          </a:p>
          <a:p>
            <a:pPr marL="342900" indent="-342900">
              <a:spcAft>
                <a:spcPts val="400"/>
              </a:spcAft>
              <a:buFont typeface="Wingdings" panose="05000000000000000000" pitchFamily="2" charset="2"/>
              <a:buChar char="§"/>
            </a:pPr>
            <a:r>
              <a:rPr lang="sv-SE" sz="2400" dirty="0">
                <a:solidFill>
                  <a:srgbClr val="080808"/>
                </a:solidFill>
                <a:latin typeface="Arial" panose="020B0604020202020204" pitchFamily="34" charset="0"/>
                <a:cs typeface="Arial" panose="020B0604020202020204" pitchFamily="34" charset="0"/>
              </a:rPr>
              <a:t>Före träningen måste man bestämma nätverkets arkitektur. </a:t>
            </a:r>
          </a:p>
          <a:p>
            <a:pPr marL="342900" indent="-342900">
              <a:spcAft>
                <a:spcPts val="400"/>
              </a:spcAft>
              <a:buFont typeface="Wingdings" panose="05000000000000000000" pitchFamily="2" charset="2"/>
              <a:buChar char="§"/>
            </a:pPr>
            <a:r>
              <a:rPr lang="sv-SE" sz="2400" dirty="0">
                <a:solidFill>
                  <a:srgbClr val="080808"/>
                </a:solidFill>
                <a:latin typeface="Arial" panose="020B0604020202020204" pitchFamily="34" charset="0"/>
                <a:cs typeface="Arial" panose="020B0604020202020204" pitchFamily="34" charset="0"/>
              </a:rPr>
              <a:t>Här använder vi en </a:t>
            </a:r>
            <a:r>
              <a:rPr lang="sv-SE" sz="2400" dirty="0" err="1">
                <a:solidFill>
                  <a:srgbClr val="080808"/>
                </a:solidFill>
                <a:latin typeface="Arial" panose="020B0604020202020204" pitchFamily="34" charset="0"/>
                <a:cs typeface="Arial" panose="020B0604020202020204" pitchFamily="34" charset="0"/>
              </a:rPr>
              <a:t>konvolutionell</a:t>
            </a:r>
            <a:r>
              <a:rPr lang="sv-SE" sz="2400" dirty="0">
                <a:solidFill>
                  <a:srgbClr val="080808"/>
                </a:solidFill>
                <a:latin typeface="Arial" panose="020B0604020202020204" pitchFamily="34" charset="0"/>
                <a:cs typeface="Arial" panose="020B0604020202020204" pitchFamily="34" charset="0"/>
              </a:rPr>
              <a:t> avkodare-kodare.</a:t>
            </a:r>
          </a:p>
          <a:p>
            <a:pPr marL="800100" lvl="1" indent="-342900">
              <a:spcAft>
                <a:spcPts val="400"/>
              </a:spcAft>
              <a:buFont typeface="Wingdings" panose="05000000000000000000" pitchFamily="2" charset="2"/>
              <a:buChar char="§"/>
            </a:pPr>
            <a:r>
              <a:rPr lang="sv-SE" sz="2200" dirty="0">
                <a:solidFill>
                  <a:srgbClr val="080808"/>
                </a:solidFill>
                <a:latin typeface="Arial" panose="020B0604020202020204" pitchFamily="34" charset="0"/>
                <a:cs typeface="Arial" panose="020B0604020202020204" pitchFamily="34" charset="0"/>
              </a:rPr>
              <a:t>Indata: 3D-modelldata (u, v, T, Z på 10 vertikala nivåer);</a:t>
            </a:r>
          </a:p>
          <a:p>
            <a:pPr marL="800100" lvl="1" indent="-342900">
              <a:spcAft>
                <a:spcPts val="400"/>
              </a:spcAft>
              <a:buFont typeface="Wingdings" panose="05000000000000000000" pitchFamily="2" charset="2"/>
              <a:buChar char="§"/>
            </a:pPr>
            <a:r>
              <a:rPr lang="sv-SE" sz="2200" dirty="0">
                <a:solidFill>
                  <a:srgbClr val="080808"/>
                </a:solidFill>
                <a:latin typeface="Arial" panose="020B0604020202020204" pitchFamily="34" charset="0"/>
                <a:cs typeface="Arial" panose="020B0604020202020204" pitchFamily="34" charset="0"/>
              </a:rPr>
              <a:t>Utdata: 3D-data av samma storlek som indata.</a:t>
            </a:r>
          </a:p>
          <a:p>
            <a:pPr marL="342900" indent="-342900">
              <a:spcAft>
                <a:spcPts val="400"/>
              </a:spcAft>
              <a:buFont typeface="Wingdings" panose="05000000000000000000" pitchFamily="2" charset="2"/>
              <a:buChar char="§"/>
            </a:pPr>
            <a:r>
              <a:rPr lang="sv-SE" sz="2400" dirty="0">
                <a:solidFill>
                  <a:srgbClr val="080808"/>
                </a:solidFill>
                <a:latin typeface="Arial" panose="020B0604020202020204" pitchFamily="34" charset="0"/>
                <a:cs typeface="Arial" panose="020B0604020202020204" pitchFamily="34" charset="0"/>
              </a:rPr>
              <a:t>Gör iterativa 1-dagsprognoser (t. ex. två 1-dagsprognoser för en 2-dagsprognos) enligt </a:t>
            </a:r>
            <a:r>
              <a:rPr lang="sv-SE" sz="2400" dirty="0" err="1">
                <a:solidFill>
                  <a:srgbClr val="080808"/>
                </a:solidFill>
                <a:latin typeface="Arial" panose="020B0604020202020204" pitchFamily="34" charset="0"/>
                <a:cs typeface="Arial" panose="020B0604020202020204" pitchFamily="34" charset="0"/>
              </a:rPr>
              <a:t>Dueben</a:t>
            </a:r>
            <a:r>
              <a:rPr lang="sv-SE" sz="2400" dirty="0">
                <a:solidFill>
                  <a:srgbClr val="080808"/>
                </a:solidFill>
                <a:latin typeface="Arial" panose="020B0604020202020204" pitchFamily="34" charset="0"/>
                <a:cs typeface="Arial" panose="020B0604020202020204" pitchFamily="34" charset="0"/>
              </a:rPr>
              <a:t> och Bauer (2018).</a:t>
            </a:r>
            <a:endParaRPr lang="sv-SE" sz="2200" dirty="0">
              <a:solidFill>
                <a:srgbClr val="080808"/>
              </a:solidFill>
              <a:latin typeface="Arial" panose="020B0604020202020204" pitchFamily="34" charset="0"/>
              <a:cs typeface="Arial" panose="020B0604020202020204" pitchFamily="34" charset="0"/>
            </a:endParaRPr>
          </a:p>
        </p:txBody>
      </p:sp>
      <p:cxnSp>
        <p:nvCxnSpPr>
          <p:cNvPr id="30" name="Straight Connector 29"/>
          <p:cNvCxnSpPr/>
          <p:nvPr/>
        </p:nvCxnSpPr>
        <p:spPr>
          <a:xfrm>
            <a:off x="250825" y="981075"/>
            <a:ext cx="8642350" cy="0"/>
          </a:xfrm>
          <a:prstGeom prst="line">
            <a:avLst/>
          </a:prstGeom>
          <a:ln w="25400">
            <a:solidFill>
              <a:srgbClr val="E89124"/>
            </a:solidFill>
          </a:ln>
        </p:spPr>
        <p:style>
          <a:lnRef idx="1">
            <a:schemeClr val="accent1"/>
          </a:lnRef>
          <a:fillRef idx="0">
            <a:schemeClr val="accent1"/>
          </a:fillRef>
          <a:effectRef idx="0">
            <a:schemeClr val="accent1"/>
          </a:effectRef>
          <a:fontRef idx="minor">
            <a:schemeClr val="tx1"/>
          </a:fontRef>
        </p:style>
      </p:cxnSp>
      <p:sp>
        <p:nvSpPr>
          <p:cNvPr id="32" name="CasellaDiTesto 9"/>
          <p:cNvSpPr txBox="1"/>
          <p:nvPr/>
        </p:nvSpPr>
        <p:spPr>
          <a:xfrm>
            <a:off x="250825" y="205645"/>
            <a:ext cx="5965095" cy="646331"/>
          </a:xfrm>
          <a:prstGeom prst="rect">
            <a:avLst/>
          </a:prstGeom>
          <a:noFill/>
        </p:spPr>
        <p:txBody>
          <a:bodyPr wrap="none" rtlCol="0">
            <a:spAutoFit/>
          </a:bodyPr>
          <a:lstStyle/>
          <a:p>
            <a:r>
              <a:rPr lang="sv-SE" sz="3600" cap="small" dirty="0">
                <a:solidFill>
                  <a:srgbClr val="E89124"/>
                </a:solidFill>
                <a:latin typeface="Arial" panose="020B0604020202020204" pitchFamily="34" charset="0"/>
                <a:cs typeface="Arial" panose="020B0604020202020204" pitchFamily="34" charset="0"/>
              </a:rPr>
              <a:t>Fristående NN Prognoser</a:t>
            </a:r>
            <a:endParaRPr lang="it-IT" sz="3600" cap="small" dirty="0">
              <a:solidFill>
                <a:srgbClr val="E891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464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51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900"/>
              </a:lnSpc>
              <a:spcBef>
                <a:spcPct val="20000"/>
              </a:spcBef>
              <a:buSzPct val="93000"/>
              <a:buFont typeface="Verdana" panose="020B060403050404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SzTx/>
              <a:buFontTx/>
              <a:buNone/>
            </a:pPr>
            <a:fld id="{C2DEE9F6-CBCC-45C6-A39B-5C2ECEDA02E3}" type="slidenum">
              <a:rPr lang="sv-SE" altLang="it-IT" sz="1600" smtClean="0">
                <a:solidFill>
                  <a:srgbClr val="000000"/>
                </a:solidFill>
                <a:latin typeface="umr10"/>
              </a:rPr>
              <a:pPr fontAlgn="base">
                <a:lnSpc>
                  <a:spcPct val="100000"/>
                </a:lnSpc>
                <a:spcBef>
                  <a:spcPct val="0"/>
                </a:spcBef>
                <a:spcAft>
                  <a:spcPct val="0"/>
                </a:spcAft>
                <a:buSzTx/>
                <a:buFontTx/>
                <a:buNone/>
              </a:pPr>
              <a:t>9</a:t>
            </a:fld>
            <a:endParaRPr lang="sv-SE" altLang="it-IT" sz="1600">
              <a:solidFill>
                <a:srgbClr val="000000"/>
              </a:solidFill>
              <a:latin typeface="umr10"/>
            </a:endParaRPr>
          </a:p>
        </p:txBody>
      </p:sp>
      <p:sp>
        <p:nvSpPr>
          <p:cNvPr id="12" name="Rectangle 11"/>
          <p:cNvSpPr/>
          <p:nvPr/>
        </p:nvSpPr>
        <p:spPr>
          <a:xfrm>
            <a:off x="7322760" y="205645"/>
            <a:ext cx="1763712"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1" name="CasellaDiTesto 9"/>
          <p:cNvSpPr txBox="1"/>
          <p:nvPr/>
        </p:nvSpPr>
        <p:spPr>
          <a:xfrm>
            <a:off x="250825" y="1196752"/>
            <a:ext cx="8713663" cy="5129609"/>
          </a:xfrm>
          <a:prstGeom prst="rect">
            <a:avLst/>
          </a:prstGeom>
          <a:noFill/>
        </p:spPr>
        <p:txBody>
          <a:bodyPr wrap="square" rtlCol="0">
            <a:spAutoFit/>
          </a:bodyPr>
          <a:lstStyle/>
          <a:p>
            <a:pPr>
              <a:spcAft>
                <a:spcPts val="400"/>
              </a:spcAft>
            </a:pPr>
            <a:r>
              <a:rPr lang="it-IT" sz="2800" dirty="0">
                <a:solidFill>
                  <a:srgbClr val="080808"/>
                </a:solidFill>
                <a:latin typeface="Arial" panose="020B0604020202020204" pitchFamily="34" charset="0"/>
                <a:cs typeface="Arial" panose="020B0604020202020204" pitchFamily="34" charset="0"/>
              </a:rPr>
              <a:t>Använder modeller av olika komplexitet:</a:t>
            </a:r>
          </a:p>
          <a:p>
            <a:pPr marL="800100" lvl="1" indent="-342900">
              <a:spcAft>
                <a:spcPts val="400"/>
              </a:spcAft>
              <a:buFont typeface="Wingdings" panose="05000000000000000000" pitchFamily="2" charset="2"/>
              <a:buChar char="§"/>
            </a:pPr>
            <a:r>
              <a:rPr lang="it-IT" sz="2400" dirty="0">
                <a:solidFill>
                  <a:srgbClr val="080808"/>
                </a:solidFill>
                <a:latin typeface="Arial" panose="020B0604020202020204" pitchFamily="34" charset="0"/>
                <a:cs typeface="Arial" panose="020B0604020202020204" pitchFamily="34" charset="0"/>
              </a:rPr>
              <a:t>PUMA (torr dynamisk kärna), upplösning T21 och T42 (∼5,65 respektive ∼2,8° lat).</a:t>
            </a:r>
          </a:p>
          <a:p>
            <a:pPr marL="800100" lvl="1" indent="-342900">
              <a:spcAft>
                <a:spcPts val="400"/>
              </a:spcAft>
              <a:buFont typeface="Wingdings" panose="05000000000000000000" pitchFamily="2" charset="2"/>
              <a:buChar char="§"/>
            </a:pPr>
            <a:r>
              <a:rPr lang="it-IT" sz="2400" dirty="0">
                <a:solidFill>
                  <a:srgbClr val="080808"/>
                </a:solidFill>
                <a:latin typeface="Arial" panose="020B0604020202020204" pitchFamily="34" charset="0"/>
                <a:cs typeface="Arial" panose="020B0604020202020204" pitchFamily="34" charset="0"/>
              </a:rPr>
              <a:t>PlaSim (lågkomplexitet GCM), upplösning T21 och T42.</a:t>
            </a:r>
          </a:p>
          <a:p>
            <a:pPr marL="800100" lvl="1" indent="-342900">
              <a:spcAft>
                <a:spcPts val="400"/>
              </a:spcAft>
              <a:buFont typeface="Wingdings" panose="05000000000000000000" pitchFamily="2" charset="2"/>
              <a:buChar char="§"/>
            </a:pPr>
            <a:r>
              <a:rPr lang="it-IT" sz="2400" dirty="0">
                <a:solidFill>
                  <a:srgbClr val="080808"/>
                </a:solidFill>
                <a:latin typeface="Arial" panose="020B0604020202020204" pitchFamily="34" charset="0"/>
                <a:cs typeface="Arial" panose="020B0604020202020204" pitchFamily="34" charset="0"/>
              </a:rPr>
              <a:t>ERA5-reanalys, upplösning T21.</a:t>
            </a:r>
          </a:p>
          <a:p>
            <a:pPr marL="800100" lvl="1" indent="-342900">
              <a:spcAft>
                <a:spcPts val="400"/>
              </a:spcAft>
              <a:buFont typeface="Wingdings" panose="05000000000000000000" pitchFamily="2" charset="2"/>
              <a:buChar char="§"/>
            </a:pPr>
            <a:endParaRPr lang="en-US" sz="2400" dirty="0">
              <a:solidFill>
                <a:srgbClr val="080808"/>
              </a:solidFill>
              <a:latin typeface="Arial" panose="020B0604020202020204" pitchFamily="34" charset="0"/>
              <a:cs typeface="Arial" panose="020B0604020202020204" pitchFamily="34" charset="0"/>
            </a:endParaRPr>
          </a:p>
          <a:p>
            <a:pPr>
              <a:spcAft>
                <a:spcPts val="400"/>
              </a:spcAft>
            </a:pPr>
            <a:r>
              <a:rPr lang="en-US" sz="2800" dirty="0" err="1">
                <a:solidFill>
                  <a:srgbClr val="080808"/>
                </a:solidFill>
                <a:latin typeface="Arial" panose="020B0604020202020204" pitchFamily="34" charset="0"/>
                <a:cs typeface="Arial" panose="020B0604020202020204" pitchFamily="34" charset="0"/>
              </a:rPr>
              <a:t>Utvärderingsmått</a:t>
            </a:r>
            <a:r>
              <a:rPr lang="en-US" sz="2800" dirty="0">
                <a:solidFill>
                  <a:srgbClr val="080808"/>
                </a:solidFill>
                <a:latin typeface="Arial" panose="020B0604020202020204" pitchFamily="34" charset="0"/>
                <a:cs typeface="Arial" panose="020B0604020202020204" pitchFamily="34" charset="0"/>
              </a:rPr>
              <a:t>:</a:t>
            </a:r>
          </a:p>
          <a:p>
            <a:pPr marL="800100" lvl="1" indent="-342900">
              <a:spcAft>
                <a:spcPts val="400"/>
              </a:spcAft>
              <a:buFont typeface="Wingdings" panose="05000000000000000000" pitchFamily="2" charset="2"/>
              <a:buChar char="§"/>
            </a:pPr>
            <a:r>
              <a:rPr lang="en-US" sz="2400" dirty="0">
                <a:solidFill>
                  <a:srgbClr val="080808"/>
                </a:solidFill>
                <a:latin typeface="Arial" panose="020B0604020202020204" pitchFamily="34" charset="0"/>
                <a:cs typeface="Arial" panose="020B0604020202020204" pitchFamily="34" charset="0"/>
              </a:rPr>
              <a:t>RMSE </a:t>
            </a:r>
          </a:p>
          <a:p>
            <a:pPr marL="800100" lvl="1" indent="-342900">
              <a:spcAft>
                <a:spcPts val="400"/>
              </a:spcAft>
              <a:buFont typeface="Wingdings" panose="05000000000000000000" pitchFamily="2" charset="2"/>
              <a:buChar char="§"/>
            </a:pPr>
            <a:endParaRPr lang="en-US" sz="2400" dirty="0">
              <a:solidFill>
                <a:srgbClr val="080808"/>
              </a:solidFill>
              <a:latin typeface="Arial" panose="020B0604020202020204" pitchFamily="34" charset="0"/>
              <a:cs typeface="Arial" panose="020B0604020202020204" pitchFamily="34" charset="0"/>
            </a:endParaRPr>
          </a:p>
          <a:p>
            <a:pPr marL="800100" lvl="1" indent="-342900">
              <a:spcAft>
                <a:spcPts val="400"/>
              </a:spcAft>
              <a:buFont typeface="Wingdings" panose="05000000000000000000" pitchFamily="2" charset="2"/>
              <a:buChar char="§"/>
            </a:pPr>
            <a:r>
              <a:rPr lang="en-US" sz="2400" dirty="0">
                <a:solidFill>
                  <a:srgbClr val="080808"/>
                </a:solidFill>
                <a:latin typeface="Arial" panose="020B0604020202020204" pitchFamily="34" charset="0"/>
                <a:cs typeface="Arial" panose="020B0604020202020204" pitchFamily="34" charset="0"/>
              </a:rPr>
              <a:t>ACC</a:t>
            </a:r>
          </a:p>
          <a:p>
            <a:pPr marL="800100" lvl="1" indent="-342900">
              <a:spcAft>
                <a:spcPts val="400"/>
              </a:spcAft>
              <a:buFont typeface="Wingdings" panose="05000000000000000000" pitchFamily="2" charset="2"/>
              <a:buChar char="§"/>
            </a:pPr>
            <a:endParaRPr lang="en-US" sz="2400" dirty="0">
              <a:solidFill>
                <a:srgbClr val="080808"/>
              </a:solidFill>
              <a:latin typeface="Arial" panose="020B0604020202020204" pitchFamily="34" charset="0"/>
              <a:cs typeface="Arial" panose="020B0604020202020204" pitchFamily="34" charset="0"/>
            </a:endParaRPr>
          </a:p>
          <a:p>
            <a:pPr marL="342900" indent="-342900">
              <a:spcAft>
                <a:spcPts val="400"/>
              </a:spcAft>
              <a:buFont typeface="Wingdings" panose="05000000000000000000" pitchFamily="2" charset="2"/>
              <a:buChar char="§"/>
            </a:pPr>
            <a:endParaRPr lang="sv-SE" sz="2200" dirty="0">
              <a:solidFill>
                <a:srgbClr val="080808"/>
              </a:solidFill>
              <a:latin typeface="Arial" panose="020B0604020202020204" pitchFamily="34" charset="0"/>
              <a:cs typeface="Arial" panose="020B0604020202020204" pitchFamily="34" charset="0"/>
            </a:endParaRPr>
          </a:p>
        </p:txBody>
      </p:sp>
      <p:cxnSp>
        <p:nvCxnSpPr>
          <p:cNvPr id="30" name="Straight Connector 29"/>
          <p:cNvCxnSpPr/>
          <p:nvPr/>
        </p:nvCxnSpPr>
        <p:spPr>
          <a:xfrm>
            <a:off x="250825" y="981075"/>
            <a:ext cx="8642350" cy="0"/>
          </a:xfrm>
          <a:prstGeom prst="line">
            <a:avLst/>
          </a:prstGeom>
          <a:ln w="25400">
            <a:solidFill>
              <a:srgbClr val="E89124"/>
            </a:solidFill>
          </a:ln>
        </p:spPr>
        <p:style>
          <a:lnRef idx="1">
            <a:schemeClr val="accent1"/>
          </a:lnRef>
          <a:fillRef idx="0">
            <a:schemeClr val="accent1"/>
          </a:fillRef>
          <a:effectRef idx="0">
            <a:schemeClr val="accent1"/>
          </a:effectRef>
          <a:fontRef idx="minor">
            <a:schemeClr val="tx1"/>
          </a:fontRef>
        </p:style>
      </p:cxnSp>
      <p:sp>
        <p:nvSpPr>
          <p:cNvPr id="32" name="CasellaDiTesto 9"/>
          <p:cNvSpPr txBox="1"/>
          <p:nvPr/>
        </p:nvSpPr>
        <p:spPr>
          <a:xfrm>
            <a:off x="250825" y="205645"/>
            <a:ext cx="5965095" cy="646331"/>
          </a:xfrm>
          <a:prstGeom prst="rect">
            <a:avLst/>
          </a:prstGeom>
          <a:noFill/>
        </p:spPr>
        <p:txBody>
          <a:bodyPr wrap="none" rtlCol="0">
            <a:spAutoFit/>
          </a:bodyPr>
          <a:lstStyle/>
          <a:p>
            <a:r>
              <a:rPr lang="sv-SE" sz="3600" cap="small" dirty="0">
                <a:solidFill>
                  <a:srgbClr val="E89124"/>
                </a:solidFill>
                <a:latin typeface="Arial" panose="020B0604020202020204" pitchFamily="34" charset="0"/>
                <a:cs typeface="Arial" panose="020B0604020202020204" pitchFamily="34" charset="0"/>
              </a:rPr>
              <a:t>Fristående NN Prognoser</a:t>
            </a:r>
            <a:endParaRPr lang="it-IT" sz="3600" cap="small" dirty="0">
              <a:solidFill>
                <a:srgbClr val="E89124"/>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339752" y="4434202"/>
            <a:ext cx="3509565" cy="616833"/>
          </a:xfrm>
          <a:prstGeom prst="rect">
            <a:avLst/>
          </a:prstGeom>
        </p:spPr>
      </p:pic>
      <p:pic>
        <p:nvPicPr>
          <p:cNvPr id="3" name="Picture 2"/>
          <p:cNvPicPr>
            <a:picLocks noChangeAspect="1"/>
          </p:cNvPicPr>
          <p:nvPr/>
        </p:nvPicPr>
        <p:blipFill>
          <a:blip r:embed="rId4"/>
          <a:stretch>
            <a:fillRect/>
          </a:stretch>
        </p:blipFill>
        <p:spPr>
          <a:xfrm>
            <a:off x="2339751" y="5301207"/>
            <a:ext cx="4820145" cy="1240829"/>
          </a:xfrm>
          <a:prstGeom prst="rect">
            <a:avLst/>
          </a:prstGeom>
        </p:spPr>
      </p:pic>
    </p:spTree>
    <p:extLst>
      <p:ext uri="{BB962C8B-B14F-4D97-AF65-F5344CB8AC3E}">
        <p14:creationId xmlns:p14="http://schemas.microsoft.com/office/powerpoint/2010/main" val="3905896991"/>
      </p:ext>
    </p:extLst>
  </p:cSld>
  <p:clrMapOvr>
    <a:masterClrMapping/>
  </p:clrMapOvr>
</p:sld>
</file>

<file path=ppt/theme/theme1.xml><?xml version="1.0" encoding="utf-8"?>
<a:theme xmlns:a="http://schemas.openxmlformats.org/drawingml/2006/main" name="SU Eld">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12706</TotalTime>
  <Words>1404</Words>
  <Application>Microsoft Office PowerPoint</Application>
  <PresentationFormat>On-screen Show (4:3)</PresentationFormat>
  <Paragraphs>198</Paragraphs>
  <Slides>29</Slides>
  <Notes>14</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umr10</vt:lpstr>
      <vt:lpstr>Verdana</vt:lpstr>
      <vt:lpstr>Wingdings</vt:lpstr>
      <vt:lpstr>SU 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Heat Transport, Hetons and  Skewed PDFs</dc:title>
  <dc:creator>Messori</dc:creator>
  <cp:lastModifiedBy>Gabriele Messori</cp:lastModifiedBy>
  <cp:revision>589</cp:revision>
  <dcterms:created xsi:type="dcterms:W3CDTF">2014-02-05T06:55:57Z</dcterms:created>
  <dcterms:modified xsi:type="dcterms:W3CDTF">2022-05-04T13:15:53Z</dcterms:modified>
</cp:coreProperties>
</file>