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63"/>
  </p:notesMasterIdLst>
  <p:sldIdLst>
    <p:sldId id="256" r:id="rId5"/>
    <p:sldId id="945" r:id="rId6"/>
    <p:sldId id="257" r:id="rId7"/>
    <p:sldId id="261" r:id="rId8"/>
    <p:sldId id="281" r:id="rId9"/>
    <p:sldId id="280" r:id="rId10"/>
    <p:sldId id="1332" r:id="rId11"/>
    <p:sldId id="1333" r:id="rId12"/>
    <p:sldId id="1326" r:id="rId13"/>
    <p:sldId id="262" r:id="rId14"/>
    <p:sldId id="1328" r:id="rId15"/>
    <p:sldId id="260" r:id="rId16"/>
    <p:sldId id="290" r:id="rId17"/>
    <p:sldId id="291" r:id="rId18"/>
    <p:sldId id="292" r:id="rId19"/>
    <p:sldId id="293" r:id="rId20"/>
    <p:sldId id="296" r:id="rId21"/>
    <p:sldId id="940" r:id="rId22"/>
    <p:sldId id="294" r:id="rId23"/>
    <p:sldId id="1324" r:id="rId24"/>
    <p:sldId id="295" r:id="rId25"/>
    <p:sldId id="259" r:id="rId26"/>
    <p:sldId id="279" r:id="rId27"/>
    <p:sldId id="457" r:id="rId28"/>
    <p:sldId id="333" r:id="rId29"/>
    <p:sldId id="1325" r:id="rId30"/>
    <p:sldId id="938" r:id="rId31"/>
    <p:sldId id="939" r:id="rId32"/>
    <p:sldId id="265" r:id="rId33"/>
    <p:sldId id="941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</p:sldIdLst>
  <p:sldSz cx="12188825" cy="6858000"/>
  <p:notesSz cx="6794500" cy="99314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Helvetica Neue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93" roundtripDataSignature="AMtx7mihZMIa0zg99HSgq6+YtZy6JCfm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217268-6A95-4628-8BB6-30027D2671E9}">
  <a:tblStyle styleId="{46217268-6A95-4628-8BB6-30027D2671E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3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95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93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500Z for Nhem extratropics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71" y="8685316"/>
            <a:ext cx="2971691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9785" indent="-2883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516" indent="-23070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922" indent="-23070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6328" indent="-23070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734" indent="-23070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9141" indent="-23070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0547" indent="-23070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953" indent="-23070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3A6EA2-5169-1B45-B6DD-26B73C69CEF4}" type="slidenum">
              <a:rPr lang="en-GB"/>
              <a:pPr eaLnBrk="1" hangingPunct="1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505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4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5:notes"/>
          <p:cNvSpPr txBox="1">
            <a:spLocks noGrp="1"/>
          </p:cNvSpPr>
          <p:nvPr>
            <p:ph type="sldNum" idx="12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6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6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6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6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6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6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69:notes"/>
          <p:cNvSpPr txBox="1">
            <a:spLocks noGrp="1"/>
          </p:cNvSpPr>
          <p:nvPr>
            <p:ph type="sldNum" idx="12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1"/>
          <p:cNvSpPr txBox="1"/>
          <p:nvPr/>
        </p:nvSpPr>
        <p:spPr>
          <a:xfrm>
            <a:off x="8076534" y="5984875"/>
            <a:ext cx="195306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rPr>
              <a:t>© ECMWF January 20, 2020</a:t>
            </a:r>
            <a:endParaRPr sz="900" b="0" i="0" u="none" strike="noStrike" cap="none">
              <a:solidFill>
                <a:srgbClr val="064E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71"/>
          <p:cNvSpPr txBox="1">
            <a:spLocks noGrp="1"/>
          </p:cNvSpPr>
          <p:nvPr>
            <p:ph type="body" idx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1"/>
          <p:cNvSpPr txBox="1">
            <a:spLocks noGrp="1"/>
          </p:cNvSpPr>
          <p:nvPr>
            <p:ph type="body" idx="2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71"/>
          <p:cNvSpPr txBox="1">
            <a:spLocks noGrp="1"/>
          </p:cNvSpPr>
          <p:nvPr>
            <p:ph type="body" idx="3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71"/>
          <p:cNvSpPr txBox="1">
            <a:spLocks noGrp="1"/>
          </p:cNvSpPr>
          <p:nvPr>
            <p:ph type="body" idx="4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71"/>
          <p:cNvSpPr txBox="1">
            <a:spLocks noGrp="1"/>
          </p:cNvSpPr>
          <p:nvPr>
            <p:ph type="body" idx="5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Google Shape;18;p71" descr="ECMWF_Master_Logo_RGB_nostra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0000" y="5984875"/>
            <a:ext cx="2135591" cy="36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2" y="360000"/>
            <a:ext cx="1002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2" y="936000"/>
            <a:ext cx="1002959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3">
              <a:lnSpc>
                <a:spcPts val="2199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10" indent="-270004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16" indent="-270004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22" indent="-270004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28" indent="-270004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1" y="6308259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5" y="6308259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2" y="6308254"/>
            <a:ext cx="134237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2"/>
          <p:cNvSpPr txBox="1"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72"/>
          <p:cNvSpPr txBox="1">
            <a:spLocks noGrp="1"/>
          </p:cNvSpPr>
          <p:nvPr>
            <p:ph type="body" idx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64E8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064E8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64E83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72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" name="Google Shape;23;p72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" name="Google Shape;24;p72" descr="ECMWF_Master_Logo_RGB_nostra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0001" y="6293597"/>
            <a:ext cx="1342372" cy="230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narrow margins">
  <p:cSld name="Title and Content narrow margi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3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73"/>
          <p:cNvSpPr txBox="1">
            <a:spLocks noGrp="1"/>
          </p:cNvSpPr>
          <p:nvPr>
            <p:ph type="body" idx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64E8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064E8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64E83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73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73"/>
          <p:cNvSpPr txBox="1"/>
          <p:nvPr/>
        </p:nvSpPr>
        <p:spPr>
          <a:xfrm>
            <a:off x="8564419" y="6308255"/>
            <a:ext cx="1465181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29, 2014</a:t>
            </a:r>
            <a:endParaRPr/>
          </a:p>
        </p:txBody>
      </p:sp>
      <p:sp>
        <p:nvSpPr>
          <p:cNvPr id="30" name="Google Shape;30;p73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" name="Google Shape;31;p73" descr="ECMWF_Master_Logo_RGB_nostra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00" y="6308254"/>
            <a:ext cx="1342372" cy="230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">
  <p:cSld name="Figur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6"/>
          <p:cNvSpPr txBox="1">
            <a:spLocks noGrp="1"/>
          </p:cNvSpPr>
          <p:nvPr>
            <p:ph type="title"/>
          </p:nvPr>
        </p:nvSpPr>
        <p:spPr>
          <a:xfrm>
            <a:off x="417518" y="147341"/>
            <a:ext cx="11771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sldNum" idx="12"/>
          </p:nvPr>
        </p:nvSpPr>
        <p:spPr>
          <a:xfrm>
            <a:off x="10029600" y="6558183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76"/>
          <p:cNvSpPr txBox="1"/>
          <p:nvPr/>
        </p:nvSpPr>
        <p:spPr>
          <a:xfrm>
            <a:off x="8564419" y="6308255"/>
            <a:ext cx="1465181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29, 2014</a:t>
            </a:r>
            <a:endParaRPr/>
          </a:p>
        </p:txBody>
      </p:sp>
      <p:pic>
        <p:nvPicPr>
          <p:cNvPr id="46" name="Google Shape;46;p76" descr="ECMWF_Master_Logo_RGB_nostra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519" y="6550854"/>
            <a:ext cx="1342372" cy="230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rrow margins">
  <p:cSld name="Narrow margi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7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77"/>
          <p:cNvSpPr txBox="1">
            <a:spLocks noGrp="1"/>
          </p:cNvSpPr>
          <p:nvPr>
            <p:ph type="body" idx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836" algn="l" rtl="0">
              <a:lnSpc>
                <a:spcPct val="122234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4937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8500"/>
              </a:lnSpc>
              <a:spcBef>
                <a:spcPts val="900"/>
              </a:spcBef>
              <a:spcAft>
                <a:spcPts val="0"/>
              </a:spcAft>
              <a:buClr>
                <a:srgbClr val="064E8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064E8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64E83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77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77"/>
          <p:cNvSpPr txBox="1"/>
          <p:nvPr/>
        </p:nvSpPr>
        <p:spPr>
          <a:xfrm>
            <a:off x="8564421" y="6308259"/>
            <a:ext cx="1465181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29, 2014</a:t>
            </a:r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2422374" y="6308259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" name="Google Shape;53;p77" descr="ECMWF_Master_Logo_RGB_nostra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00" y="6308254"/>
            <a:ext cx="1342372" cy="230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 margins">
  <p:cSld name="Title and Content wide margi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body" idx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64E8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064E8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64E83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" name="Google Shape;58;p78"/>
          <p:cNvSpPr txBox="1"/>
          <p:nvPr/>
        </p:nvSpPr>
        <p:spPr>
          <a:xfrm>
            <a:off x="8564419" y="6308255"/>
            <a:ext cx="1465181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29, 2014</a:t>
            </a:r>
            <a:endParaRPr/>
          </a:p>
        </p:txBody>
      </p:sp>
      <p:sp>
        <p:nvSpPr>
          <p:cNvPr id="59" name="Google Shape;59;p78"/>
          <p:cNvSpPr txBox="1">
            <a:spLocks noGrp="1"/>
          </p:cNvSpPr>
          <p:nvPr>
            <p:ph type="ftr" idx="11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cap="none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" name="Google Shape;60;p78" descr="ECMWF_Master_Logo_RGB_nostrap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0001" y="6293597"/>
            <a:ext cx="1342372" cy="230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7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70" descr="PowerPoint_strip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8288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46.gif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gif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Relationship Id="rId9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mwf.int/en/forecasts/quality-our-forecast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107.gif"/><Relationship Id="rId7" Type="http://schemas.openxmlformats.org/officeDocument/2006/relationships/image" Target="../media/image11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gif"/><Relationship Id="rId11" Type="http://schemas.openxmlformats.org/officeDocument/2006/relationships/image" Target="../media/image115.gif"/><Relationship Id="rId5" Type="http://schemas.openxmlformats.org/officeDocument/2006/relationships/image" Target="../media/image109.gif"/><Relationship Id="rId10" Type="http://schemas.openxmlformats.org/officeDocument/2006/relationships/image" Target="../media/image114.gif"/><Relationship Id="rId4" Type="http://schemas.openxmlformats.org/officeDocument/2006/relationships/image" Target="../media/image108.gif"/><Relationship Id="rId9" Type="http://schemas.openxmlformats.org/officeDocument/2006/relationships/image" Target="../media/image11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body" idx="1"/>
          </p:nvPr>
        </p:nvSpPr>
        <p:spPr>
          <a:xfrm>
            <a:off x="843458" y="558139"/>
            <a:ext cx="1037456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>
              <a:lnSpc>
                <a:spcPct val="125000"/>
              </a:lnSpc>
              <a:buSzPts val="3200"/>
            </a:pPr>
            <a:r>
              <a:rPr lang="en-GB" sz="3200"/>
              <a:t>Use and evaluation of ECMWF forecasts with focus on extremes</a:t>
            </a:r>
          </a:p>
        </p:txBody>
      </p:sp>
      <p:sp>
        <p:nvSpPr>
          <p:cNvPr id="67" name="Google Shape;67;p1"/>
          <p:cNvSpPr txBox="1">
            <a:spLocks noGrp="1"/>
          </p:cNvSpPr>
          <p:nvPr>
            <p:ph type="body" idx="3"/>
          </p:nvPr>
        </p:nvSpPr>
        <p:spPr>
          <a:xfrm>
            <a:off x="1109182" y="2503310"/>
            <a:ext cx="106587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/>
              <a:t>Linus Magnusson , Evaluation section, Forecast Department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487D-961E-4FFA-AB34-370523FC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70" y="142411"/>
            <a:ext cx="7869600" cy="369332"/>
          </a:xfrm>
        </p:spPr>
        <p:txBody>
          <a:bodyPr/>
          <a:lstStyle/>
          <a:p>
            <a:r>
              <a:rPr lang="en-GB" sz="2000"/>
              <a:t>Prediction of the snowfall in Aalborg, Denmark 1 Dec</a:t>
            </a:r>
            <a:br>
              <a:rPr lang="en-GB" sz="2000"/>
            </a:br>
            <a:r>
              <a:rPr lang="en-GB" sz="2000"/>
              <a:t>(mm of water eq.)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2102C-E93E-42B7-870C-C4BD9C850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AA533-BF76-43BE-9687-988AAF6D2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126FA9F2-2BA9-4AA0-9A3F-0C25F2751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4" y="1146627"/>
            <a:ext cx="6448851" cy="4564745"/>
          </a:xfrm>
          <a:prstGeom prst="rect">
            <a:avLst/>
          </a:prstGeom>
        </p:spPr>
      </p:pic>
      <p:pic>
        <p:nvPicPr>
          <p:cNvPr id="15" name="Picture 14" descr="Diagram, map&#10;&#10;Description automatically generated">
            <a:extLst>
              <a:ext uri="{FF2B5EF4-FFF2-40B4-BE49-F238E27FC236}">
                <a16:creationId xmlns:a16="http://schemas.microsoft.com/office/drawing/2014/main" id="{DA71D2F3-5A49-4D4B-A5CA-3A23FAB0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697" y="241422"/>
            <a:ext cx="4626058" cy="3274502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1D19B715-CAA9-4AF3-8D30-CCA954DC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695" y="3410532"/>
            <a:ext cx="4626060" cy="327450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34A7C7-0DE2-4CBD-820E-84F8A21CB3F4}"/>
              </a:ext>
            </a:extLst>
          </p:cNvPr>
          <p:cNvCxnSpPr>
            <a:cxnSpLocks/>
          </p:cNvCxnSpPr>
          <p:nvPr/>
        </p:nvCxnSpPr>
        <p:spPr>
          <a:xfrm>
            <a:off x="5767137" y="1315453"/>
            <a:ext cx="0" cy="66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B5A09B-146B-4161-95F5-7421CA8B6CC2}"/>
              </a:ext>
            </a:extLst>
          </p:cNvPr>
          <p:cNvCxnSpPr>
            <a:cxnSpLocks/>
          </p:cNvCxnSpPr>
          <p:nvPr/>
        </p:nvCxnSpPr>
        <p:spPr>
          <a:xfrm>
            <a:off x="5422232" y="2114580"/>
            <a:ext cx="0" cy="66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9EC3D8-F48F-4364-98B2-4E8B20C98E63}"/>
              </a:ext>
            </a:extLst>
          </p:cNvPr>
          <p:cNvCxnSpPr>
            <a:cxnSpLocks/>
          </p:cNvCxnSpPr>
          <p:nvPr/>
        </p:nvCxnSpPr>
        <p:spPr>
          <a:xfrm>
            <a:off x="5077326" y="1678465"/>
            <a:ext cx="0" cy="66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F62D779-4A29-4B86-A70C-8A7E9D7C9115}"/>
              </a:ext>
            </a:extLst>
          </p:cNvPr>
          <p:cNvSpPr txBox="1"/>
          <p:nvPr/>
        </p:nvSpPr>
        <p:spPr>
          <a:xfrm>
            <a:off x="7170822" y="24142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 Dec 00UTC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BA800-F38B-41F3-A7A1-BCC54A5391E5}"/>
              </a:ext>
            </a:extLst>
          </p:cNvPr>
          <p:cNvSpPr txBox="1"/>
          <p:nvPr/>
        </p:nvSpPr>
        <p:spPr>
          <a:xfrm>
            <a:off x="7081001" y="344709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30 Nov 00UTC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B67F4D-008B-4C69-BED9-E3FCCE10FE35}"/>
              </a:ext>
            </a:extLst>
          </p:cNvPr>
          <p:cNvSpPr txBox="1"/>
          <p:nvPr/>
        </p:nvSpPr>
        <p:spPr>
          <a:xfrm>
            <a:off x="750213" y="5643412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HRES – red dot, ENS – blue, Model climate – red</a:t>
            </a:r>
          </a:p>
          <a:p>
            <a:r>
              <a:rPr lang="en-GB"/>
              <a:t>Max in model climate - triangle</a:t>
            </a:r>
          </a:p>
        </p:txBody>
      </p:sp>
    </p:spTree>
    <p:extLst>
      <p:ext uri="{BB962C8B-B14F-4D97-AF65-F5344CB8AC3E}">
        <p14:creationId xmlns:p14="http://schemas.microsoft.com/office/powerpoint/2010/main" val="47243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412F-A811-4918-B44F-C0C127A4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48" y="61793"/>
            <a:ext cx="7869600" cy="369332"/>
          </a:xfrm>
        </p:spPr>
        <p:txBody>
          <a:bodyPr/>
          <a:lstStyle/>
          <a:p>
            <a:r>
              <a:rPr lang="en-GB" sz="2000"/>
              <a:t>Snow accumulation in Aalborg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B600A-330F-49B0-89D8-BDE730B100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061C-0C40-4B68-A8E9-8654E33F3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6" name="Callout: Quad Arrow 5">
            <a:extLst>
              <a:ext uri="{FF2B5EF4-FFF2-40B4-BE49-F238E27FC236}">
                <a16:creationId xmlns:a16="http://schemas.microsoft.com/office/drawing/2014/main" id="{B8C0B094-156C-42B3-8608-81C453906E7A}"/>
              </a:ext>
            </a:extLst>
          </p:cNvPr>
          <p:cNvSpPr/>
          <p:nvPr/>
        </p:nvSpPr>
        <p:spPr>
          <a:xfrm rot="165451">
            <a:off x="2388567" y="1898045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llout: Quad Arrow 6">
            <a:extLst>
              <a:ext uri="{FF2B5EF4-FFF2-40B4-BE49-F238E27FC236}">
                <a16:creationId xmlns:a16="http://schemas.microsoft.com/office/drawing/2014/main" id="{BBB010B2-2174-450F-A33F-A97B6D6C2603}"/>
              </a:ext>
            </a:extLst>
          </p:cNvPr>
          <p:cNvSpPr/>
          <p:nvPr/>
        </p:nvSpPr>
        <p:spPr>
          <a:xfrm rot="165451">
            <a:off x="2204143" y="248995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llout: Quad Arrow 7">
            <a:extLst>
              <a:ext uri="{FF2B5EF4-FFF2-40B4-BE49-F238E27FC236}">
                <a16:creationId xmlns:a16="http://schemas.microsoft.com/office/drawing/2014/main" id="{3F0211A9-D986-433E-A1F0-9D0911385E8C}"/>
              </a:ext>
            </a:extLst>
          </p:cNvPr>
          <p:cNvSpPr/>
          <p:nvPr/>
        </p:nvSpPr>
        <p:spPr>
          <a:xfrm rot="165451">
            <a:off x="2792356" y="2412054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llout: Quad Arrow 8">
            <a:extLst>
              <a:ext uri="{FF2B5EF4-FFF2-40B4-BE49-F238E27FC236}">
                <a16:creationId xmlns:a16="http://schemas.microsoft.com/office/drawing/2014/main" id="{65D12091-D096-43E0-8026-E00CF957D7FC}"/>
              </a:ext>
            </a:extLst>
          </p:cNvPr>
          <p:cNvSpPr/>
          <p:nvPr/>
        </p:nvSpPr>
        <p:spPr>
          <a:xfrm rot="165451">
            <a:off x="3469026" y="3150607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llout: Quad Arrow 9">
            <a:extLst>
              <a:ext uri="{FF2B5EF4-FFF2-40B4-BE49-F238E27FC236}">
                <a16:creationId xmlns:a16="http://schemas.microsoft.com/office/drawing/2014/main" id="{87AA45BA-6DBD-43C5-9137-D8FC7077AF7C}"/>
              </a:ext>
            </a:extLst>
          </p:cNvPr>
          <p:cNvSpPr/>
          <p:nvPr/>
        </p:nvSpPr>
        <p:spPr>
          <a:xfrm rot="165451">
            <a:off x="4234501" y="2974027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78DBB2-200B-4B3C-810D-2535B7B49DD6}"/>
              </a:ext>
            </a:extLst>
          </p:cNvPr>
          <p:cNvSpPr/>
          <p:nvPr/>
        </p:nvSpPr>
        <p:spPr>
          <a:xfrm>
            <a:off x="588821" y="4776652"/>
            <a:ext cx="8704166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Manual Operation 11">
            <a:extLst>
              <a:ext uri="{FF2B5EF4-FFF2-40B4-BE49-F238E27FC236}">
                <a16:creationId xmlns:a16="http://schemas.microsoft.com/office/drawing/2014/main" id="{FA728A0B-BC38-4C1C-8B3B-8F96D53C1B1D}"/>
              </a:ext>
            </a:extLst>
          </p:cNvPr>
          <p:cNvSpPr/>
          <p:nvPr/>
        </p:nvSpPr>
        <p:spPr>
          <a:xfrm>
            <a:off x="3233137" y="4010851"/>
            <a:ext cx="328242" cy="369332"/>
          </a:xfrm>
          <a:prstGeom prst="flowChartManualOper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B988E-F08E-411E-AB15-EDBCDBB6F4C7}"/>
              </a:ext>
            </a:extLst>
          </p:cNvPr>
          <p:cNvSpPr/>
          <p:nvPr/>
        </p:nvSpPr>
        <p:spPr>
          <a:xfrm>
            <a:off x="3296685" y="4380183"/>
            <a:ext cx="205687" cy="396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7C43FA-C49D-46FD-8A22-2ED1CD94AD3C}"/>
              </a:ext>
            </a:extLst>
          </p:cNvPr>
          <p:cNvCxnSpPr/>
          <p:nvPr/>
        </p:nvCxnSpPr>
        <p:spPr>
          <a:xfrm>
            <a:off x="4981074" y="922421"/>
            <a:ext cx="0" cy="46361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0E81DD-ADA4-4D45-9746-5A6596972D17}"/>
              </a:ext>
            </a:extLst>
          </p:cNvPr>
          <p:cNvSpPr/>
          <p:nvPr/>
        </p:nvSpPr>
        <p:spPr>
          <a:xfrm>
            <a:off x="588820" y="4568276"/>
            <a:ext cx="4392253" cy="2170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9B487-C6E9-4380-B498-7870666F6FE5}"/>
              </a:ext>
            </a:extLst>
          </p:cNvPr>
          <p:cNvSpPr txBox="1"/>
          <p:nvPr/>
        </p:nvSpPr>
        <p:spPr>
          <a:xfrm>
            <a:off x="572410" y="419551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10</a:t>
            </a:r>
            <a:r>
              <a:rPr lang="en-GB" b="1"/>
              <a:t>/22/</a:t>
            </a:r>
            <a:r>
              <a:rPr lang="en-GB"/>
              <a:t>30</a:t>
            </a:r>
            <a:r>
              <a:rPr lang="en-GB" b="1"/>
              <a:t>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B9EA70-22C1-41E7-9A15-9155C996DD7B}"/>
              </a:ext>
            </a:extLst>
          </p:cNvPr>
          <p:cNvSpPr txBox="1"/>
          <p:nvPr/>
        </p:nvSpPr>
        <p:spPr>
          <a:xfrm>
            <a:off x="2975873" y="367940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17 mm</a:t>
            </a:r>
          </a:p>
        </p:txBody>
      </p:sp>
      <p:sp>
        <p:nvSpPr>
          <p:cNvPr id="19" name="Callout: Quad Arrow 18">
            <a:extLst>
              <a:ext uri="{FF2B5EF4-FFF2-40B4-BE49-F238E27FC236}">
                <a16:creationId xmlns:a16="http://schemas.microsoft.com/office/drawing/2014/main" id="{6C9FAB95-EE4C-4DEC-A560-CDB7C6AC1A7B}"/>
              </a:ext>
            </a:extLst>
          </p:cNvPr>
          <p:cNvSpPr/>
          <p:nvPr/>
        </p:nvSpPr>
        <p:spPr>
          <a:xfrm rot="165451">
            <a:off x="3359468" y="1932525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llout: Quad Arrow 19">
            <a:extLst>
              <a:ext uri="{FF2B5EF4-FFF2-40B4-BE49-F238E27FC236}">
                <a16:creationId xmlns:a16="http://schemas.microsoft.com/office/drawing/2014/main" id="{4620AEE3-697A-4F2C-990A-943D54477256}"/>
              </a:ext>
            </a:extLst>
          </p:cNvPr>
          <p:cNvSpPr/>
          <p:nvPr/>
        </p:nvSpPr>
        <p:spPr>
          <a:xfrm rot="165451">
            <a:off x="3456239" y="2546833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llout: Quad Arrow 20">
            <a:extLst>
              <a:ext uri="{FF2B5EF4-FFF2-40B4-BE49-F238E27FC236}">
                <a16:creationId xmlns:a16="http://schemas.microsoft.com/office/drawing/2014/main" id="{9FBD5654-5AE6-4813-ABEE-A543499FB780}"/>
              </a:ext>
            </a:extLst>
          </p:cNvPr>
          <p:cNvSpPr/>
          <p:nvPr/>
        </p:nvSpPr>
        <p:spPr>
          <a:xfrm rot="165451">
            <a:off x="4115205" y="183922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llout: Quad Arrow 21">
            <a:extLst>
              <a:ext uri="{FF2B5EF4-FFF2-40B4-BE49-F238E27FC236}">
                <a16:creationId xmlns:a16="http://schemas.microsoft.com/office/drawing/2014/main" id="{FC8DC4C1-DE1D-4F7C-928D-7B0D4C321253}"/>
              </a:ext>
            </a:extLst>
          </p:cNvPr>
          <p:cNvSpPr/>
          <p:nvPr/>
        </p:nvSpPr>
        <p:spPr>
          <a:xfrm rot="165451">
            <a:off x="2771236" y="2871133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B2EB91-B788-4837-B4FD-C3836ED158D3}"/>
              </a:ext>
            </a:extLst>
          </p:cNvPr>
          <p:cNvSpPr/>
          <p:nvPr/>
        </p:nvSpPr>
        <p:spPr>
          <a:xfrm>
            <a:off x="5011625" y="4628146"/>
            <a:ext cx="4281362" cy="1571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07426A-539A-4425-99B2-AA128A73A9BD}"/>
              </a:ext>
            </a:extLst>
          </p:cNvPr>
          <p:cNvSpPr txBox="1"/>
          <p:nvPr/>
        </p:nvSpPr>
        <p:spPr>
          <a:xfrm>
            <a:off x="8558039" y="425881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16 cm</a:t>
            </a:r>
          </a:p>
        </p:txBody>
      </p:sp>
      <p:sp>
        <p:nvSpPr>
          <p:cNvPr id="25" name="Callout: Quad Arrow 24">
            <a:extLst>
              <a:ext uri="{FF2B5EF4-FFF2-40B4-BE49-F238E27FC236}">
                <a16:creationId xmlns:a16="http://schemas.microsoft.com/office/drawing/2014/main" id="{B87ED72C-2222-4927-BA05-1BF9A59364CD}"/>
              </a:ext>
            </a:extLst>
          </p:cNvPr>
          <p:cNvSpPr/>
          <p:nvPr/>
        </p:nvSpPr>
        <p:spPr>
          <a:xfrm rot="165451">
            <a:off x="5808909" y="158828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llout: Quad Arrow 25">
            <a:extLst>
              <a:ext uri="{FF2B5EF4-FFF2-40B4-BE49-F238E27FC236}">
                <a16:creationId xmlns:a16="http://schemas.microsoft.com/office/drawing/2014/main" id="{3B33F35F-9C57-4DC8-880A-35223A661FC9}"/>
              </a:ext>
            </a:extLst>
          </p:cNvPr>
          <p:cNvSpPr/>
          <p:nvPr/>
        </p:nvSpPr>
        <p:spPr>
          <a:xfrm rot="165451">
            <a:off x="6239258" y="2300790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llout: Quad Arrow 26">
            <a:extLst>
              <a:ext uri="{FF2B5EF4-FFF2-40B4-BE49-F238E27FC236}">
                <a16:creationId xmlns:a16="http://schemas.microsoft.com/office/drawing/2014/main" id="{DA6FAD4C-B7F3-45EE-9DEF-D543ADA67452}"/>
              </a:ext>
            </a:extLst>
          </p:cNvPr>
          <p:cNvSpPr/>
          <p:nvPr/>
        </p:nvSpPr>
        <p:spPr>
          <a:xfrm rot="165451">
            <a:off x="5486617" y="2432226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llout: Quad Arrow 27">
            <a:extLst>
              <a:ext uri="{FF2B5EF4-FFF2-40B4-BE49-F238E27FC236}">
                <a16:creationId xmlns:a16="http://schemas.microsoft.com/office/drawing/2014/main" id="{8D8FF889-97E5-4162-ABE6-7AFEC01349E4}"/>
              </a:ext>
            </a:extLst>
          </p:cNvPr>
          <p:cNvSpPr/>
          <p:nvPr/>
        </p:nvSpPr>
        <p:spPr>
          <a:xfrm rot="165451">
            <a:off x="6472792" y="1723060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llout: Quad Arrow 28">
            <a:extLst>
              <a:ext uri="{FF2B5EF4-FFF2-40B4-BE49-F238E27FC236}">
                <a16:creationId xmlns:a16="http://schemas.microsoft.com/office/drawing/2014/main" id="{EC6D152E-E2E6-495D-8B39-2178C2D82907}"/>
              </a:ext>
            </a:extLst>
          </p:cNvPr>
          <p:cNvSpPr/>
          <p:nvPr/>
        </p:nvSpPr>
        <p:spPr>
          <a:xfrm rot="165451">
            <a:off x="7144533" y="1980799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allout: Quad Arrow 29">
            <a:extLst>
              <a:ext uri="{FF2B5EF4-FFF2-40B4-BE49-F238E27FC236}">
                <a16:creationId xmlns:a16="http://schemas.microsoft.com/office/drawing/2014/main" id="{9B34945C-B887-4B11-923C-1A6C69F6FA26}"/>
              </a:ext>
            </a:extLst>
          </p:cNvPr>
          <p:cNvSpPr/>
          <p:nvPr/>
        </p:nvSpPr>
        <p:spPr>
          <a:xfrm rot="165451">
            <a:off x="7821203" y="2719352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llout: Quad Arrow 30">
            <a:extLst>
              <a:ext uri="{FF2B5EF4-FFF2-40B4-BE49-F238E27FC236}">
                <a16:creationId xmlns:a16="http://schemas.microsoft.com/office/drawing/2014/main" id="{983ABBC9-5B75-406A-A582-5EFB5680B13A}"/>
              </a:ext>
            </a:extLst>
          </p:cNvPr>
          <p:cNvSpPr/>
          <p:nvPr/>
        </p:nvSpPr>
        <p:spPr>
          <a:xfrm rot="165451">
            <a:off x="6713284" y="2543490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allout: Quad Arrow 31">
            <a:extLst>
              <a:ext uri="{FF2B5EF4-FFF2-40B4-BE49-F238E27FC236}">
                <a16:creationId xmlns:a16="http://schemas.microsoft.com/office/drawing/2014/main" id="{F47DFB4D-7E15-4AFC-A29F-7B38AA6B9376}"/>
              </a:ext>
            </a:extLst>
          </p:cNvPr>
          <p:cNvSpPr/>
          <p:nvPr/>
        </p:nvSpPr>
        <p:spPr>
          <a:xfrm rot="165451">
            <a:off x="7808416" y="2115578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allout: Quad Arrow 32">
            <a:extLst>
              <a:ext uri="{FF2B5EF4-FFF2-40B4-BE49-F238E27FC236}">
                <a16:creationId xmlns:a16="http://schemas.microsoft.com/office/drawing/2014/main" id="{FFD885E0-828D-4414-B54D-E0E8D1F10667}"/>
              </a:ext>
            </a:extLst>
          </p:cNvPr>
          <p:cNvSpPr/>
          <p:nvPr/>
        </p:nvSpPr>
        <p:spPr>
          <a:xfrm rot="165451">
            <a:off x="6193339" y="2771115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llout: Quad Arrow 33">
            <a:extLst>
              <a:ext uri="{FF2B5EF4-FFF2-40B4-BE49-F238E27FC236}">
                <a16:creationId xmlns:a16="http://schemas.microsoft.com/office/drawing/2014/main" id="{9F5359D3-FFFF-4473-8205-6515EA40EF18}"/>
              </a:ext>
            </a:extLst>
          </p:cNvPr>
          <p:cNvSpPr/>
          <p:nvPr/>
        </p:nvSpPr>
        <p:spPr>
          <a:xfrm rot="165451">
            <a:off x="7144533" y="3324695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allout: Quad Arrow 34">
            <a:extLst>
              <a:ext uri="{FF2B5EF4-FFF2-40B4-BE49-F238E27FC236}">
                <a16:creationId xmlns:a16="http://schemas.microsoft.com/office/drawing/2014/main" id="{638FCF9B-BE72-4A6F-809F-B40C0C476770}"/>
              </a:ext>
            </a:extLst>
          </p:cNvPr>
          <p:cNvSpPr/>
          <p:nvPr/>
        </p:nvSpPr>
        <p:spPr>
          <a:xfrm rot="165451">
            <a:off x="6145571" y="3430087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allout: Quad Arrow 35">
            <a:extLst>
              <a:ext uri="{FF2B5EF4-FFF2-40B4-BE49-F238E27FC236}">
                <a16:creationId xmlns:a16="http://schemas.microsoft.com/office/drawing/2014/main" id="{F5AFFE2C-7F38-4D28-9E78-A974FCF30EB2}"/>
              </a:ext>
            </a:extLst>
          </p:cNvPr>
          <p:cNvSpPr/>
          <p:nvPr/>
        </p:nvSpPr>
        <p:spPr>
          <a:xfrm rot="165451">
            <a:off x="7131746" y="272092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FD5191-A39E-4338-8C77-7018E58B4897}"/>
              </a:ext>
            </a:extLst>
          </p:cNvPr>
          <p:cNvSpPr txBox="1"/>
          <p:nvPr/>
        </p:nvSpPr>
        <p:spPr>
          <a:xfrm>
            <a:off x="8246566" y="260541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32 mm total / 30 mm snow water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2EB16F-813B-4117-9F55-18F3AC6380F1}"/>
              </a:ext>
            </a:extLst>
          </p:cNvPr>
          <p:cNvCxnSpPr/>
          <p:nvPr/>
        </p:nvCxnSpPr>
        <p:spPr>
          <a:xfrm flipH="1" flipV="1">
            <a:off x="9136553" y="2976319"/>
            <a:ext cx="1234668" cy="801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BF939E1-8132-4994-8FE4-3A232A4A98A6}"/>
              </a:ext>
            </a:extLst>
          </p:cNvPr>
          <p:cNvSpPr txBox="1"/>
          <p:nvPr/>
        </p:nvSpPr>
        <p:spPr>
          <a:xfrm>
            <a:off x="9451738" y="377410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Over-predicted?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BA7DA12-B06D-4EEE-BFB9-30C000B36C63}"/>
              </a:ext>
            </a:extLst>
          </p:cNvPr>
          <p:cNvCxnSpPr/>
          <p:nvPr/>
        </p:nvCxnSpPr>
        <p:spPr>
          <a:xfrm>
            <a:off x="1617478" y="2404579"/>
            <a:ext cx="1437049" cy="12239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E93A6B-875C-47A3-A3DE-E47F9A53F4B4}"/>
              </a:ext>
            </a:extLst>
          </p:cNvPr>
          <p:cNvSpPr txBox="1"/>
          <p:nvPr/>
        </p:nvSpPr>
        <p:spPr>
          <a:xfrm>
            <a:off x="762646" y="201366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Under-catch?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F4B10D-A3CD-45FF-A195-31F2AD4B24BE}"/>
              </a:ext>
            </a:extLst>
          </p:cNvPr>
          <p:cNvCxnSpPr>
            <a:cxnSpLocks/>
          </p:cNvCxnSpPr>
          <p:nvPr/>
        </p:nvCxnSpPr>
        <p:spPr>
          <a:xfrm flipH="1" flipV="1">
            <a:off x="1934604" y="4480613"/>
            <a:ext cx="1270144" cy="1160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3A909F0-2E86-40FA-A8FE-E3C5FE882E5D}"/>
              </a:ext>
            </a:extLst>
          </p:cNvPr>
          <p:cNvSpPr txBox="1"/>
          <p:nvPr/>
        </p:nvSpPr>
        <p:spPr>
          <a:xfrm>
            <a:off x="1496588" y="5711249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Representativeness uncertainty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FC452CD-2D58-42F2-B910-A68705890AB0}"/>
              </a:ext>
            </a:extLst>
          </p:cNvPr>
          <p:cNvCxnSpPr>
            <a:cxnSpLocks/>
          </p:cNvCxnSpPr>
          <p:nvPr/>
        </p:nvCxnSpPr>
        <p:spPr>
          <a:xfrm flipH="1" flipV="1">
            <a:off x="9371083" y="4703057"/>
            <a:ext cx="867064" cy="3017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A18885F-9A24-442D-9F80-46B79AE22E51}"/>
              </a:ext>
            </a:extLst>
          </p:cNvPr>
          <p:cNvSpPr txBox="1"/>
          <p:nvPr/>
        </p:nvSpPr>
        <p:spPr>
          <a:xfrm>
            <a:off x="9611802" y="4948845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Correct snow density?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B99BE9-1F5B-4564-9CB1-7274CC034400}"/>
              </a:ext>
            </a:extLst>
          </p:cNvPr>
          <p:cNvSpPr txBox="1"/>
          <p:nvPr/>
        </p:nvSpPr>
        <p:spPr>
          <a:xfrm>
            <a:off x="2275189" y="63237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/>
              <a:t>Reality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D22FC7-3C9A-4D5A-AF4D-C87BAFA1C6EF}"/>
              </a:ext>
            </a:extLst>
          </p:cNvPr>
          <p:cNvSpPr txBox="1"/>
          <p:nvPr/>
        </p:nvSpPr>
        <p:spPr>
          <a:xfrm>
            <a:off x="6653951" y="69806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/>
              <a:t>Model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00180B-9D6E-411F-8B28-A1FD85D25594}"/>
              </a:ext>
            </a:extLst>
          </p:cNvPr>
          <p:cNvSpPr txBox="1"/>
          <p:nvPr/>
        </p:nvSpPr>
        <p:spPr>
          <a:xfrm>
            <a:off x="4978100" y="5162020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(Snow water / snow density = snow depth)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ADDC306-266D-4E45-8256-5EC5D1AD8B1F}"/>
              </a:ext>
            </a:extLst>
          </p:cNvPr>
          <p:cNvCxnSpPr>
            <a:cxnSpLocks/>
          </p:cNvCxnSpPr>
          <p:nvPr/>
        </p:nvCxnSpPr>
        <p:spPr>
          <a:xfrm flipV="1">
            <a:off x="9930063" y="2941927"/>
            <a:ext cx="271846" cy="393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65BEFD3-95D1-4504-8742-7F0A89581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818" y="-18763"/>
            <a:ext cx="2996916" cy="25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87A9-D0C4-4C46-9AE3-2DEE06D8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86" y="-33360"/>
            <a:ext cx="7869600" cy="369332"/>
          </a:xfrm>
        </p:spPr>
        <p:txBody>
          <a:bodyPr/>
          <a:lstStyle/>
          <a:p>
            <a:r>
              <a:rPr lang="en-GB" sz="2400"/>
              <a:t>Snow accumulation in 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F73A6-6BC6-4E52-8BCE-0AC475712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28BD1-8316-4B42-A67F-7E19A5B7A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CCCF4-4539-430E-9F19-9D1911D61F1D}"/>
              </a:ext>
            </a:extLst>
          </p:cNvPr>
          <p:cNvSpPr/>
          <p:nvPr/>
        </p:nvSpPr>
        <p:spPr>
          <a:xfrm>
            <a:off x="588820" y="2399669"/>
            <a:ext cx="8704167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llout: Quad Arrow 6">
            <a:extLst>
              <a:ext uri="{FF2B5EF4-FFF2-40B4-BE49-F238E27FC236}">
                <a16:creationId xmlns:a16="http://schemas.microsoft.com/office/drawing/2014/main" id="{624F79B4-6E95-4925-B930-2378A8D44CAD}"/>
              </a:ext>
            </a:extLst>
          </p:cNvPr>
          <p:cNvSpPr/>
          <p:nvPr/>
        </p:nvSpPr>
        <p:spPr>
          <a:xfrm rot="165451">
            <a:off x="871847" y="1631556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4E584A7B-BAB5-4164-92BB-CC51A5893768}"/>
              </a:ext>
            </a:extLst>
          </p:cNvPr>
          <p:cNvSpPr/>
          <p:nvPr/>
        </p:nvSpPr>
        <p:spPr>
          <a:xfrm rot="18908150">
            <a:off x="4810954" y="1518749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llout: Quad Arrow 8">
            <a:extLst>
              <a:ext uri="{FF2B5EF4-FFF2-40B4-BE49-F238E27FC236}">
                <a16:creationId xmlns:a16="http://schemas.microsoft.com/office/drawing/2014/main" id="{73E12406-8E9D-4653-B563-DF45D12C2C5B}"/>
              </a:ext>
            </a:extLst>
          </p:cNvPr>
          <p:cNvSpPr/>
          <p:nvPr/>
        </p:nvSpPr>
        <p:spPr>
          <a:xfrm rot="165451">
            <a:off x="1188368" y="1270608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llout: Quad Arrow 9">
            <a:extLst>
              <a:ext uri="{FF2B5EF4-FFF2-40B4-BE49-F238E27FC236}">
                <a16:creationId xmlns:a16="http://schemas.microsoft.com/office/drawing/2014/main" id="{BAD7C0FC-4ACA-4CD9-9048-E4DD55B4F1E3}"/>
              </a:ext>
            </a:extLst>
          </p:cNvPr>
          <p:cNvSpPr/>
          <p:nvPr/>
        </p:nvSpPr>
        <p:spPr>
          <a:xfrm rot="165451">
            <a:off x="2116592" y="1722757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llout: Quad Arrow 10">
            <a:extLst>
              <a:ext uri="{FF2B5EF4-FFF2-40B4-BE49-F238E27FC236}">
                <a16:creationId xmlns:a16="http://schemas.microsoft.com/office/drawing/2014/main" id="{0DD17DFE-2FD9-4A7B-AFF3-9B40C28879A6}"/>
              </a:ext>
            </a:extLst>
          </p:cNvPr>
          <p:cNvSpPr/>
          <p:nvPr/>
        </p:nvSpPr>
        <p:spPr>
          <a:xfrm rot="165451">
            <a:off x="1554949" y="1500120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llout: Quad Arrow 11">
            <a:extLst>
              <a:ext uri="{FF2B5EF4-FFF2-40B4-BE49-F238E27FC236}">
                <a16:creationId xmlns:a16="http://schemas.microsoft.com/office/drawing/2014/main" id="{BE945D88-6E1E-4AFD-9FA3-A67C7BF3EC4D}"/>
              </a:ext>
            </a:extLst>
          </p:cNvPr>
          <p:cNvSpPr/>
          <p:nvPr/>
        </p:nvSpPr>
        <p:spPr>
          <a:xfrm rot="165451">
            <a:off x="1600119" y="1087484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llout: Quad Arrow 12">
            <a:extLst>
              <a:ext uri="{FF2B5EF4-FFF2-40B4-BE49-F238E27FC236}">
                <a16:creationId xmlns:a16="http://schemas.microsoft.com/office/drawing/2014/main" id="{051EBD3A-6F2F-4743-A18A-46EE84CAA065}"/>
              </a:ext>
            </a:extLst>
          </p:cNvPr>
          <p:cNvSpPr/>
          <p:nvPr/>
        </p:nvSpPr>
        <p:spPr>
          <a:xfrm rot="165451">
            <a:off x="871848" y="1038369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llout: Quad Arrow 13">
            <a:extLst>
              <a:ext uri="{FF2B5EF4-FFF2-40B4-BE49-F238E27FC236}">
                <a16:creationId xmlns:a16="http://schemas.microsoft.com/office/drawing/2014/main" id="{24015066-58D6-4588-B5DA-519C29DE87FF}"/>
              </a:ext>
            </a:extLst>
          </p:cNvPr>
          <p:cNvSpPr/>
          <p:nvPr/>
        </p:nvSpPr>
        <p:spPr>
          <a:xfrm rot="165451">
            <a:off x="1957306" y="1284509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C00B43-6703-4052-BDD3-A3CDE4B680FB}"/>
              </a:ext>
            </a:extLst>
          </p:cNvPr>
          <p:cNvCxnSpPr>
            <a:cxnSpLocks/>
          </p:cNvCxnSpPr>
          <p:nvPr/>
        </p:nvCxnSpPr>
        <p:spPr>
          <a:xfrm>
            <a:off x="3328737" y="497305"/>
            <a:ext cx="0" cy="229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F6EF0F-6713-4940-9F64-2CB94D502D37}"/>
              </a:ext>
            </a:extLst>
          </p:cNvPr>
          <p:cNvCxnSpPr>
            <a:cxnSpLocks/>
          </p:cNvCxnSpPr>
          <p:nvPr/>
        </p:nvCxnSpPr>
        <p:spPr>
          <a:xfrm>
            <a:off x="6244316" y="339038"/>
            <a:ext cx="0" cy="24313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8F922CF-83FD-4432-9673-CB4F99871C15}"/>
              </a:ext>
            </a:extLst>
          </p:cNvPr>
          <p:cNvSpPr/>
          <p:nvPr/>
        </p:nvSpPr>
        <p:spPr>
          <a:xfrm>
            <a:off x="588821" y="5706686"/>
            <a:ext cx="8704166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38E36F-4FDE-44D9-8B4F-1975D165E0B9}"/>
              </a:ext>
            </a:extLst>
          </p:cNvPr>
          <p:cNvCxnSpPr>
            <a:cxnSpLocks/>
          </p:cNvCxnSpPr>
          <p:nvPr/>
        </p:nvCxnSpPr>
        <p:spPr>
          <a:xfrm>
            <a:off x="3320716" y="3781997"/>
            <a:ext cx="0" cy="229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635C6E-6745-492D-A5B4-E6A65159F356}"/>
              </a:ext>
            </a:extLst>
          </p:cNvPr>
          <p:cNvCxnSpPr>
            <a:cxnSpLocks/>
          </p:cNvCxnSpPr>
          <p:nvPr/>
        </p:nvCxnSpPr>
        <p:spPr>
          <a:xfrm>
            <a:off x="6236296" y="3632731"/>
            <a:ext cx="0" cy="24313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E818C52-F3B7-4961-8F5C-785CDDFA7C2F}"/>
              </a:ext>
            </a:extLst>
          </p:cNvPr>
          <p:cNvSpPr txBox="1"/>
          <p:nvPr/>
        </p:nvSpPr>
        <p:spPr>
          <a:xfrm>
            <a:off x="1101064" y="40757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00-12UTC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DDA605-0F99-4D26-BB4F-544C5CA41B9D}"/>
              </a:ext>
            </a:extLst>
          </p:cNvPr>
          <p:cNvSpPr txBox="1"/>
          <p:nvPr/>
        </p:nvSpPr>
        <p:spPr>
          <a:xfrm>
            <a:off x="4184100" y="38956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12-24 UTC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45C5EF-C47F-443A-8B52-87F19F75F5C3}"/>
              </a:ext>
            </a:extLst>
          </p:cNvPr>
          <p:cNvSpPr txBox="1"/>
          <p:nvPr/>
        </p:nvSpPr>
        <p:spPr>
          <a:xfrm>
            <a:off x="7153726" y="33791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00-12 UTC</a:t>
            </a:r>
          </a:p>
        </p:txBody>
      </p:sp>
      <p:sp>
        <p:nvSpPr>
          <p:cNvPr id="29" name="Callout: Quad Arrow 28">
            <a:extLst>
              <a:ext uri="{FF2B5EF4-FFF2-40B4-BE49-F238E27FC236}">
                <a16:creationId xmlns:a16="http://schemas.microsoft.com/office/drawing/2014/main" id="{8DA296C2-A482-481E-AA5D-59AFAF405C0C}"/>
              </a:ext>
            </a:extLst>
          </p:cNvPr>
          <p:cNvSpPr/>
          <p:nvPr/>
        </p:nvSpPr>
        <p:spPr>
          <a:xfrm rot="165451">
            <a:off x="2337569" y="994853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DEED64-B724-46D0-A9DF-419A896C7A05}"/>
              </a:ext>
            </a:extLst>
          </p:cNvPr>
          <p:cNvSpPr/>
          <p:nvPr/>
        </p:nvSpPr>
        <p:spPr>
          <a:xfrm>
            <a:off x="583629" y="2047806"/>
            <a:ext cx="1925257" cy="3518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61BA1967-629C-4617-8775-FAEBADFF8FE3}"/>
              </a:ext>
            </a:extLst>
          </p:cNvPr>
          <p:cNvSpPr/>
          <p:nvPr/>
        </p:nvSpPr>
        <p:spPr>
          <a:xfrm rot="18908150">
            <a:off x="5270679" y="1230673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65ED81B0-0BD0-413D-BB48-79FB3EE102A1}"/>
              </a:ext>
            </a:extLst>
          </p:cNvPr>
          <p:cNvSpPr/>
          <p:nvPr/>
        </p:nvSpPr>
        <p:spPr>
          <a:xfrm rot="18908150">
            <a:off x="4661837" y="927993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79F8E213-F1A6-40F5-A8FB-3BE74B165DFD}"/>
              </a:ext>
            </a:extLst>
          </p:cNvPr>
          <p:cNvSpPr/>
          <p:nvPr/>
        </p:nvSpPr>
        <p:spPr>
          <a:xfrm rot="18908150">
            <a:off x="4329849" y="1636476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ardrop 34">
            <a:extLst>
              <a:ext uri="{FF2B5EF4-FFF2-40B4-BE49-F238E27FC236}">
                <a16:creationId xmlns:a16="http://schemas.microsoft.com/office/drawing/2014/main" id="{63AB5980-51BE-409F-9DB0-20BAC533EE02}"/>
              </a:ext>
            </a:extLst>
          </p:cNvPr>
          <p:cNvSpPr/>
          <p:nvPr/>
        </p:nvSpPr>
        <p:spPr>
          <a:xfrm rot="18908150">
            <a:off x="5641846" y="1815033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ardrop 35">
            <a:extLst>
              <a:ext uri="{FF2B5EF4-FFF2-40B4-BE49-F238E27FC236}">
                <a16:creationId xmlns:a16="http://schemas.microsoft.com/office/drawing/2014/main" id="{5741A8E2-A378-4B75-81B3-3292C945E777}"/>
              </a:ext>
            </a:extLst>
          </p:cNvPr>
          <p:cNvSpPr/>
          <p:nvPr/>
        </p:nvSpPr>
        <p:spPr>
          <a:xfrm rot="18908150">
            <a:off x="3663894" y="1377352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ardrop 36">
            <a:extLst>
              <a:ext uri="{FF2B5EF4-FFF2-40B4-BE49-F238E27FC236}">
                <a16:creationId xmlns:a16="http://schemas.microsoft.com/office/drawing/2014/main" id="{8BD905BE-1EA9-41BE-9FD6-D745E4F74258}"/>
              </a:ext>
            </a:extLst>
          </p:cNvPr>
          <p:cNvSpPr/>
          <p:nvPr/>
        </p:nvSpPr>
        <p:spPr>
          <a:xfrm rot="18908150">
            <a:off x="4242622" y="3903535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485FEB1F-B681-4A83-A279-557CBC8DB4BA}"/>
              </a:ext>
            </a:extLst>
          </p:cNvPr>
          <p:cNvSpPr/>
          <p:nvPr/>
        </p:nvSpPr>
        <p:spPr>
          <a:xfrm rot="18908150">
            <a:off x="3842845" y="776713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F4EB0A-8CC5-4E13-A60F-5EFCFBE5B2CD}"/>
              </a:ext>
            </a:extLst>
          </p:cNvPr>
          <p:cNvSpPr/>
          <p:nvPr/>
        </p:nvSpPr>
        <p:spPr>
          <a:xfrm>
            <a:off x="3334087" y="2047806"/>
            <a:ext cx="973264" cy="3518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allout: Quad Arrow 39">
            <a:extLst>
              <a:ext uri="{FF2B5EF4-FFF2-40B4-BE49-F238E27FC236}">
                <a16:creationId xmlns:a16="http://schemas.microsoft.com/office/drawing/2014/main" id="{6925C736-0B50-4154-B81D-D76E90EFCC50}"/>
              </a:ext>
            </a:extLst>
          </p:cNvPr>
          <p:cNvSpPr/>
          <p:nvPr/>
        </p:nvSpPr>
        <p:spPr>
          <a:xfrm rot="165451">
            <a:off x="2594525" y="151682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llout: Quad Arrow 40">
            <a:extLst>
              <a:ext uri="{FF2B5EF4-FFF2-40B4-BE49-F238E27FC236}">
                <a16:creationId xmlns:a16="http://schemas.microsoft.com/office/drawing/2014/main" id="{873628AB-16B2-4492-B9C5-E7766B6B444A}"/>
              </a:ext>
            </a:extLst>
          </p:cNvPr>
          <p:cNvSpPr/>
          <p:nvPr/>
        </p:nvSpPr>
        <p:spPr>
          <a:xfrm rot="165451">
            <a:off x="7204325" y="874544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allout: Quad Arrow 41">
            <a:extLst>
              <a:ext uri="{FF2B5EF4-FFF2-40B4-BE49-F238E27FC236}">
                <a16:creationId xmlns:a16="http://schemas.microsoft.com/office/drawing/2014/main" id="{DEAEA02B-E964-4F3B-A83B-D6B02A7890A4}"/>
              </a:ext>
            </a:extLst>
          </p:cNvPr>
          <p:cNvSpPr/>
          <p:nvPr/>
        </p:nvSpPr>
        <p:spPr>
          <a:xfrm rot="165451">
            <a:off x="7843220" y="895370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allout: Quad Arrow 42">
            <a:extLst>
              <a:ext uri="{FF2B5EF4-FFF2-40B4-BE49-F238E27FC236}">
                <a16:creationId xmlns:a16="http://schemas.microsoft.com/office/drawing/2014/main" id="{E118ECA6-FD00-4011-A13E-B724E23533AA}"/>
              </a:ext>
            </a:extLst>
          </p:cNvPr>
          <p:cNvSpPr/>
          <p:nvPr/>
        </p:nvSpPr>
        <p:spPr>
          <a:xfrm rot="165451">
            <a:off x="8116567" y="1496631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allout: Quad Arrow 43">
            <a:extLst>
              <a:ext uri="{FF2B5EF4-FFF2-40B4-BE49-F238E27FC236}">
                <a16:creationId xmlns:a16="http://schemas.microsoft.com/office/drawing/2014/main" id="{301FFFE4-1A50-4934-B795-CC7B1A20CE75}"/>
              </a:ext>
            </a:extLst>
          </p:cNvPr>
          <p:cNvSpPr/>
          <p:nvPr/>
        </p:nvSpPr>
        <p:spPr>
          <a:xfrm rot="165451">
            <a:off x="8502128" y="1139215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454B912-A46C-4E0B-9CF0-9854F56A1AA1}"/>
              </a:ext>
            </a:extLst>
          </p:cNvPr>
          <p:cNvSpPr/>
          <p:nvPr/>
        </p:nvSpPr>
        <p:spPr>
          <a:xfrm>
            <a:off x="6256288" y="2048968"/>
            <a:ext cx="2080801" cy="3518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788362-3238-4DEB-B815-56FCA7145C0C}"/>
              </a:ext>
            </a:extLst>
          </p:cNvPr>
          <p:cNvSpPr txBox="1"/>
          <p:nvPr/>
        </p:nvSpPr>
        <p:spPr>
          <a:xfrm>
            <a:off x="76188" y="208523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10 cm</a:t>
            </a:r>
          </a:p>
        </p:txBody>
      </p:sp>
      <p:sp>
        <p:nvSpPr>
          <p:cNvPr id="47" name="Callout: Quad Arrow 46">
            <a:extLst>
              <a:ext uri="{FF2B5EF4-FFF2-40B4-BE49-F238E27FC236}">
                <a16:creationId xmlns:a16="http://schemas.microsoft.com/office/drawing/2014/main" id="{CC91AEBC-D60A-4638-BEA4-00D0B23272C8}"/>
              </a:ext>
            </a:extLst>
          </p:cNvPr>
          <p:cNvSpPr/>
          <p:nvPr/>
        </p:nvSpPr>
        <p:spPr>
          <a:xfrm rot="165451">
            <a:off x="841113" y="4046636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allout: Quad Arrow 47">
            <a:extLst>
              <a:ext uri="{FF2B5EF4-FFF2-40B4-BE49-F238E27FC236}">
                <a16:creationId xmlns:a16="http://schemas.microsoft.com/office/drawing/2014/main" id="{409BEB07-8AC8-43B9-93E4-48BE6E0863C1}"/>
              </a:ext>
            </a:extLst>
          </p:cNvPr>
          <p:cNvSpPr/>
          <p:nvPr/>
        </p:nvSpPr>
        <p:spPr>
          <a:xfrm rot="165451">
            <a:off x="1173883" y="4467168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allout: Quad Arrow 48">
            <a:extLst>
              <a:ext uri="{FF2B5EF4-FFF2-40B4-BE49-F238E27FC236}">
                <a16:creationId xmlns:a16="http://schemas.microsoft.com/office/drawing/2014/main" id="{0DB99FD9-F9D0-45F2-B22A-52A822CA8566}"/>
              </a:ext>
            </a:extLst>
          </p:cNvPr>
          <p:cNvSpPr/>
          <p:nvPr/>
        </p:nvSpPr>
        <p:spPr>
          <a:xfrm rot="165451">
            <a:off x="1632308" y="3928059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allout: Quad Arrow 49">
            <a:extLst>
              <a:ext uri="{FF2B5EF4-FFF2-40B4-BE49-F238E27FC236}">
                <a16:creationId xmlns:a16="http://schemas.microsoft.com/office/drawing/2014/main" id="{A8B0B85E-6929-49A0-A580-47F125C6501F}"/>
              </a:ext>
            </a:extLst>
          </p:cNvPr>
          <p:cNvSpPr/>
          <p:nvPr/>
        </p:nvSpPr>
        <p:spPr>
          <a:xfrm rot="165451">
            <a:off x="1899882" y="452299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allout: Quad Arrow 50">
            <a:extLst>
              <a:ext uri="{FF2B5EF4-FFF2-40B4-BE49-F238E27FC236}">
                <a16:creationId xmlns:a16="http://schemas.microsoft.com/office/drawing/2014/main" id="{7AD7F5DE-0FD8-4E87-BBE8-3EE20AE68F10}"/>
              </a:ext>
            </a:extLst>
          </p:cNvPr>
          <p:cNvSpPr/>
          <p:nvPr/>
        </p:nvSpPr>
        <p:spPr>
          <a:xfrm rot="165451">
            <a:off x="2271125" y="404861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allout: Quad Arrow 51">
            <a:extLst>
              <a:ext uri="{FF2B5EF4-FFF2-40B4-BE49-F238E27FC236}">
                <a16:creationId xmlns:a16="http://schemas.microsoft.com/office/drawing/2014/main" id="{8D9C7EDE-12C3-4971-A554-A57CBC3FFC51}"/>
              </a:ext>
            </a:extLst>
          </p:cNvPr>
          <p:cNvSpPr/>
          <p:nvPr/>
        </p:nvSpPr>
        <p:spPr>
          <a:xfrm rot="165451">
            <a:off x="2280713" y="4867712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44CA10-7276-4955-B49E-DC8B0B96D058}"/>
              </a:ext>
            </a:extLst>
          </p:cNvPr>
          <p:cNvSpPr/>
          <p:nvPr/>
        </p:nvSpPr>
        <p:spPr>
          <a:xfrm>
            <a:off x="588820" y="5594867"/>
            <a:ext cx="2731891" cy="1118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ardrop 53">
            <a:extLst>
              <a:ext uri="{FF2B5EF4-FFF2-40B4-BE49-F238E27FC236}">
                <a16:creationId xmlns:a16="http://schemas.microsoft.com/office/drawing/2014/main" id="{A7A918DC-C5B8-48F0-B0E0-C65E00EBAA16}"/>
              </a:ext>
            </a:extLst>
          </p:cNvPr>
          <p:cNvSpPr/>
          <p:nvPr/>
        </p:nvSpPr>
        <p:spPr>
          <a:xfrm rot="18908150">
            <a:off x="3855923" y="4374979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ardrop 54">
            <a:extLst>
              <a:ext uri="{FF2B5EF4-FFF2-40B4-BE49-F238E27FC236}">
                <a16:creationId xmlns:a16="http://schemas.microsoft.com/office/drawing/2014/main" id="{8F3357DB-CC51-47EB-81AF-F3D1E7E06591}"/>
              </a:ext>
            </a:extLst>
          </p:cNvPr>
          <p:cNvSpPr/>
          <p:nvPr/>
        </p:nvSpPr>
        <p:spPr>
          <a:xfrm rot="18908150">
            <a:off x="4550175" y="4836817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ardrop 55">
            <a:extLst>
              <a:ext uri="{FF2B5EF4-FFF2-40B4-BE49-F238E27FC236}">
                <a16:creationId xmlns:a16="http://schemas.microsoft.com/office/drawing/2014/main" id="{DAD60F3D-3A8E-4C21-B6A1-38609B08A011}"/>
              </a:ext>
            </a:extLst>
          </p:cNvPr>
          <p:cNvSpPr/>
          <p:nvPr/>
        </p:nvSpPr>
        <p:spPr>
          <a:xfrm rot="18908150">
            <a:off x="4851949" y="3968022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ardrop 56">
            <a:extLst>
              <a:ext uri="{FF2B5EF4-FFF2-40B4-BE49-F238E27FC236}">
                <a16:creationId xmlns:a16="http://schemas.microsoft.com/office/drawing/2014/main" id="{074C590D-B542-437D-9EB3-843F5B72A0C7}"/>
              </a:ext>
            </a:extLst>
          </p:cNvPr>
          <p:cNvSpPr/>
          <p:nvPr/>
        </p:nvSpPr>
        <p:spPr>
          <a:xfrm rot="18908150">
            <a:off x="5146030" y="4730394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E2E057E1-8FE9-4F46-818A-A957AD8CE786}"/>
              </a:ext>
            </a:extLst>
          </p:cNvPr>
          <p:cNvSpPr/>
          <p:nvPr/>
        </p:nvSpPr>
        <p:spPr>
          <a:xfrm rot="18908150">
            <a:off x="5511648" y="4278503"/>
            <a:ext cx="319019" cy="377121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allout: Quad Arrow 59">
            <a:extLst>
              <a:ext uri="{FF2B5EF4-FFF2-40B4-BE49-F238E27FC236}">
                <a16:creationId xmlns:a16="http://schemas.microsoft.com/office/drawing/2014/main" id="{5988FE21-AC50-424F-84F3-18C73D891450}"/>
              </a:ext>
            </a:extLst>
          </p:cNvPr>
          <p:cNvSpPr/>
          <p:nvPr/>
        </p:nvSpPr>
        <p:spPr>
          <a:xfrm rot="165451">
            <a:off x="7274796" y="3993609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allout: Quad Arrow 60">
            <a:extLst>
              <a:ext uri="{FF2B5EF4-FFF2-40B4-BE49-F238E27FC236}">
                <a16:creationId xmlns:a16="http://schemas.microsoft.com/office/drawing/2014/main" id="{2322210A-C9BB-4A36-8F00-50E36E1972B9}"/>
              </a:ext>
            </a:extLst>
          </p:cNvPr>
          <p:cNvSpPr/>
          <p:nvPr/>
        </p:nvSpPr>
        <p:spPr>
          <a:xfrm rot="165451">
            <a:off x="7631509" y="4736777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allout: Quad Arrow 61">
            <a:extLst>
              <a:ext uri="{FF2B5EF4-FFF2-40B4-BE49-F238E27FC236}">
                <a16:creationId xmlns:a16="http://schemas.microsoft.com/office/drawing/2014/main" id="{52605B76-7EAD-4B75-B55C-22AA896FC9D5}"/>
              </a:ext>
            </a:extLst>
          </p:cNvPr>
          <p:cNvSpPr/>
          <p:nvPr/>
        </p:nvSpPr>
        <p:spPr>
          <a:xfrm rot="165451">
            <a:off x="8092233" y="4049769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allout: Quad Arrow 62">
            <a:extLst>
              <a:ext uri="{FF2B5EF4-FFF2-40B4-BE49-F238E27FC236}">
                <a16:creationId xmlns:a16="http://schemas.microsoft.com/office/drawing/2014/main" id="{5131D75B-B520-4396-9518-6B91E0AE579B}"/>
              </a:ext>
            </a:extLst>
          </p:cNvPr>
          <p:cNvSpPr/>
          <p:nvPr/>
        </p:nvSpPr>
        <p:spPr>
          <a:xfrm rot="165451">
            <a:off x="8420475" y="4990252"/>
            <a:ext cx="316680" cy="247923"/>
          </a:xfrm>
          <a:prstGeom prst="quad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B165F23-7012-4FEA-9E2C-DF403C4C68EF}"/>
              </a:ext>
            </a:extLst>
          </p:cNvPr>
          <p:cNvSpPr/>
          <p:nvPr/>
        </p:nvSpPr>
        <p:spPr>
          <a:xfrm>
            <a:off x="6244317" y="5659604"/>
            <a:ext cx="3048670" cy="45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EF2E7B6-244E-432A-A268-667CBBDD7D3E}"/>
              </a:ext>
            </a:extLst>
          </p:cNvPr>
          <p:cNvSpPr txBox="1"/>
          <p:nvPr/>
        </p:nvSpPr>
        <p:spPr>
          <a:xfrm>
            <a:off x="10210953" y="20478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19C61CD-83F8-49FA-A05A-50D646D98D92}"/>
              </a:ext>
            </a:extLst>
          </p:cNvPr>
          <p:cNvCxnSpPr>
            <a:cxnSpLocks/>
          </p:cNvCxnSpPr>
          <p:nvPr/>
        </p:nvCxnSpPr>
        <p:spPr>
          <a:xfrm>
            <a:off x="9290682" y="339038"/>
            <a:ext cx="0" cy="24313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BDBA1F8-49CF-4D58-8537-1BF781EE3C7C}"/>
              </a:ext>
            </a:extLst>
          </p:cNvPr>
          <p:cNvCxnSpPr>
            <a:cxnSpLocks/>
          </p:cNvCxnSpPr>
          <p:nvPr/>
        </p:nvCxnSpPr>
        <p:spPr>
          <a:xfrm>
            <a:off x="9292986" y="3663690"/>
            <a:ext cx="0" cy="24313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3DA4075-F5E2-448A-949C-8F1D97CB9067}"/>
              </a:ext>
            </a:extLst>
          </p:cNvPr>
          <p:cNvSpPr txBox="1"/>
          <p:nvPr/>
        </p:nvSpPr>
        <p:spPr>
          <a:xfrm>
            <a:off x="282372" y="29349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/>
              <a:t>Model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B862AB1-F61B-442C-8F31-75E41323C4C3}"/>
              </a:ext>
            </a:extLst>
          </p:cNvPr>
          <p:cNvSpPr txBox="1"/>
          <p:nvPr/>
        </p:nvSpPr>
        <p:spPr>
          <a:xfrm>
            <a:off x="421073" y="327923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Reality</a:t>
            </a:r>
          </a:p>
        </p:txBody>
      </p:sp>
      <p:sp>
        <p:nvSpPr>
          <p:cNvPr id="75" name="Callout: Quad Arrow 74">
            <a:extLst>
              <a:ext uri="{FF2B5EF4-FFF2-40B4-BE49-F238E27FC236}">
                <a16:creationId xmlns:a16="http://schemas.microsoft.com/office/drawing/2014/main" id="{A60CD22E-86F4-4E62-8190-F081EB245411}"/>
              </a:ext>
            </a:extLst>
          </p:cNvPr>
          <p:cNvSpPr/>
          <p:nvPr/>
        </p:nvSpPr>
        <p:spPr>
          <a:xfrm rot="165451">
            <a:off x="2781545" y="4429531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Callout: Quad Arrow 75">
            <a:extLst>
              <a:ext uri="{FF2B5EF4-FFF2-40B4-BE49-F238E27FC236}">
                <a16:creationId xmlns:a16="http://schemas.microsoft.com/office/drawing/2014/main" id="{C9AACB59-355F-4919-9641-4A7B817EE316}"/>
              </a:ext>
            </a:extLst>
          </p:cNvPr>
          <p:cNvSpPr/>
          <p:nvPr/>
        </p:nvSpPr>
        <p:spPr>
          <a:xfrm rot="165451">
            <a:off x="937075" y="4954563"/>
            <a:ext cx="316680" cy="247923"/>
          </a:xfrm>
          <a:prstGeom prst="quadArrow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5622CC-EF0A-427A-850E-4920D4B4DFD6}"/>
              </a:ext>
            </a:extLst>
          </p:cNvPr>
          <p:cNvSpPr txBox="1"/>
          <p:nvPr/>
        </p:nvSpPr>
        <p:spPr>
          <a:xfrm>
            <a:off x="5021768" y="3597331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+7.5C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6ACC97-0497-4858-B246-D0F3DAD2BFD0}"/>
              </a:ext>
            </a:extLst>
          </p:cNvPr>
          <p:cNvSpPr txBox="1"/>
          <p:nvPr/>
        </p:nvSpPr>
        <p:spPr>
          <a:xfrm>
            <a:off x="5021768" y="70176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+6C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3300919-AD03-4AC0-9330-E43EFD589DE5}"/>
              </a:ext>
            </a:extLst>
          </p:cNvPr>
          <p:cNvSpPr txBox="1"/>
          <p:nvPr/>
        </p:nvSpPr>
        <p:spPr>
          <a:xfrm>
            <a:off x="9844986" y="3012421"/>
            <a:ext cx="19752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Snow depth in: </a:t>
            </a:r>
          </a:p>
          <a:p>
            <a:r>
              <a:rPr lang="en-GB" sz="1400"/>
              <a:t>47r3 (blue)</a:t>
            </a:r>
          </a:p>
          <a:p>
            <a:r>
              <a:rPr lang="en-GB" sz="1400"/>
              <a:t>New snow model (red)</a:t>
            </a:r>
          </a:p>
          <a:p>
            <a:r>
              <a:rPr lang="en-GB" sz="1400" err="1"/>
              <a:t>Obs</a:t>
            </a:r>
            <a:r>
              <a:rPr lang="en-GB" sz="1400"/>
              <a:t> (triangles)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7A4118A5-1BD4-491D-B613-0484500E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001" y="3685366"/>
            <a:ext cx="3373033" cy="224868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DB88AB9-36CD-4A60-B876-FD23ACDD9F0C}"/>
              </a:ext>
            </a:extLst>
          </p:cNvPr>
          <p:cNvSpPr/>
          <p:nvPr/>
        </p:nvSpPr>
        <p:spPr>
          <a:xfrm>
            <a:off x="10142803" y="5034878"/>
            <a:ext cx="184731" cy="17646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FDDC70-7C72-493C-ABE6-EDD8EA23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360" y="-45994"/>
            <a:ext cx="3102247" cy="25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5"/>
          <p:cNvSpPr txBox="1">
            <a:spLocks noGrp="1"/>
          </p:cNvSpPr>
          <p:nvPr>
            <p:ph type="title"/>
          </p:nvPr>
        </p:nvSpPr>
        <p:spPr>
          <a:xfrm>
            <a:off x="397656" y="101549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Predictability drivers for 2018 European Heatwave</a:t>
            </a:r>
            <a:endParaRPr/>
          </a:p>
        </p:txBody>
      </p:sp>
      <p:sp>
        <p:nvSpPr>
          <p:cNvPr id="570" name="Google Shape;570;p35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571" name="Google Shape;571;p35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572" name="Google Shape;572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03412" y="1174667"/>
            <a:ext cx="7382000" cy="4921333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5"/>
          <p:cNvSpPr txBox="1"/>
          <p:nvPr/>
        </p:nvSpPr>
        <p:spPr>
          <a:xfrm>
            <a:off x="4235115" y="1038666"/>
            <a:ext cx="39421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Daily mean temperature over France</a:t>
            </a:r>
            <a:endParaRPr/>
          </a:p>
        </p:txBody>
      </p:sp>
      <p:sp>
        <p:nvSpPr>
          <p:cNvPr id="574" name="Google Shape;574;p35"/>
          <p:cNvSpPr txBox="1"/>
          <p:nvPr/>
        </p:nvSpPr>
        <p:spPr>
          <a:xfrm>
            <a:off x="3502372" y="1604211"/>
            <a:ext cx="13388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–red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2019 - blue</a:t>
            </a:r>
            <a:endParaRPr/>
          </a:p>
        </p:txBody>
      </p:sp>
      <p:sp>
        <p:nvSpPr>
          <p:cNvPr id="575" name="Google Shape;575;p35"/>
          <p:cNvSpPr txBox="1"/>
          <p:nvPr/>
        </p:nvSpPr>
        <p:spPr>
          <a:xfrm>
            <a:off x="3095850" y="5590674"/>
            <a:ext cx="813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May</a:t>
            </a:r>
            <a:endParaRPr/>
          </a:p>
        </p:txBody>
      </p:sp>
      <p:sp>
        <p:nvSpPr>
          <p:cNvPr id="576" name="Google Shape;576;p35"/>
          <p:cNvSpPr txBox="1"/>
          <p:nvPr/>
        </p:nvSpPr>
        <p:spPr>
          <a:xfrm>
            <a:off x="9039727" y="5590674"/>
            <a:ext cx="85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Sept</a:t>
            </a:r>
            <a:endParaRPr/>
          </a:p>
        </p:txBody>
      </p:sp>
      <p:sp>
        <p:nvSpPr>
          <p:cNvPr id="577" name="Google Shape;577;p35"/>
          <p:cNvSpPr txBox="1"/>
          <p:nvPr/>
        </p:nvSpPr>
        <p:spPr>
          <a:xfrm>
            <a:off x="7331566" y="4099552"/>
            <a:ext cx="21339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Daily values – thin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7-day mean – thick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 - dashed</a:t>
            </a: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607CE-9243-46BC-8FD1-B3808224D22D}"/>
              </a:ext>
            </a:extLst>
          </p:cNvPr>
          <p:cNvSpPr txBox="1"/>
          <p:nvPr/>
        </p:nvSpPr>
        <p:spPr>
          <a:xfrm>
            <a:off x="10029600" y="-12720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ECMWF Newsletter 157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36"/>
          <p:cNvPicPr preferRelativeResize="0"/>
          <p:nvPr/>
        </p:nvPicPr>
        <p:blipFill rotWithShape="1">
          <a:blip r:embed="rId3">
            <a:alphaModFix/>
          </a:blip>
          <a:srcRect l="7654" t="37777" r="7655"/>
          <a:stretch/>
        </p:blipFill>
        <p:spPr>
          <a:xfrm>
            <a:off x="4658996" y="607982"/>
            <a:ext cx="3962400" cy="206067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6"/>
          <p:cNvSpPr txBox="1"/>
          <p:nvPr/>
        </p:nvSpPr>
        <p:spPr>
          <a:xfrm>
            <a:off x="8951496" y="893"/>
            <a:ext cx="3134984" cy="70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anomalies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May – 6 August 2018</a:t>
            </a:r>
            <a:endParaRPr/>
          </a:p>
        </p:txBody>
      </p:sp>
      <p:pic>
        <p:nvPicPr>
          <p:cNvPr id="584" name="Google Shape;584;p36"/>
          <p:cNvPicPr preferRelativeResize="0"/>
          <p:nvPr/>
        </p:nvPicPr>
        <p:blipFill rotWithShape="1">
          <a:blip r:embed="rId4">
            <a:alphaModFix/>
          </a:blip>
          <a:srcRect t="37564" r="8024"/>
          <a:stretch/>
        </p:blipFill>
        <p:spPr>
          <a:xfrm>
            <a:off x="260642" y="607982"/>
            <a:ext cx="4303337" cy="206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6"/>
          <p:cNvPicPr preferRelativeResize="0"/>
          <p:nvPr/>
        </p:nvPicPr>
        <p:blipFill rotWithShape="1">
          <a:blip r:embed="rId5">
            <a:alphaModFix/>
          </a:blip>
          <a:srcRect t="37564" r="7378"/>
          <a:stretch/>
        </p:blipFill>
        <p:spPr>
          <a:xfrm>
            <a:off x="230436" y="2475315"/>
            <a:ext cx="4333543" cy="206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6"/>
          <p:cNvPicPr preferRelativeResize="0"/>
          <p:nvPr/>
        </p:nvPicPr>
        <p:blipFill rotWithShape="1">
          <a:blip r:embed="rId6">
            <a:alphaModFix/>
          </a:blip>
          <a:srcRect t="38767" r="8024"/>
          <a:stretch/>
        </p:blipFill>
        <p:spPr>
          <a:xfrm>
            <a:off x="260641" y="4478938"/>
            <a:ext cx="4303337" cy="202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6"/>
          <p:cNvPicPr preferRelativeResize="0"/>
          <p:nvPr/>
        </p:nvPicPr>
        <p:blipFill rotWithShape="1">
          <a:blip r:embed="rId7">
            <a:alphaModFix/>
          </a:blip>
          <a:srcRect l="7683" t="37777" r="7628"/>
          <a:stretch/>
        </p:blipFill>
        <p:spPr>
          <a:xfrm>
            <a:off x="4594183" y="4446181"/>
            <a:ext cx="3962400" cy="206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6"/>
          <p:cNvPicPr preferRelativeResize="0"/>
          <p:nvPr/>
        </p:nvPicPr>
        <p:blipFill rotWithShape="1">
          <a:blip r:embed="rId8">
            <a:alphaModFix/>
          </a:blip>
          <a:srcRect l="7683" t="37778" r="7628" b="3683"/>
          <a:stretch/>
        </p:blipFill>
        <p:spPr>
          <a:xfrm>
            <a:off x="4658996" y="2482400"/>
            <a:ext cx="3962400" cy="193870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6"/>
          <p:cNvSpPr txBox="1"/>
          <p:nvPr/>
        </p:nvSpPr>
        <p:spPr>
          <a:xfrm>
            <a:off x="254273" y="521233"/>
            <a:ext cx="962513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1</a:t>
            </a:r>
            <a:endParaRPr/>
          </a:p>
        </p:txBody>
      </p:sp>
      <p:sp>
        <p:nvSpPr>
          <p:cNvPr id="590" name="Google Shape;590;p36"/>
          <p:cNvSpPr txBox="1"/>
          <p:nvPr/>
        </p:nvSpPr>
        <p:spPr>
          <a:xfrm>
            <a:off x="224067" y="2412729"/>
            <a:ext cx="962513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3</a:t>
            </a:r>
            <a:endParaRPr/>
          </a:p>
        </p:txBody>
      </p:sp>
      <p:sp>
        <p:nvSpPr>
          <p:cNvPr id="591" name="Google Shape;591;p36"/>
          <p:cNvSpPr txBox="1"/>
          <p:nvPr/>
        </p:nvSpPr>
        <p:spPr>
          <a:xfrm>
            <a:off x="200230" y="4421108"/>
            <a:ext cx="962513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6</a:t>
            </a:r>
            <a:endParaRPr/>
          </a:p>
        </p:txBody>
      </p:sp>
      <p:sp>
        <p:nvSpPr>
          <p:cNvPr id="592" name="Google Shape;592;p36"/>
          <p:cNvSpPr txBox="1"/>
          <p:nvPr/>
        </p:nvSpPr>
        <p:spPr>
          <a:xfrm>
            <a:off x="5488558" y="246760"/>
            <a:ext cx="2364134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Low-reso Experiment</a:t>
            </a:r>
            <a:endParaRPr/>
          </a:p>
        </p:txBody>
      </p:sp>
      <p:sp>
        <p:nvSpPr>
          <p:cNvPr id="593" name="Google Shape;593;p36"/>
          <p:cNvSpPr txBox="1"/>
          <p:nvPr/>
        </p:nvSpPr>
        <p:spPr>
          <a:xfrm>
            <a:off x="1949057" y="238874"/>
            <a:ext cx="1376941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Operational</a:t>
            </a:r>
            <a:endParaRPr/>
          </a:p>
        </p:txBody>
      </p:sp>
      <p:pic>
        <p:nvPicPr>
          <p:cNvPr id="594" name="Google Shape;594;p36"/>
          <p:cNvPicPr preferRelativeResize="0"/>
          <p:nvPr/>
        </p:nvPicPr>
        <p:blipFill rotWithShape="1">
          <a:blip r:embed="rId9">
            <a:alphaModFix/>
          </a:blip>
          <a:srcRect l="8572" t="38604" r="7894" b="5563"/>
          <a:stretch/>
        </p:blipFill>
        <p:spPr>
          <a:xfrm>
            <a:off x="8631037" y="1625228"/>
            <a:ext cx="3499019" cy="165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6"/>
          <p:cNvPicPr preferRelativeResize="0"/>
          <p:nvPr/>
        </p:nvPicPr>
        <p:blipFill rotWithShape="1">
          <a:blip r:embed="rId10">
            <a:alphaModFix/>
          </a:blip>
          <a:srcRect l="8572" t="38485" r="8493" b="5704"/>
          <a:stretch/>
        </p:blipFill>
        <p:spPr>
          <a:xfrm>
            <a:off x="8713633" y="4748381"/>
            <a:ext cx="3475192" cy="165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6"/>
          <p:cNvPicPr preferRelativeResize="0"/>
          <p:nvPr/>
        </p:nvPicPr>
        <p:blipFill rotWithShape="1">
          <a:blip r:embed="rId11">
            <a:alphaModFix/>
          </a:blip>
          <a:srcRect l="8572" t="38626" r="8269" b="6551"/>
          <a:stretch/>
        </p:blipFill>
        <p:spPr>
          <a:xfrm>
            <a:off x="8713633" y="3248967"/>
            <a:ext cx="3333828" cy="155568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6"/>
          <p:cNvSpPr txBox="1"/>
          <p:nvPr/>
        </p:nvSpPr>
        <p:spPr>
          <a:xfrm>
            <a:off x="8990214" y="1262335"/>
            <a:ext cx="30572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 anomalies (ERA-5)</a:t>
            </a:r>
            <a:endParaRPr/>
          </a:p>
        </p:txBody>
      </p:sp>
      <p:sp>
        <p:nvSpPr>
          <p:cNvPr id="598" name="Google Shape;598;p36"/>
          <p:cNvSpPr txBox="1"/>
          <p:nvPr/>
        </p:nvSpPr>
        <p:spPr>
          <a:xfrm>
            <a:off x="3483033" y="-26347"/>
            <a:ext cx="23519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2-metre temperature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7"/>
          <p:cNvSpPr txBox="1">
            <a:spLocks noGrp="1"/>
          </p:cNvSpPr>
          <p:nvPr>
            <p:ph type="title"/>
          </p:nvPr>
        </p:nvSpPr>
        <p:spPr>
          <a:xfrm>
            <a:off x="264513" y="55525"/>
            <a:ext cx="10512862" cy="98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Swapping of initial conditions (ocean, land)</a:t>
            </a:r>
            <a:endParaRPr/>
          </a:p>
        </p:txBody>
      </p:sp>
      <p:sp>
        <p:nvSpPr>
          <p:cNvPr id="604" name="Google Shape;604;p37"/>
          <p:cNvSpPr/>
          <p:nvPr/>
        </p:nvSpPr>
        <p:spPr>
          <a:xfrm>
            <a:off x="7109399" y="2720534"/>
            <a:ext cx="1812286" cy="64151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05" name="Google Shape;605;p37"/>
          <p:cNvSpPr/>
          <p:nvPr/>
        </p:nvSpPr>
        <p:spPr>
          <a:xfrm>
            <a:off x="6363637" y="1245045"/>
            <a:ext cx="2558049" cy="1475490"/>
          </a:xfrm>
          <a:prstGeom prst="rect">
            <a:avLst/>
          </a:prstGeom>
          <a:solidFill>
            <a:srgbClr val="B7CCE4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06" name="Google Shape;606;p37"/>
          <p:cNvSpPr/>
          <p:nvPr/>
        </p:nvSpPr>
        <p:spPr>
          <a:xfrm>
            <a:off x="6363636" y="2536098"/>
            <a:ext cx="1090578" cy="825953"/>
          </a:xfrm>
          <a:prstGeom prst="rect">
            <a:avLst/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607" name="Google Shape;607;p37"/>
          <p:cNvSpPr/>
          <p:nvPr/>
        </p:nvSpPr>
        <p:spPr>
          <a:xfrm>
            <a:off x="6363637" y="2351663"/>
            <a:ext cx="745763" cy="184436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608" name="Google Shape;608;p37"/>
          <p:cNvSpPr txBox="1"/>
          <p:nvPr/>
        </p:nvSpPr>
        <p:spPr>
          <a:xfrm>
            <a:off x="6469439" y="868911"/>
            <a:ext cx="2899398" cy="33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2018 oc, 2017 land</a:t>
            </a:r>
            <a:endParaRPr/>
          </a:p>
        </p:txBody>
      </p:sp>
      <p:sp>
        <p:nvSpPr>
          <p:cNvPr id="609" name="Google Shape;609;p37"/>
          <p:cNvSpPr/>
          <p:nvPr/>
        </p:nvSpPr>
        <p:spPr>
          <a:xfrm>
            <a:off x="4218019" y="5466287"/>
            <a:ext cx="1812286" cy="64151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610" name="Google Shape;610;p37"/>
          <p:cNvSpPr/>
          <p:nvPr/>
        </p:nvSpPr>
        <p:spPr>
          <a:xfrm>
            <a:off x="3464238" y="3990798"/>
            <a:ext cx="2558049" cy="1475490"/>
          </a:xfrm>
          <a:prstGeom prst="rect">
            <a:avLst/>
          </a:prstGeom>
          <a:solidFill>
            <a:srgbClr val="B7CCE4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1" name="Google Shape;611;p37"/>
          <p:cNvSpPr/>
          <p:nvPr/>
        </p:nvSpPr>
        <p:spPr>
          <a:xfrm>
            <a:off x="3464238" y="5281851"/>
            <a:ext cx="1090578" cy="825953"/>
          </a:xfrm>
          <a:prstGeom prst="rect">
            <a:avLst/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2" name="Google Shape;612;p37"/>
          <p:cNvSpPr/>
          <p:nvPr/>
        </p:nvSpPr>
        <p:spPr>
          <a:xfrm>
            <a:off x="3464238" y="5097416"/>
            <a:ext cx="745763" cy="184436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3" name="Google Shape;613;p37"/>
          <p:cNvSpPr txBox="1"/>
          <p:nvPr/>
        </p:nvSpPr>
        <p:spPr>
          <a:xfrm>
            <a:off x="3570041" y="3614664"/>
            <a:ext cx="2899398" cy="33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2017 oc, 2018 land</a:t>
            </a: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4190497" y="2690547"/>
            <a:ext cx="1812286" cy="64151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3444734" y="1215057"/>
            <a:ext cx="2558049" cy="1475490"/>
          </a:xfrm>
          <a:prstGeom prst="rect">
            <a:avLst/>
          </a:prstGeom>
          <a:solidFill>
            <a:srgbClr val="B7CCE4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3444734" y="2506111"/>
            <a:ext cx="1090578" cy="825953"/>
          </a:xfrm>
          <a:prstGeom prst="rect">
            <a:avLst/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7" name="Google Shape;617;p37"/>
          <p:cNvSpPr/>
          <p:nvPr/>
        </p:nvSpPr>
        <p:spPr>
          <a:xfrm>
            <a:off x="3444734" y="2321675"/>
            <a:ext cx="745763" cy="184436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18" name="Google Shape;618;p37"/>
          <p:cNvSpPr txBox="1"/>
          <p:nvPr/>
        </p:nvSpPr>
        <p:spPr>
          <a:xfrm>
            <a:off x="4304522" y="868911"/>
            <a:ext cx="900974" cy="33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all</a:t>
            </a: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5257020" y="2506111"/>
            <a:ext cx="745763" cy="18443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20" name="Google Shape;620;p37"/>
          <p:cNvSpPr/>
          <p:nvPr/>
        </p:nvSpPr>
        <p:spPr>
          <a:xfrm>
            <a:off x="7117418" y="5487077"/>
            <a:ext cx="1812286" cy="64151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621" name="Google Shape;621;p37"/>
          <p:cNvSpPr/>
          <p:nvPr/>
        </p:nvSpPr>
        <p:spPr>
          <a:xfrm>
            <a:off x="6363637" y="4011588"/>
            <a:ext cx="2558049" cy="1475490"/>
          </a:xfrm>
          <a:prstGeom prst="rect">
            <a:avLst/>
          </a:prstGeom>
          <a:solidFill>
            <a:srgbClr val="B7CCE4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622" name="Google Shape;622;p37"/>
          <p:cNvSpPr/>
          <p:nvPr/>
        </p:nvSpPr>
        <p:spPr>
          <a:xfrm>
            <a:off x="6363637" y="5302641"/>
            <a:ext cx="1090578" cy="825953"/>
          </a:xfrm>
          <a:prstGeom prst="rect">
            <a:avLst/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23" name="Google Shape;623;p37"/>
          <p:cNvSpPr/>
          <p:nvPr/>
        </p:nvSpPr>
        <p:spPr>
          <a:xfrm>
            <a:off x="6363637" y="5118206"/>
            <a:ext cx="745763" cy="184436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624" name="Google Shape;624;p37"/>
          <p:cNvSpPr txBox="1"/>
          <p:nvPr/>
        </p:nvSpPr>
        <p:spPr>
          <a:xfrm>
            <a:off x="6469440" y="3635454"/>
            <a:ext cx="2899398" cy="33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2018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2018 land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38"/>
          <p:cNvPicPr preferRelativeResize="0"/>
          <p:nvPr/>
        </p:nvPicPr>
        <p:blipFill rotWithShape="1">
          <a:blip r:embed="rId3">
            <a:alphaModFix/>
          </a:blip>
          <a:srcRect t="38061"/>
          <a:stretch/>
        </p:blipFill>
        <p:spPr>
          <a:xfrm>
            <a:off x="4275074" y="4621185"/>
            <a:ext cx="4678781" cy="205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8"/>
          <p:cNvPicPr preferRelativeResize="0"/>
          <p:nvPr/>
        </p:nvPicPr>
        <p:blipFill rotWithShape="1">
          <a:blip r:embed="rId4">
            <a:alphaModFix/>
          </a:blip>
          <a:srcRect l="5545" t="37777"/>
          <a:stretch/>
        </p:blipFill>
        <p:spPr>
          <a:xfrm>
            <a:off x="379708" y="4610304"/>
            <a:ext cx="4419356" cy="20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8"/>
          <p:cNvPicPr preferRelativeResize="0"/>
          <p:nvPr/>
        </p:nvPicPr>
        <p:blipFill rotWithShape="1">
          <a:blip r:embed="rId5">
            <a:alphaModFix/>
          </a:blip>
          <a:srcRect t="37354"/>
          <a:stretch/>
        </p:blipFill>
        <p:spPr>
          <a:xfrm>
            <a:off x="4275074" y="2425330"/>
            <a:ext cx="4678781" cy="207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8"/>
          <p:cNvPicPr preferRelativeResize="0"/>
          <p:nvPr/>
        </p:nvPicPr>
        <p:blipFill rotWithShape="1">
          <a:blip r:embed="rId6">
            <a:alphaModFix/>
          </a:blip>
          <a:srcRect l="6508" t="35755"/>
          <a:stretch/>
        </p:blipFill>
        <p:spPr>
          <a:xfrm>
            <a:off x="379708" y="2383250"/>
            <a:ext cx="4374269" cy="212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8"/>
          <p:cNvPicPr preferRelativeResize="0"/>
          <p:nvPr/>
        </p:nvPicPr>
        <p:blipFill rotWithShape="1">
          <a:blip r:embed="rId7">
            <a:alphaModFix/>
          </a:blip>
          <a:srcRect t="37920"/>
          <a:stretch/>
        </p:blipFill>
        <p:spPr>
          <a:xfrm>
            <a:off x="4275074" y="275388"/>
            <a:ext cx="4678781" cy="205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8"/>
          <p:cNvPicPr preferRelativeResize="0"/>
          <p:nvPr/>
        </p:nvPicPr>
        <p:blipFill rotWithShape="1">
          <a:blip r:embed="rId8">
            <a:alphaModFix/>
          </a:blip>
          <a:srcRect l="7698" t="37212"/>
          <a:stretch/>
        </p:blipFill>
        <p:spPr>
          <a:xfrm>
            <a:off x="480447" y="234703"/>
            <a:ext cx="4318617" cy="2079393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8"/>
          <p:cNvSpPr txBox="1"/>
          <p:nvPr/>
        </p:nvSpPr>
        <p:spPr>
          <a:xfrm>
            <a:off x="2012760" y="893"/>
            <a:ext cx="8112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all</a:t>
            </a:r>
            <a:endParaRPr/>
          </a:p>
        </p:txBody>
      </p:sp>
      <p:sp>
        <p:nvSpPr>
          <p:cNvPr id="636" name="Google Shape;636;p38"/>
          <p:cNvSpPr txBox="1"/>
          <p:nvPr/>
        </p:nvSpPr>
        <p:spPr>
          <a:xfrm>
            <a:off x="6362330" y="4302607"/>
            <a:ext cx="8112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all</a:t>
            </a:r>
            <a:endParaRPr/>
          </a:p>
        </p:txBody>
      </p:sp>
      <p:sp>
        <p:nvSpPr>
          <p:cNvPr id="637" name="Google Shape;637;p38"/>
          <p:cNvSpPr txBox="1"/>
          <p:nvPr/>
        </p:nvSpPr>
        <p:spPr>
          <a:xfrm>
            <a:off x="1403007" y="4302607"/>
            <a:ext cx="26093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atm, 2018 oc, 2018 Land</a:t>
            </a:r>
            <a:endParaRPr/>
          </a:p>
        </p:txBody>
      </p:sp>
      <p:sp>
        <p:nvSpPr>
          <p:cNvPr id="638" name="Google Shape;638;p38"/>
          <p:cNvSpPr txBox="1"/>
          <p:nvPr/>
        </p:nvSpPr>
        <p:spPr>
          <a:xfrm>
            <a:off x="5484971" y="32960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2017 oc, 2018 land</a:t>
            </a:r>
            <a:endParaRPr/>
          </a:p>
        </p:txBody>
      </p:sp>
      <p:sp>
        <p:nvSpPr>
          <p:cNvPr id="639" name="Google Shape;639;p38"/>
          <p:cNvSpPr txBox="1"/>
          <p:nvPr/>
        </p:nvSpPr>
        <p:spPr>
          <a:xfrm>
            <a:off x="5699235" y="2169529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2017 oc, 2017 land</a:t>
            </a:r>
            <a:endParaRPr/>
          </a:p>
        </p:txBody>
      </p:sp>
      <p:sp>
        <p:nvSpPr>
          <p:cNvPr id="640" name="Google Shape;640;p38"/>
          <p:cNvSpPr txBox="1"/>
          <p:nvPr/>
        </p:nvSpPr>
        <p:spPr>
          <a:xfrm>
            <a:off x="1241366" y="2187605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2018 oc, 2017 land</a:t>
            </a:r>
            <a:endParaRPr/>
          </a:p>
        </p:txBody>
      </p:sp>
      <p:sp>
        <p:nvSpPr>
          <p:cNvPr id="641" name="Google Shape;641;p38"/>
          <p:cNvSpPr txBox="1"/>
          <p:nvPr/>
        </p:nvSpPr>
        <p:spPr>
          <a:xfrm>
            <a:off x="8705124" y="91502"/>
            <a:ext cx="3363418" cy="65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2-metre temperature anomaly week 3</a:t>
            </a:r>
            <a:endParaRPr/>
          </a:p>
        </p:txBody>
      </p:sp>
      <p:pic>
        <p:nvPicPr>
          <p:cNvPr id="642" name="Google Shape;642;p38"/>
          <p:cNvPicPr preferRelativeResize="0"/>
          <p:nvPr/>
        </p:nvPicPr>
        <p:blipFill rotWithShape="1">
          <a:blip r:embed="rId9">
            <a:alphaModFix/>
          </a:blip>
          <a:srcRect l="8572" t="38604" r="7894" b="5563"/>
          <a:stretch/>
        </p:blipFill>
        <p:spPr>
          <a:xfrm>
            <a:off x="8655429" y="1513743"/>
            <a:ext cx="3499019" cy="165542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8"/>
          <p:cNvSpPr txBox="1"/>
          <p:nvPr/>
        </p:nvSpPr>
        <p:spPr>
          <a:xfrm>
            <a:off x="9396818" y="1227587"/>
            <a:ext cx="19800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 anomaly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41"/>
          <p:cNvPicPr preferRelativeResize="0"/>
          <p:nvPr/>
        </p:nvPicPr>
        <p:blipFill rotWithShape="1">
          <a:blip r:embed="rId3">
            <a:alphaModFix/>
          </a:blip>
          <a:srcRect t="36937"/>
          <a:stretch/>
        </p:blipFill>
        <p:spPr>
          <a:xfrm>
            <a:off x="-39892" y="4745306"/>
            <a:ext cx="4678781" cy="208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1"/>
          <p:cNvPicPr preferRelativeResize="0"/>
          <p:nvPr/>
        </p:nvPicPr>
        <p:blipFill rotWithShape="1">
          <a:blip r:embed="rId4">
            <a:alphaModFix/>
          </a:blip>
          <a:srcRect t="37212"/>
          <a:stretch/>
        </p:blipFill>
        <p:spPr>
          <a:xfrm>
            <a:off x="4209143" y="4754453"/>
            <a:ext cx="4678781" cy="207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1"/>
          <p:cNvPicPr preferRelativeResize="0"/>
          <p:nvPr/>
        </p:nvPicPr>
        <p:blipFill rotWithShape="1">
          <a:blip r:embed="rId5">
            <a:alphaModFix/>
          </a:blip>
          <a:srcRect t="38061"/>
          <a:stretch/>
        </p:blipFill>
        <p:spPr>
          <a:xfrm>
            <a:off x="0" y="2712279"/>
            <a:ext cx="4678781" cy="205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1"/>
          <p:cNvPicPr preferRelativeResize="0"/>
          <p:nvPr/>
        </p:nvPicPr>
        <p:blipFill rotWithShape="1">
          <a:blip r:embed="rId6">
            <a:alphaModFix/>
          </a:blip>
          <a:srcRect t="37777"/>
          <a:stretch/>
        </p:blipFill>
        <p:spPr>
          <a:xfrm>
            <a:off x="4314445" y="668121"/>
            <a:ext cx="4678781" cy="20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1"/>
          <p:cNvPicPr preferRelativeResize="0"/>
          <p:nvPr/>
        </p:nvPicPr>
        <p:blipFill rotWithShape="1">
          <a:blip r:embed="rId7">
            <a:alphaModFix/>
          </a:blip>
          <a:srcRect t="37354"/>
          <a:stretch/>
        </p:blipFill>
        <p:spPr>
          <a:xfrm>
            <a:off x="47467" y="677897"/>
            <a:ext cx="4678781" cy="207471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1"/>
          <p:cNvSpPr txBox="1"/>
          <p:nvPr/>
        </p:nvSpPr>
        <p:spPr>
          <a:xfrm>
            <a:off x="1876438" y="2518490"/>
            <a:ext cx="8112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all</a:t>
            </a:r>
            <a:endParaRPr/>
          </a:p>
        </p:txBody>
      </p:sp>
      <p:sp>
        <p:nvSpPr>
          <p:cNvPr id="673" name="Google Shape;673;p41"/>
          <p:cNvSpPr txBox="1"/>
          <p:nvPr/>
        </p:nvSpPr>
        <p:spPr>
          <a:xfrm>
            <a:off x="4904364" y="364194"/>
            <a:ext cx="26093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atm, 2018 oc, 2018 Land</a:t>
            </a:r>
            <a:endParaRPr/>
          </a:p>
        </p:txBody>
      </p:sp>
      <p:sp>
        <p:nvSpPr>
          <p:cNvPr id="674" name="Google Shape;674;p41"/>
          <p:cNvSpPr txBox="1"/>
          <p:nvPr/>
        </p:nvSpPr>
        <p:spPr>
          <a:xfrm>
            <a:off x="1328899" y="364194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2017 oc, 2017 land</a:t>
            </a:r>
            <a:endParaRPr/>
          </a:p>
        </p:txBody>
      </p:sp>
      <p:sp>
        <p:nvSpPr>
          <p:cNvPr id="675" name="Google Shape;675;p41"/>
          <p:cNvSpPr txBox="1"/>
          <p:nvPr/>
        </p:nvSpPr>
        <p:spPr>
          <a:xfrm>
            <a:off x="8229338" y="86550"/>
            <a:ext cx="4018002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2-metre temperature anomaly week 3</a:t>
            </a:r>
            <a:endParaRPr/>
          </a:p>
        </p:txBody>
      </p:sp>
      <p:pic>
        <p:nvPicPr>
          <p:cNvPr id="676" name="Google Shape;676;p41"/>
          <p:cNvPicPr preferRelativeResize="0"/>
          <p:nvPr/>
        </p:nvPicPr>
        <p:blipFill rotWithShape="1">
          <a:blip r:embed="rId8">
            <a:alphaModFix/>
          </a:blip>
          <a:srcRect l="8572" t="38604" r="7894" b="5563"/>
          <a:stretch/>
        </p:blipFill>
        <p:spPr>
          <a:xfrm>
            <a:off x="8229339" y="2586939"/>
            <a:ext cx="3829516" cy="181178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1"/>
          <p:cNvSpPr/>
          <p:nvPr/>
        </p:nvSpPr>
        <p:spPr>
          <a:xfrm>
            <a:off x="4314445" y="1736929"/>
            <a:ext cx="264626" cy="246655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1"/>
          <p:cNvSpPr/>
          <p:nvPr/>
        </p:nvSpPr>
        <p:spPr>
          <a:xfrm>
            <a:off x="129971" y="3730792"/>
            <a:ext cx="200915" cy="118351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1"/>
          <p:cNvSpPr/>
          <p:nvPr/>
        </p:nvSpPr>
        <p:spPr>
          <a:xfrm>
            <a:off x="58020" y="5703253"/>
            <a:ext cx="344815" cy="376053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1"/>
          <p:cNvSpPr txBox="1"/>
          <p:nvPr/>
        </p:nvSpPr>
        <p:spPr>
          <a:xfrm>
            <a:off x="1959417" y="4573356"/>
            <a:ext cx="1069245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linear</a:t>
            </a:r>
            <a:endParaRPr/>
          </a:p>
        </p:txBody>
      </p:sp>
      <p:sp>
        <p:nvSpPr>
          <p:cNvPr id="681" name="Google Shape;681;p41"/>
          <p:cNvSpPr txBox="1"/>
          <p:nvPr/>
        </p:nvSpPr>
        <p:spPr>
          <a:xfrm>
            <a:off x="6115936" y="4581963"/>
            <a:ext cx="1426622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non-linear</a:t>
            </a:r>
            <a:endParaRPr/>
          </a:p>
        </p:txBody>
      </p:sp>
      <p:sp>
        <p:nvSpPr>
          <p:cNvPr id="682" name="Google Shape;682;p41"/>
          <p:cNvSpPr txBox="1"/>
          <p:nvPr/>
        </p:nvSpPr>
        <p:spPr>
          <a:xfrm>
            <a:off x="9608613" y="2239516"/>
            <a:ext cx="1043604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05DF0-B320-4855-ACE1-D42B3A3461DD}"/>
              </a:ext>
            </a:extLst>
          </p:cNvPr>
          <p:cNvSpPr txBox="1"/>
          <p:nvPr/>
        </p:nvSpPr>
        <p:spPr>
          <a:xfrm>
            <a:off x="8717330" y="5441643"/>
            <a:ext cx="3195599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Summary: Non-linear interactions played an important role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2" y="0"/>
            <a:ext cx="8984738" cy="369332"/>
          </a:xfrm>
        </p:spPr>
        <p:txBody>
          <a:bodyPr/>
          <a:lstStyle/>
          <a:p>
            <a:r>
              <a:rPr lang="en-GB" sz="2000"/>
              <a:t>Lessons learn on predictability on different time-scales</a:t>
            </a:r>
            <a:br>
              <a:rPr lang="en-GB" sz="2000"/>
            </a:br>
            <a:endParaRPr lang="en-GB" sz="20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70985627"/>
              </p:ext>
            </p:extLst>
          </p:nvPr>
        </p:nvGraphicFramePr>
        <p:xfrm>
          <a:off x="1537567" y="1169380"/>
          <a:ext cx="979268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Extended</a:t>
                      </a:r>
                      <a:r>
                        <a:rPr lang="en-GB" sz="1600" baseline="0"/>
                        <a:t> range (2-4 weeks)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Medium range (3-7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Short range (0-3 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/>
                        <a:t>European heatwave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Soil moisture, SST anomalies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err="1"/>
                        <a:t>Rossby</a:t>
                      </a:r>
                      <a:r>
                        <a:rPr lang="en-GB" sz="1200" baseline="0"/>
                        <a:t> wave train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Local heating and evaporation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/>
                        <a:t>N.</a:t>
                      </a:r>
                      <a:r>
                        <a:rPr lang="en-GB" sz="1200" baseline="0"/>
                        <a:t> European extreme rainfall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North-Atlantic</a:t>
                      </a:r>
                      <a:r>
                        <a:rPr lang="en-GB" sz="1200" baseline="0"/>
                        <a:t> oscillation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Presence</a:t>
                      </a:r>
                      <a:r>
                        <a:rPr lang="en-GB" sz="1200" baseline="0"/>
                        <a:t> of Atmospheric rivers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Exact position</a:t>
                      </a:r>
                      <a:r>
                        <a:rPr lang="en-GB" sz="1200" baseline="0"/>
                        <a:t> of the system</a:t>
                      </a:r>
                      <a:r>
                        <a:rPr lang="en-GB" sz="1200"/>
                        <a:t>,</a:t>
                      </a:r>
                      <a:r>
                        <a:rPr lang="en-GB" sz="1200" baseline="0"/>
                        <a:t> strength of orographic precipitation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/>
                        <a:t>N.</a:t>
                      </a:r>
                      <a:r>
                        <a:rPr lang="en-GB" sz="1200" baseline="0"/>
                        <a:t> European windstorm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North-Atlantic</a:t>
                      </a:r>
                      <a:r>
                        <a:rPr lang="en-GB" sz="1200" baseline="0"/>
                        <a:t> oscillation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Jet-stream propagation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Timing of development,</a:t>
                      </a:r>
                      <a:r>
                        <a:rPr lang="en-GB" sz="1200" baseline="0"/>
                        <a:t> wind gust parameterisation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aseline="0"/>
                        <a:t>Tropical cyclones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SST,</a:t>
                      </a:r>
                      <a:r>
                        <a:rPr lang="en-GB" sz="1200" baseline="0"/>
                        <a:t> </a:t>
                      </a:r>
                      <a:r>
                        <a:rPr lang="en-GB" sz="1200"/>
                        <a:t>MJO, African easterly waves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Steering</a:t>
                      </a:r>
                      <a:r>
                        <a:rPr lang="en-GB" sz="1200" baseline="0"/>
                        <a:t> flow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Landfall position and</a:t>
                      </a:r>
                      <a:r>
                        <a:rPr lang="en-GB" sz="1200" baseline="0"/>
                        <a:t> intensity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/>
                        <a:t>Flash-floods in S. Europe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Predict S. European flow-regimes(?)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Position of trough/cut-off low and Med. Atmospheric rivers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Evaporation + Moisture advection, precipitation processes (orography), runoff into rivers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/>
                        <a:t>Severe</a:t>
                      </a:r>
                      <a:r>
                        <a:rPr lang="en-GB" sz="1200" baseline="0"/>
                        <a:t> convection</a:t>
                      </a: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Upper-level troughs,</a:t>
                      </a:r>
                    </a:p>
                    <a:p>
                      <a:r>
                        <a:rPr lang="en-GB" sz="1200"/>
                        <a:t>Positions of fronts, CAPE,</a:t>
                      </a:r>
                      <a:r>
                        <a:rPr lang="en-GB" sz="1200" baseline="0"/>
                        <a:t> </a:t>
                      </a:r>
                      <a:r>
                        <a:rPr lang="en-GB" sz="1200"/>
                        <a:t>wind 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Convective triggering, organisation,</a:t>
                      </a:r>
                      <a:r>
                        <a:rPr lang="en-GB" sz="1200" baseline="0"/>
                        <a:t> life-time</a:t>
                      </a:r>
                      <a:r>
                        <a:rPr lang="en-GB" sz="1200"/>
                        <a:t>,</a:t>
                      </a:r>
                      <a:r>
                        <a:rPr lang="en-GB" sz="1200" baseline="0"/>
                        <a:t> wind gust parameterisation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/>
                        <a:t>Eastern Asian rainfall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Monsoon strength 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Position of frontal zone (Mei-Yu)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Local pattern of precipitation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11021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4185" y="6373339"/>
            <a:ext cx="4053639" cy="230657"/>
          </a:xfrm>
        </p:spPr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3842" y="5507700"/>
            <a:ext cx="2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Long-lived flow patterns, teleconnections and boundary conditions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5717" y="5544444"/>
            <a:ext cx="224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Capturing synoptic situation, global 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48880" y="5600032"/>
            <a:ext cx="238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DA and model physics suitable for extreme conditions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86251" r="74352" b="902"/>
          <a:stretch/>
        </p:blipFill>
        <p:spPr>
          <a:xfrm>
            <a:off x="4654137" y="351268"/>
            <a:ext cx="1080000" cy="7644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86482" r="74657" b="843"/>
          <a:stretch/>
        </p:blipFill>
        <p:spPr>
          <a:xfrm>
            <a:off x="7016014" y="369332"/>
            <a:ext cx="1080000" cy="7633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86424" r="74491" b="1017"/>
          <a:stretch/>
        </p:blipFill>
        <p:spPr>
          <a:xfrm>
            <a:off x="9472591" y="375269"/>
            <a:ext cx="1080000" cy="75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9EE5A-198D-4EBE-8F8A-EC7E88AE7EEB}"/>
              </a:ext>
            </a:extLst>
          </p:cNvPr>
          <p:cNvSpPr txBox="1"/>
          <p:nvPr/>
        </p:nvSpPr>
        <p:spPr>
          <a:xfrm>
            <a:off x="320431" y="381652"/>
            <a:ext cx="27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ECMWF Tech Memo 851</a:t>
            </a:r>
          </a:p>
        </p:txBody>
      </p:sp>
    </p:spTree>
    <p:extLst>
      <p:ext uri="{BB962C8B-B14F-4D97-AF65-F5344CB8AC3E}">
        <p14:creationId xmlns:p14="http://schemas.microsoft.com/office/powerpoint/2010/main" val="356936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9"/>
          <p:cNvSpPr txBox="1">
            <a:spLocks noGrp="1"/>
          </p:cNvSpPr>
          <p:nvPr>
            <p:ph type="title"/>
          </p:nvPr>
        </p:nvSpPr>
        <p:spPr>
          <a:xfrm>
            <a:off x="850473" y="20351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Examples of error types</a:t>
            </a:r>
            <a:endParaRPr/>
          </a:p>
        </p:txBody>
      </p:sp>
      <p:sp>
        <p:nvSpPr>
          <p:cNvPr id="649" name="Google Shape;649;p39"/>
          <p:cNvSpPr txBox="1">
            <a:spLocks noGrp="1"/>
          </p:cNvSpPr>
          <p:nvPr>
            <p:ph type="body" idx="1"/>
          </p:nvPr>
        </p:nvSpPr>
        <p:spPr>
          <a:xfrm>
            <a:off x="809144" y="556512"/>
            <a:ext cx="7869601" cy="536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GB" sz="1400" dirty="0"/>
              <a:t>Observation related (missing observations, faulty observations)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Automated alarm systems and quality control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</a:pPr>
            <a:r>
              <a:rPr lang="en-GB" sz="1400" dirty="0"/>
              <a:t>Boundary conditions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Sea-ice and SST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Snow</a:t>
            </a:r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Soil </a:t>
            </a:r>
            <a:r>
              <a:rPr lang="en-GB" sz="1200" dirty="0" err="1"/>
              <a:t>mositure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Climate files (land-sea mask, vegetation, ..)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</a:pPr>
            <a:r>
              <a:rPr lang="en-GB" sz="1400" dirty="0"/>
              <a:t>Large synoptic errors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Medium-range (forecast busts)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</a:pPr>
            <a:r>
              <a:rPr lang="en-GB" sz="1400" dirty="0"/>
              <a:t>Weather parameters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2-metre temperature, clouds, winds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Often systematic errors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</a:pPr>
            <a:r>
              <a:rPr lang="en-GB" sz="1400" dirty="0"/>
              <a:t>Severe events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Missing extremes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</a:pPr>
            <a:r>
              <a:rPr lang="en-GB" sz="1400" dirty="0"/>
              <a:t>Model climate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Mean</a:t>
            </a:r>
            <a:endParaRPr dirty="0"/>
          </a:p>
          <a:p>
            <a:pPr marL="630000" lvl="1" indent="-270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GB" sz="1200" dirty="0"/>
              <a:t>Variability</a:t>
            </a:r>
            <a:endParaRPr dirty="0"/>
          </a:p>
          <a:p>
            <a:pPr marL="630000" lvl="1" indent="-193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endParaRPr sz="1200" dirty="0"/>
          </a:p>
        </p:txBody>
      </p:sp>
      <p:sp>
        <p:nvSpPr>
          <p:cNvPr id="650" name="Google Shape;650;p39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651" name="Google Shape;651;p39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652" name="Google Shape;652;p39"/>
          <p:cNvSpPr txBox="1"/>
          <p:nvPr/>
        </p:nvSpPr>
        <p:spPr>
          <a:xfrm>
            <a:off x="5629189" y="1510349"/>
            <a:ext cx="6181768" cy="25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64E83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2400">
              <a:solidFill>
                <a:srgbClr val="064E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9"/>
          <p:cNvSpPr txBox="1"/>
          <p:nvPr/>
        </p:nvSpPr>
        <p:spPr>
          <a:xfrm>
            <a:off x="5680129" y="2086349"/>
            <a:ext cx="6181769" cy="345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Purpose of forecast evaluation</a:t>
            </a:r>
            <a:endParaRPr/>
          </a:p>
          <a:p>
            <a:pPr marL="630000" marR="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fighting (problems that needs immediate action)</a:t>
            </a:r>
            <a:endParaRPr/>
          </a:p>
          <a:p>
            <a:pPr marL="630000" marR="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 and document systematic errors (to be addressed in research)</a:t>
            </a:r>
            <a:endParaRPr/>
          </a:p>
          <a:p>
            <a:pPr marL="630000" marR="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64E83"/>
              </a:buClr>
              <a:buSzPts val="1600"/>
              <a:buFont typeface="Arial"/>
              <a:buChar char="–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about the behaviour of the forecast system (unpredictable situations, extreme weather, …)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9"/>
          <p:cNvSpPr/>
          <p:nvPr/>
        </p:nvSpPr>
        <p:spPr>
          <a:xfrm>
            <a:off x="5408298" y="1157294"/>
            <a:ext cx="6540895" cy="3561940"/>
          </a:xfrm>
          <a:prstGeom prst="rect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8904-C850-4EAD-875D-6A9BF8B0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656" y="-8648"/>
            <a:ext cx="10859678" cy="369332"/>
          </a:xfrm>
        </p:spPr>
        <p:txBody>
          <a:bodyPr/>
          <a:lstStyle/>
          <a:p>
            <a:r>
              <a:rPr lang="sv-SE" dirty="0"/>
              <a:t>Multi-scale prediction of extremes: Flooding in southern Sweden in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90B42-BAC7-4AE4-84E5-E2727A8852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8A7EA81-67E2-4CC5-9255-37904F6F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50" y="476872"/>
            <a:ext cx="4081073" cy="28887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C50A330-BE4C-478B-9A84-43C01EF1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6278" y="3872812"/>
            <a:ext cx="4415884" cy="221370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76FEFEE-95AE-4CD6-B758-D45F0F856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094" y="3129907"/>
            <a:ext cx="2323964" cy="28187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BC20C-4D4B-4C8D-8656-73C896FF1734}"/>
              </a:ext>
            </a:extLst>
          </p:cNvPr>
          <p:cNvCxnSpPr/>
          <p:nvPr/>
        </p:nvCxnSpPr>
        <p:spPr>
          <a:xfrm flipV="1">
            <a:off x="3368431" y="2836985"/>
            <a:ext cx="1039446" cy="1258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7C8C17-49D7-474D-8AC2-9604E7C042D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877418" y="2844293"/>
            <a:ext cx="435078" cy="69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DF45C02A-01DE-4C84-A082-F549839AB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54"/>
          <a:stretch/>
        </p:blipFill>
        <p:spPr>
          <a:xfrm>
            <a:off x="8107750" y="1198178"/>
            <a:ext cx="4081073" cy="2038993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18D72531-8155-4D9E-8851-276DE9A061EA}"/>
              </a:ext>
            </a:extLst>
          </p:cNvPr>
          <p:cNvSpPr/>
          <p:nvPr/>
        </p:nvSpPr>
        <p:spPr>
          <a:xfrm>
            <a:off x="7682524" y="2039815"/>
            <a:ext cx="42522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E6095-D201-49B5-9EB0-DFAE99139E34}"/>
              </a:ext>
            </a:extLst>
          </p:cNvPr>
          <p:cNvSpPr txBox="1"/>
          <p:nvPr/>
        </p:nvSpPr>
        <p:spPr>
          <a:xfrm>
            <a:off x="880414" y="2616050"/>
            <a:ext cx="22573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Early prediction of positive NAO+</a:t>
            </a:r>
          </a:p>
          <a:p>
            <a:r>
              <a:rPr lang="sv-SE" sz="1100" dirty="0"/>
              <a:t>3 week forecast</a:t>
            </a:r>
          </a:p>
          <a:p>
            <a:endParaRPr lang="en-GB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10737-0377-4B38-B567-8BF5D490F7BE}"/>
              </a:ext>
            </a:extLst>
          </p:cNvPr>
          <p:cNvSpPr txBox="1"/>
          <p:nvPr/>
        </p:nvSpPr>
        <p:spPr>
          <a:xfrm>
            <a:off x="4470622" y="3535899"/>
            <a:ext cx="281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Strong atmospheric river for Storm Dennis</a:t>
            </a:r>
          </a:p>
          <a:p>
            <a:r>
              <a:rPr lang="en-GB" sz="1100" dirty="0"/>
              <a:t>6-day forecast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1386E-DC46-4DFC-8559-1EB2D76040A0}"/>
              </a:ext>
            </a:extLst>
          </p:cNvPr>
          <p:cNvSpPr txBox="1"/>
          <p:nvPr/>
        </p:nvSpPr>
        <p:spPr>
          <a:xfrm>
            <a:off x="8718116" y="921179"/>
            <a:ext cx="2983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Forecast of river discharge in </a:t>
            </a:r>
            <a:r>
              <a:rPr lang="sv-SE" sz="1200"/>
              <a:t>Mörrumsån</a:t>
            </a:r>
            <a:endParaRPr lang="en-GB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A1246-E05C-41B9-86C9-25D39A1A78A0}"/>
              </a:ext>
            </a:extLst>
          </p:cNvPr>
          <p:cNvSpPr txBox="1"/>
          <p:nvPr/>
        </p:nvSpPr>
        <p:spPr>
          <a:xfrm>
            <a:off x="9034138" y="307570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One of several events</a:t>
            </a:r>
          </a:p>
          <a:p>
            <a:r>
              <a:rPr lang="en-GB" dirty="0"/>
              <a:t>Precipitation in </a:t>
            </a:r>
            <a:r>
              <a:rPr lang="en-GB" dirty="0" err="1"/>
              <a:t>Växjö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73492-A448-4B5F-8A42-06735F26FA5E}"/>
              </a:ext>
            </a:extLst>
          </p:cNvPr>
          <p:cNvSpPr txBox="1"/>
          <p:nvPr/>
        </p:nvSpPr>
        <p:spPr>
          <a:xfrm>
            <a:off x="2983245" y="491673"/>
            <a:ext cx="5317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/>
              <a:t>Forecast evolution of precipitation in southern Sweden during Storm Dennis</a:t>
            </a:r>
            <a:endParaRPr lang="en-GB" sz="120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774EC834-C7E7-4505-9115-C046B01AF3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267"/>
          <a:stretch/>
        </p:blipFill>
        <p:spPr>
          <a:xfrm>
            <a:off x="8559820" y="3567429"/>
            <a:ext cx="3300100" cy="135541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3B7C38-5EE8-4CD5-8808-5250325CE174}"/>
              </a:ext>
            </a:extLst>
          </p:cNvPr>
          <p:cNvCxnSpPr/>
          <p:nvPr/>
        </p:nvCxnSpPr>
        <p:spPr>
          <a:xfrm flipV="1">
            <a:off x="11446979" y="4922839"/>
            <a:ext cx="0" cy="468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4FEB9E-C726-49A6-AD22-740F26633AEE}"/>
              </a:ext>
            </a:extLst>
          </p:cNvPr>
          <p:cNvSpPr txBox="1"/>
          <p:nvPr/>
        </p:nvSpPr>
        <p:spPr>
          <a:xfrm>
            <a:off x="10812029" y="5388365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Storm Dennis</a:t>
            </a:r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96EE8F-C392-457E-B82A-EB9192B498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02" t="22414" r="32592" b="50924"/>
          <a:stretch/>
        </p:blipFill>
        <p:spPr>
          <a:xfrm>
            <a:off x="296207" y="842919"/>
            <a:ext cx="3425765" cy="10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080000" y="1783858"/>
            <a:ext cx="4517797" cy="4380804"/>
          </a:xfrm>
        </p:spPr>
        <p:txBody>
          <a:bodyPr/>
          <a:lstStyle/>
          <a:p>
            <a:pPr algn="just"/>
            <a:r>
              <a:rPr lang="en-US"/>
              <a:t>A discussion platform for users of ECMWF forecasts to interact with other users and with ECMWF, on topics related to weather and forecasts, and to provide feedback to ECMWF. </a:t>
            </a:r>
          </a:p>
          <a:p>
            <a:r>
              <a:rPr lang="en-US"/>
              <a:t>ECMWF will be monitoring discussions, joining conversations and considering comments and feedback in ongoing research and diagnostic work. </a:t>
            </a:r>
          </a:p>
          <a:p>
            <a:r>
              <a:rPr lang="en-US" b="1"/>
              <a:t>3 forum categories:</a:t>
            </a:r>
          </a:p>
          <a:p>
            <a:pPr marL="915750" lvl="1" indent="-285750">
              <a:buFontTx/>
              <a:buChar char="-"/>
            </a:pPr>
            <a:r>
              <a:rPr lang="en-US"/>
              <a:t>Current and Recent Weather</a:t>
            </a:r>
          </a:p>
          <a:p>
            <a:pPr marL="915750" lvl="1" indent="-285750">
              <a:buFontTx/>
              <a:buChar char="-"/>
            </a:pPr>
            <a:r>
              <a:rPr lang="en-US"/>
              <a:t>Featured Feedback Topics</a:t>
            </a:r>
          </a:p>
          <a:p>
            <a:pPr marL="915750" lvl="1" indent="-285750">
              <a:buFontTx/>
              <a:buChar char="-"/>
            </a:pPr>
            <a:r>
              <a:rPr lang="en-US" err="1"/>
              <a:t>UEF</a:t>
            </a:r>
            <a:r>
              <a:rPr lang="en-US"/>
              <a:t> Events &amp; Training</a:t>
            </a:r>
          </a:p>
          <a:p>
            <a:pPr marL="285750" indent="-28575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30C636F-D6FA-4DB5-B290-CC3A9710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</p:spPr>
        <p:txBody>
          <a:bodyPr>
            <a:normAutofit fontScale="90000"/>
          </a:bodyPr>
          <a:lstStyle/>
          <a:p>
            <a:r>
              <a:rPr lang="en-US" sz="2800"/>
              <a:t>Outreach in focus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26EBA-1BB7-43A8-836A-DC4A68B76671}"/>
              </a:ext>
            </a:extLst>
          </p:cNvPr>
          <p:cNvSpPr txBox="1"/>
          <p:nvPr/>
        </p:nvSpPr>
        <p:spPr>
          <a:xfrm>
            <a:off x="963074" y="809327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595959"/>
                </a:solidFill>
              </a:rPr>
              <a:t>Forecast User Forum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1EC50-9931-47EE-981A-B2CC686003B7}"/>
              </a:ext>
            </a:extLst>
          </p:cNvPr>
          <p:cNvGrpSpPr/>
          <p:nvPr/>
        </p:nvGrpSpPr>
        <p:grpSpPr>
          <a:xfrm>
            <a:off x="5597797" y="971994"/>
            <a:ext cx="6591028" cy="4950006"/>
            <a:chOff x="6429219" y="914825"/>
            <a:chExt cx="5580123" cy="42399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6D987E-4769-4896-BB29-91D4D511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135" t="3854"/>
            <a:stretch/>
          </p:blipFill>
          <p:spPr>
            <a:xfrm>
              <a:off x="6429219" y="914825"/>
              <a:ext cx="5580123" cy="4239987"/>
            </a:xfrm>
            <a:prstGeom prst="rect">
              <a:avLst/>
            </a:prstGeom>
          </p:spPr>
        </p:pic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41D315A0-DE32-4E97-8637-05720E631CC0}"/>
                </a:ext>
              </a:extLst>
            </p:cNvPr>
            <p:cNvSpPr/>
            <p:nvPr/>
          </p:nvSpPr>
          <p:spPr>
            <a:xfrm>
              <a:off x="6502268" y="4322017"/>
              <a:ext cx="1060562" cy="819874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CE89202-DA7E-4904-B85E-5A6B0681B1D2}"/>
              </a:ext>
            </a:extLst>
          </p:cNvPr>
          <p:cNvSpPr/>
          <p:nvPr/>
        </p:nvSpPr>
        <p:spPr>
          <a:xfrm>
            <a:off x="6467430" y="367392"/>
            <a:ext cx="4172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5"/>
                </a:solidFill>
              </a:rPr>
              <a:t> 🔗 </a:t>
            </a:r>
            <a:r>
              <a:rPr lang="en-GB" err="1">
                <a:solidFill>
                  <a:schemeClr val="accent5"/>
                </a:solidFill>
              </a:rPr>
              <a:t>confluence.ecmwf.int</a:t>
            </a:r>
            <a:r>
              <a:rPr lang="en-GB">
                <a:solidFill>
                  <a:schemeClr val="accent5"/>
                </a:solidFill>
              </a:rPr>
              <a:t>/display/FUF</a:t>
            </a:r>
          </a:p>
        </p:txBody>
      </p:sp>
    </p:spTree>
    <p:extLst>
      <p:ext uri="{BB962C8B-B14F-4D97-AF65-F5344CB8AC3E}">
        <p14:creationId xmlns:p14="http://schemas.microsoft.com/office/powerpoint/2010/main" val="428308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0"/>
          <p:cNvSpPr txBox="1"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660" name="Google Shape;660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5163" y="0"/>
            <a:ext cx="10383422" cy="6877332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40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662" name="Google Shape;662;p40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29838C83-15F3-4813-8CB8-A0FC33C83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08" y="0"/>
            <a:ext cx="9686511" cy="6858000"/>
          </a:xfrm>
          <a:prstGeom prst="rect">
            <a:avLst/>
          </a:prstGeom>
        </p:spPr>
      </p:pic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Model performance: comparisons with other centres</a:t>
            </a:r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110" name="Google Shape;110;p4"/>
          <p:cNvSpPr txBox="1"/>
          <p:nvPr/>
        </p:nvSpPr>
        <p:spPr>
          <a:xfrm>
            <a:off x="3656517" y="5311223"/>
            <a:ext cx="6497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 range at which the anomaly correlation drops below 85%</a:t>
            </a:r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"/>
          <p:cNvSpPr txBox="1">
            <a:spLocks noGrp="1"/>
          </p:cNvSpPr>
          <p:nvPr>
            <p:ph type="title"/>
          </p:nvPr>
        </p:nvSpPr>
        <p:spPr>
          <a:xfrm>
            <a:off x="4536163" y="-50244"/>
            <a:ext cx="786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 dirty="0"/>
              <a:t>Multi-scale predictability</a:t>
            </a:r>
            <a:br>
              <a:rPr lang="en-GB" dirty="0"/>
            </a:br>
            <a:r>
              <a:rPr lang="en-GB" dirty="0"/>
              <a:t>	What are driving the predictability on different scales?</a:t>
            </a:r>
            <a:endParaRPr dirty="0"/>
          </a:p>
        </p:txBody>
      </p:sp>
      <p:sp>
        <p:nvSpPr>
          <p:cNvPr id="426" name="Google Shape;426;p24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427" name="Google Shape;427;p24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428" name="Google Shape;428;p24"/>
          <p:cNvPicPr preferRelativeResize="0"/>
          <p:nvPr/>
        </p:nvPicPr>
        <p:blipFill rotWithShape="1">
          <a:blip r:embed="rId3">
            <a:alphaModFix/>
          </a:blip>
          <a:srcRect t="86423" r="74491" b="1017"/>
          <a:stretch/>
        </p:blipFill>
        <p:spPr>
          <a:xfrm>
            <a:off x="7776854" y="3707132"/>
            <a:ext cx="3600000" cy="25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4"/>
          <p:cNvPicPr preferRelativeResize="0"/>
          <p:nvPr/>
        </p:nvPicPr>
        <p:blipFill rotWithShape="1">
          <a:blip r:embed="rId4">
            <a:alphaModFix/>
          </a:blip>
          <a:srcRect t="86424" r="74491" b="761"/>
          <a:stretch/>
        </p:blipFill>
        <p:spPr>
          <a:xfrm>
            <a:off x="5529194" y="2539046"/>
            <a:ext cx="3600000" cy="255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4"/>
          <p:cNvPicPr preferRelativeResize="0"/>
          <p:nvPr/>
        </p:nvPicPr>
        <p:blipFill rotWithShape="1">
          <a:blip r:embed="rId5">
            <a:alphaModFix/>
          </a:blip>
          <a:srcRect t="86251" r="74352" b="901"/>
          <a:stretch/>
        </p:blipFill>
        <p:spPr>
          <a:xfrm>
            <a:off x="3005502" y="1277508"/>
            <a:ext cx="3600000" cy="254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4"/>
          <p:cNvPicPr preferRelativeResize="0"/>
          <p:nvPr/>
        </p:nvPicPr>
        <p:blipFill rotWithShape="1">
          <a:blip r:embed="rId6">
            <a:alphaModFix/>
          </a:blip>
          <a:srcRect t="86497" r="74605" b="907"/>
          <a:stretch/>
        </p:blipFill>
        <p:spPr>
          <a:xfrm>
            <a:off x="360002" y="15971"/>
            <a:ext cx="3600000" cy="25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58" y="394970"/>
            <a:ext cx="5642966" cy="3989577"/>
          </a:xfrm>
          <a:prstGeom prst="rect">
            <a:avLst/>
          </a:prstGeom>
        </p:spPr>
      </p:pic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843091" y="25638"/>
            <a:ext cx="10029600" cy="369332"/>
          </a:xfrm>
          <a:ln w="9525"/>
        </p:spPr>
        <p:txBody>
          <a:bodyPr>
            <a:normAutofit/>
          </a:bodyPr>
          <a:lstStyle/>
          <a:p>
            <a:r>
              <a:rPr lang="en-GB" sz="2400">
                <a:ea typeface="ＭＳ Ｐゴシック" charset="0"/>
                <a:cs typeface="Helvetica"/>
              </a:rPr>
              <a:t> The operational ECMWF forecasting system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sz="quarter" idx="14"/>
          </p:nvPr>
        </p:nvSpPr>
        <p:spPr>
          <a:xfrm>
            <a:off x="292968" y="693125"/>
            <a:ext cx="7720762" cy="5364313"/>
          </a:xfrm>
          <a:prstGeom prst="rect">
            <a:avLst/>
          </a:prstGeom>
          <a:ln w="9525"/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indent="0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GB" b="1">
                <a:solidFill>
                  <a:srgbClr val="0F3692"/>
                </a:solidFill>
                <a:ea typeface="ＭＳ Ｐゴシック" charset="0"/>
                <a:cs typeface="Helvetica"/>
              </a:rPr>
              <a:t>High resolution deterministic forecast (HRES) :</a:t>
            </a:r>
            <a:r>
              <a:rPr lang="en-GB" b="1">
                <a:ea typeface="ＭＳ Ｐゴシック" charset="0"/>
                <a:cs typeface="Helvetica"/>
              </a:rPr>
              <a:t> 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Lucida Grande" charset="0"/>
              <a:buChar char="–"/>
            </a:pPr>
            <a:r>
              <a:rPr lang="en-GB" sz="1800">
                <a:ea typeface="ＭＳ Ｐゴシック" charset="0"/>
                <a:cs typeface="Helvetica"/>
              </a:rPr>
              <a:t>twice per day 9 km, 137 levels, to 10 days ahead </a:t>
            </a:r>
          </a:p>
          <a:p>
            <a:pPr indent="0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GB" b="1">
                <a:solidFill>
                  <a:srgbClr val="0F3692"/>
                </a:solidFill>
                <a:ea typeface="ＭＳ Ｐゴシック" charset="0"/>
                <a:cs typeface="Helvetica"/>
              </a:rPr>
              <a:t>Ensemble forecast (ENS):</a:t>
            </a:r>
            <a:r>
              <a:rPr lang="en-GB" b="1">
                <a:ea typeface="ＭＳ Ｐゴシック" charset="0"/>
                <a:cs typeface="Helvetica"/>
              </a:rPr>
              <a:t> 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Lucida Grande" charset="0"/>
              <a:buChar char="–"/>
            </a:pPr>
            <a:r>
              <a:rPr lang="en-GB" sz="1800">
                <a:ea typeface="ＭＳ Ｐゴシック" charset="0"/>
                <a:cs typeface="Helvetica"/>
              </a:rPr>
              <a:t>twice per day 51 members, 18 km, 137 levels, to 15 days ahead</a:t>
            </a:r>
          </a:p>
          <a:p>
            <a:pPr lvl="1"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Lucida Grande" charset="0"/>
              <a:buChar char="–"/>
            </a:pPr>
            <a:r>
              <a:rPr lang="en-GB" sz="1800">
                <a:ea typeface="ＭＳ Ｐゴシック" charset="0"/>
                <a:cs typeface="Helvetica"/>
              </a:rPr>
              <a:t>Monday/Thursday 00 UTC extended to 46 days ahead with 36 km</a:t>
            </a:r>
          </a:p>
          <a:p>
            <a:pPr lvl="2"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Lucida Grande" charset="0"/>
              <a:buChar char="–"/>
            </a:pPr>
            <a:r>
              <a:rPr lang="en-GB" sz="1800">
                <a:ea typeface="ＭＳ Ｐゴシック" charset="0"/>
                <a:cs typeface="Helvetica"/>
              </a:rPr>
              <a:t>Reforecast dataset with 11 members for past 20 years				</a:t>
            </a:r>
          </a:p>
          <a:p>
            <a:pPr indent="0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GB" b="1">
                <a:solidFill>
                  <a:srgbClr val="0F3692"/>
                </a:solidFill>
                <a:ea typeface="ＭＳ Ｐゴシック" charset="0"/>
                <a:cs typeface="Helvetica"/>
              </a:rPr>
              <a:t>Seasonal forecast:</a:t>
            </a:r>
            <a:r>
              <a:rPr lang="en-GB" b="1">
                <a:ea typeface="ＭＳ Ｐゴシック" charset="0"/>
                <a:cs typeface="Helvetica"/>
              </a:rPr>
              <a:t> </a:t>
            </a:r>
            <a:r>
              <a:rPr lang="en-GB">
                <a:ea typeface="ＭＳ Ｐゴシック" charset="0"/>
                <a:cs typeface="Helvetica"/>
              </a:rPr>
              <a:t>once a month 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Lucida Grande" charset="0"/>
              <a:buChar char="–"/>
            </a:pPr>
            <a:r>
              <a:rPr lang="en-GB" sz="1800">
                <a:ea typeface="ＭＳ Ｐゴシック" charset="0"/>
                <a:cs typeface="Helvetica"/>
              </a:rPr>
              <a:t>51-members, ~35 km 91 levels, to 7 months ahead (~38 years of hindcasts with 25 members)</a:t>
            </a:r>
            <a:endParaRPr lang="en-GB" sz="1800" b="1" i="1">
              <a:solidFill>
                <a:srgbClr val="FF0000"/>
              </a:solidFill>
              <a:ea typeface="ＭＳ Ｐゴシック" charset="0"/>
              <a:cs typeface="Helvetica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Lucida Grande" charset="0"/>
              <a:buChar char="–"/>
            </a:pPr>
            <a:r>
              <a:rPr lang="en-GB" sz="1800">
                <a:ea typeface="ＭＳ Ｐゴシック" charset="0"/>
                <a:cs typeface="Helvetica"/>
              </a:rPr>
              <a:t>sub-set of 15 members is run for 13 months every quarter</a:t>
            </a:r>
          </a:p>
        </p:txBody>
      </p:sp>
      <p:sp>
        <p:nvSpPr>
          <p:cNvPr id="15364" name="Slide Number Placeholder 4"/>
          <p:cNvSpPr txBox="1">
            <a:spLocks noGrp="1"/>
          </p:cNvSpPr>
          <p:nvPr/>
        </p:nvSpPr>
        <p:spPr bwMode="auto">
          <a:xfrm>
            <a:off x="6574771" y="6353175"/>
            <a:ext cx="1438959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1200">
                <a:solidFill>
                  <a:schemeClr val="bg1"/>
                </a:solidFill>
              </a:rPr>
              <a:t>Slide </a:t>
            </a:r>
            <a:fld id="{D0C64E9C-4D55-E44C-BC8C-BF8B7069D101}" type="slidenum">
              <a:rPr lang="en-GB" sz="1200">
                <a:solidFill>
                  <a:schemeClr val="bg1"/>
                </a:solidFill>
              </a:rPr>
              <a:pPr algn="r" eaLnBrk="1" hangingPunct="1"/>
              <a:t>24</a:t>
            </a:fld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ross 4"/>
          <p:cNvSpPr/>
          <p:nvPr/>
        </p:nvSpPr>
        <p:spPr>
          <a:xfrm rot="18918265">
            <a:off x="8796955" y="2466937"/>
            <a:ext cx="378368" cy="386540"/>
          </a:xfrm>
          <a:prstGeom prst="plus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95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88" y="196728"/>
            <a:ext cx="7869600" cy="369332"/>
          </a:xfrm>
        </p:spPr>
        <p:txBody>
          <a:bodyPr/>
          <a:lstStyle/>
          <a:p>
            <a:r>
              <a:rPr lang="en-GB" sz="2400"/>
              <a:t>Basic steps in NWP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568" y="2283207"/>
            <a:ext cx="160996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/>
              <a:t>Observations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2954" y="2283207"/>
            <a:ext cx="165942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Quality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8223" y="2283207"/>
            <a:ext cx="194155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Data assimilation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569" y="2273383"/>
            <a:ext cx="1082348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GB"/>
              <a:t>Forecast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1563" y="2273383"/>
            <a:ext cx="150554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Dissimilation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58051" y="2273383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Evaluation</a:t>
            </a:r>
          </a:p>
        </p:txBody>
      </p:sp>
      <p:sp>
        <p:nvSpPr>
          <p:cNvPr id="17" name="Curved Up Arrow 16"/>
          <p:cNvSpPr/>
          <p:nvPr/>
        </p:nvSpPr>
        <p:spPr>
          <a:xfrm rot="10800000">
            <a:off x="5529194" y="1688123"/>
            <a:ext cx="1305169" cy="38295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867" y="2766646"/>
            <a:ext cx="16273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/>
              <a:t>Observation types</a:t>
            </a:r>
          </a:p>
          <a:p>
            <a:r>
              <a:rPr lang="en-GB" sz="1400"/>
              <a:t>Conventional</a:t>
            </a:r>
          </a:p>
          <a:p>
            <a:r>
              <a:rPr lang="en-GB" sz="1400"/>
              <a:t>Polar satellites</a:t>
            </a:r>
          </a:p>
          <a:p>
            <a:r>
              <a:rPr lang="en-GB" sz="1400"/>
              <a:t>Geostationary sat.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2383" y="2766646"/>
            <a:ext cx="15760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Algorithms</a:t>
            </a:r>
          </a:p>
          <a:p>
            <a:r>
              <a:rPr lang="en-GB" sz="1400"/>
              <a:t>Background error</a:t>
            </a:r>
          </a:p>
          <a:p>
            <a:r>
              <a:rPr lang="en-GB" sz="1400"/>
              <a:t>Observation error</a:t>
            </a:r>
          </a:p>
          <a:p>
            <a:endParaRPr lang="en-GB" sz="1400"/>
          </a:p>
          <a:p>
            <a:r>
              <a:rPr lang="en-GB" sz="1400"/>
              <a:t>Increments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1778" y="2766646"/>
            <a:ext cx="16962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/>
              <a:t>Model components</a:t>
            </a:r>
          </a:p>
          <a:p>
            <a:r>
              <a:rPr lang="en-GB" sz="1400"/>
              <a:t>Dynamics</a:t>
            </a:r>
          </a:p>
          <a:p>
            <a:r>
              <a:rPr lang="en-GB" sz="1400"/>
              <a:t>Atm. Physics</a:t>
            </a:r>
          </a:p>
          <a:p>
            <a:r>
              <a:rPr lang="en-GB" sz="1400"/>
              <a:t>Surface</a:t>
            </a:r>
          </a:p>
          <a:p>
            <a:r>
              <a:rPr lang="en-GB" sz="1400"/>
              <a:t>Ocean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1563" y="2783428"/>
            <a:ext cx="1468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Reliability</a:t>
            </a:r>
          </a:p>
          <a:p>
            <a:r>
              <a:rPr lang="en-GB" sz="1400"/>
              <a:t>Timeliness</a:t>
            </a:r>
          </a:p>
          <a:p>
            <a:r>
              <a:rPr lang="en-GB" sz="1400"/>
              <a:t>Post-processing</a:t>
            </a:r>
          </a:p>
          <a:p>
            <a:r>
              <a:rPr lang="en-GB" sz="1400"/>
              <a:t>Products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58051" y="2784579"/>
            <a:ext cx="1818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Daily errors</a:t>
            </a:r>
          </a:p>
          <a:p>
            <a:r>
              <a:rPr lang="en-GB" sz="1400"/>
              <a:t>Statistical evaluation</a:t>
            </a:r>
          </a:p>
          <a:p>
            <a:r>
              <a:rPr lang="en-GB" sz="1400"/>
              <a:t>Diagnostics</a:t>
            </a:r>
          </a:p>
          <a:p>
            <a:r>
              <a:rPr lang="en-GB" sz="1400"/>
              <a:t>Current issues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42954" y="2784579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Common issues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63CF1-864C-447D-9E96-61502F1B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94" y="791416"/>
            <a:ext cx="1299269" cy="762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1AF027-6782-4D68-9D27-3E266E3E20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77" y="1070709"/>
            <a:ext cx="1815511" cy="897774"/>
          </a:xfrm>
          <a:prstGeom prst="rect">
            <a:avLst/>
          </a:prstGeom>
        </p:spPr>
      </p:pic>
      <p:pic>
        <p:nvPicPr>
          <p:cNvPr id="26" name="Picture 25" descr="ECMWF-basic-description-of-model.png">
            <a:extLst>
              <a:ext uri="{FF2B5EF4-FFF2-40B4-BE49-F238E27FC236}">
                <a16:creationId xmlns:a16="http://schemas.microsoft.com/office/drawing/2014/main" id="{08673AD8-2502-4638-9DB5-4B91B3D20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79996"/>
          <a:stretch/>
        </p:blipFill>
        <p:spPr>
          <a:xfrm>
            <a:off x="384319" y="1175378"/>
            <a:ext cx="2363195" cy="5993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C1BE19-D4C5-496E-9F76-ED35CDEC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15" y="651141"/>
            <a:ext cx="1617333" cy="13808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6CD1F0-4429-4623-8A48-D0A28DF6F8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7" t="11584" b="8016"/>
          <a:stretch/>
        </p:blipFill>
        <p:spPr>
          <a:xfrm>
            <a:off x="9554656" y="871196"/>
            <a:ext cx="1617333" cy="9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BE68-5DC4-476E-B145-E61056E2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8A786-65FA-40DB-A128-E0E358679DE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3151E-7CD9-4563-97C2-24E903218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4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00B5-254B-42F9-81DD-D2188FC8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tropical cyclone </a:t>
            </a:r>
            <a:r>
              <a:rPr lang="en-GB" err="1"/>
              <a:t>Idai</a:t>
            </a:r>
            <a:r>
              <a:rPr lang="en-GB"/>
              <a:t>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77993-C8A4-4F9A-B6FF-B2CE67E76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7B594-C59C-4CB7-B1B8-F592E99B3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13FED76-26E1-467E-A4F0-D2286FA77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1323" y="2593917"/>
            <a:ext cx="7392495" cy="3298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963E2-53DA-4D67-B0AB-0BE26359D9BA}"/>
              </a:ext>
            </a:extLst>
          </p:cNvPr>
          <p:cNvSpPr txBox="1"/>
          <p:nvPr/>
        </p:nvSpPr>
        <p:spPr>
          <a:xfrm>
            <a:off x="304800" y="5838917"/>
            <a:ext cx="7117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https://www.ecmwf.int/en/newsletter/160/news/ecmwf-works-universities-support-response-tropical-cyclone-idai</a:t>
            </a:r>
          </a:p>
        </p:txBody>
      </p:sp>
      <p:pic>
        <p:nvPicPr>
          <p:cNvPr id="98306" name="Picture 2" descr="mnth_tc_3.png">
            <a:extLst>
              <a:ext uri="{FF2B5EF4-FFF2-40B4-BE49-F238E27FC236}">
                <a16:creationId xmlns:a16="http://schemas.microsoft.com/office/drawing/2014/main" id="{B9D9F615-6A4A-4508-8541-EAFA028B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9" y="1059989"/>
            <a:ext cx="3672864" cy="26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D51D3-B926-4F91-9E6F-8730D744D655}"/>
              </a:ext>
            </a:extLst>
          </p:cNvPr>
          <p:cNvSpPr txBox="1"/>
          <p:nvPr/>
        </p:nvSpPr>
        <p:spPr>
          <a:xfrm>
            <a:off x="500184" y="709995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Extended-range forecast from 4 March</a:t>
            </a:r>
          </a:p>
        </p:txBody>
      </p:sp>
    </p:spTree>
    <p:extLst>
      <p:ext uri="{BB962C8B-B14F-4D97-AF65-F5344CB8AC3E}">
        <p14:creationId xmlns:p14="http://schemas.microsoft.com/office/powerpoint/2010/main" val="2195408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1844-D6CA-4E83-8266-0495B4A7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30" y="268079"/>
            <a:ext cx="7869600" cy="369332"/>
          </a:xfrm>
        </p:spPr>
        <p:txBody>
          <a:bodyPr/>
          <a:lstStyle/>
          <a:p>
            <a:r>
              <a:rPr lang="en-GB"/>
              <a:t>Forecast value chain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BAD08D-B1A0-49E1-B4FE-2A038E136FE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4947" y="1814549"/>
            <a:ext cx="3277903" cy="30622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00782-2520-469C-A47D-E2B0FBE558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79A1A-7B74-43F4-8C2E-2E53A78DF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12E68C-86D9-471D-BB53-B1530DC94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7159" y="1103833"/>
            <a:ext cx="3750287" cy="51192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49FECB-FA6D-4605-AD85-579ABA3679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2832" b="17891"/>
          <a:stretch/>
        </p:blipFill>
        <p:spPr>
          <a:xfrm>
            <a:off x="132861" y="1621079"/>
            <a:ext cx="3667552" cy="284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D23D8-BEB1-4D69-B26A-6917298866BF}"/>
              </a:ext>
            </a:extLst>
          </p:cNvPr>
          <p:cNvSpPr txBox="1"/>
          <p:nvPr/>
        </p:nvSpPr>
        <p:spPr>
          <a:xfrm>
            <a:off x="705202" y="1103833"/>
            <a:ext cx="25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Tropical cyclone tracks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75286-2A47-40B2-8E17-D434B357A911}"/>
              </a:ext>
            </a:extLst>
          </p:cNvPr>
          <p:cNvSpPr txBox="1"/>
          <p:nvPr/>
        </p:nvSpPr>
        <p:spPr>
          <a:xfrm>
            <a:off x="3800413" y="1166582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Extreme forecast index for precipitation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7EA35-04F9-4352-8D23-18F44378296C}"/>
              </a:ext>
            </a:extLst>
          </p:cNvPr>
          <p:cNvSpPr txBox="1"/>
          <p:nvPr/>
        </p:nvSpPr>
        <p:spPr>
          <a:xfrm>
            <a:off x="7639562" y="404100"/>
            <a:ext cx="315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Flood forecast from GLOFAS</a:t>
            </a:r>
          </a:p>
          <a:p>
            <a:r>
              <a:rPr lang="en-GB"/>
              <a:t>globalfloods.eu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9601B-05A2-4DB0-8C95-AF6FBDC87665}"/>
              </a:ext>
            </a:extLst>
          </p:cNvPr>
          <p:cNvSpPr txBox="1"/>
          <p:nvPr/>
        </p:nvSpPr>
        <p:spPr>
          <a:xfrm>
            <a:off x="301019" y="5901586"/>
            <a:ext cx="692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Emerton et al. https://www.sciencedirect.com/science/article/pii/S2212420920313133</a:t>
            </a:r>
          </a:p>
        </p:txBody>
      </p:sp>
    </p:spTree>
    <p:extLst>
      <p:ext uri="{BB962C8B-B14F-4D97-AF65-F5344CB8AC3E}">
        <p14:creationId xmlns:p14="http://schemas.microsoft.com/office/powerpoint/2010/main" val="3348163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"/>
          <p:cNvSpPr txBox="1">
            <a:spLocks noGrp="1"/>
          </p:cNvSpPr>
          <p:nvPr>
            <p:ph type="title"/>
          </p:nvPr>
        </p:nvSpPr>
        <p:spPr>
          <a:xfrm>
            <a:off x="1100236" y="188873"/>
            <a:ext cx="786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Known forecast issues</a:t>
            </a:r>
            <a:endParaRPr/>
          </a:p>
        </p:txBody>
      </p:sp>
      <p:sp>
        <p:nvSpPr>
          <p:cNvPr id="221" name="Google Shape;221;p10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sp>
        <p:nvSpPr>
          <p:cNvPr id="222" name="Google Shape;222;p10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223" name="Google Shape;2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812" y="889179"/>
            <a:ext cx="10058400" cy="4875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Basic motivations for forecast evaluation</a:t>
            </a:r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body" idx="1"/>
          </p:nvPr>
        </p:nvSpPr>
        <p:spPr>
          <a:xfrm>
            <a:off x="2159999" y="936000"/>
            <a:ext cx="9555263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Measure the skill of the forecast products – </a:t>
            </a:r>
            <a:r>
              <a:rPr lang="en-GB">
                <a:solidFill>
                  <a:schemeClr val="accent3"/>
                </a:solidFill>
              </a:rPr>
              <a:t>inform users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Monitor the evolution of forecast performance – </a:t>
            </a:r>
            <a:r>
              <a:rPr lang="en-GB">
                <a:solidFill>
                  <a:schemeClr val="accent3"/>
                </a:solidFill>
              </a:rPr>
              <a:t>inform management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Evaluate new model versions – </a:t>
            </a:r>
            <a:r>
              <a:rPr lang="en-GB">
                <a:solidFill>
                  <a:schemeClr val="accent3"/>
                </a:solidFill>
              </a:rPr>
              <a:t>avoid future problems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Scout for error – </a:t>
            </a:r>
            <a:r>
              <a:rPr lang="en-GB">
                <a:solidFill>
                  <a:schemeClr val="accent3"/>
                </a:solidFill>
              </a:rPr>
              <a:t>direct future improvements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Quickly understand reported errors – </a:t>
            </a:r>
            <a:r>
              <a:rPr lang="en-GB">
                <a:solidFill>
                  <a:schemeClr val="accent3"/>
                </a:solidFill>
              </a:rPr>
              <a:t>firefighting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Learn about the forecast performance in general – </a:t>
            </a:r>
            <a:r>
              <a:rPr lang="en-GB">
                <a:solidFill>
                  <a:schemeClr val="accent3"/>
                </a:solidFill>
              </a:rPr>
              <a:t>preparedness for future questions</a:t>
            </a:r>
            <a:endParaRPr/>
          </a:p>
          <a:p>
            <a:pPr marL="0" lvl="0" indent="1143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For this one need a wide range of diagnostic tools, verification metrics and a broad understanding of the forecasting system</a:t>
            </a:r>
            <a:endParaRPr/>
          </a:p>
        </p:txBody>
      </p:sp>
      <p:sp>
        <p:nvSpPr>
          <p:cNvPr id="74" name="Google Shape;74;p2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BD5C-F5C9-4DA7-B315-0F0A2163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D18C-F18E-46BC-B9F3-C35BFCE8539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8BC55-D878-4190-8A7E-03DCE88CD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2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42"/>
          <p:cNvPicPr preferRelativeResize="0"/>
          <p:nvPr/>
        </p:nvPicPr>
        <p:blipFill rotWithShape="1">
          <a:blip r:embed="rId3">
            <a:alphaModFix/>
          </a:blip>
          <a:srcRect t="36683"/>
          <a:stretch/>
        </p:blipFill>
        <p:spPr>
          <a:xfrm>
            <a:off x="0" y="297593"/>
            <a:ext cx="4678781" cy="20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2"/>
          <p:cNvPicPr preferRelativeResize="0"/>
          <p:nvPr/>
        </p:nvPicPr>
        <p:blipFill rotWithShape="1">
          <a:blip r:embed="rId4">
            <a:alphaModFix/>
          </a:blip>
          <a:srcRect t="36683"/>
          <a:stretch/>
        </p:blipFill>
        <p:spPr>
          <a:xfrm>
            <a:off x="4234514" y="297593"/>
            <a:ext cx="4678781" cy="20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2"/>
          <p:cNvPicPr preferRelativeResize="0"/>
          <p:nvPr/>
        </p:nvPicPr>
        <p:blipFill rotWithShape="1">
          <a:blip r:embed="rId5">
            <a:alphaModFix/>
          </a:blip>
          <a:srcRect t="38832"/>
          <a:stretch/>
        </p:blipFill>
        <p:spPr>
          <a:xfrm>
            <a:off x="-9969" y="2477226"/>
            <a:ext cx="4678781" cy="202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2"/>
          <p:cNvPicPr preferRelativeResize="0"/>
          <p:nvPr/>
        </p:nvPicPr>
        <p:blipFill rotWithShape="1">
          <a:blip r:embed="rId6">
            <a:alphaModFix/>
          </a:blip>
          <a:srcRect t="36683"/>
          <a:stretch/>
        </p:blipFill>
        <p:spPr>
          <a:xfrm>
            <a:off x="4234514" y="2413843"/>
            <a:ext cx="4678781" cy="20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2"/>
          <p:cNvPicPr preferRelativeResize="0"/>
          <p:nvPr/>
        </p:nvPicPr>
        <p:blipFill rotWithShape="1">
          <a:blip r:embed="rId7">
            <a:alphaModFix/>
          </a:blip>
          <a:srcRect t="36683"/>
          <a:stretch/>
        </p:blipFill>
        <p:spPr>
          <a:xfrm>
            <a:off x="0" y="4463457"/>
            <a:ext cx="4678781" cy="20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2"/>
          <p:cNvPicPr preferRelativeResize="0"/>
          <p:nvPr/>
        </p:nvPicPr>
        <p:blipFill rotWithShape="1">
          <a:blip r:embed="rId8">
            <a:alphaModFix/>
          </a:blip>
          <a:srcRect t="36683"/>
          <a:stretch/>
        </p:blipFill>
        <p:spPr>
          <a:xfrm>
            <a:off x="4234514" y="4530096"/>
            <a:ext cx="4678781" cy="2096951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2"/>
          <p:cNvSpPr txBox="1"/>
          <p:nvPr/>
        </p:nvSpPr>
        <p:spPr>
          <a:xfrm>
            <a:off x="2012760" y="893"/>
            <a:ext cx="8112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all</a:t>
            </a:r>
            <a:endParaRPr/>
          </a:p>
        </p:txBody>
      </p:sp>
      <p:sp>
        <p:nvSpPr>
          <p:cNvPr id="694" name="Google Shape;694;p42"/>
          <p:cNvSpPr txBox="1"/>
          <p:nvPr/>
        </p:nvSpPr>
        <p:spPr>
          <a:xfrm>
            <a:off x="6362330" y="4302607"/>
            <a:ext cx="8112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all</a:t>
            </a:r>
            <a:endParaRPr/>
          </a:p>
        </p:txBody>
      </p:sp>
      <p:sp>
        <p:nvSpPr>
          <p:cNvPr id="695" name="Google Shape;695;p42"/>
          <p:cNvSpPr txBox="1"/>
          <p:nvPr/>
        </p:nvSpPr>
        <p:spPr>
          <a:xfrm>
            <a:off x="1403007" y="4302607"/>
            <a:ext cx="2609330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atm, 2018 oc, 2018 Land</a:t>
            </a:r>
            <a:endParaRPr/>
          </a:p>
        </p:txBody>
      </p:sp>
      <p:sp>
        <p:nvSpPr>
          <p:cNvPr id="696" name="Google Shape;696;p42"/>
          <p:cNvSpPr txBox="1"/>
          <p:nvPr/>
        </p:nvSpPr>
        <p:spPr>
          <a:xfrm>
            <a:off x="5484971" y="32960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2017 oc, 2018 land</a:t>
            </a:r>
            <a:endParaRPr/>
          </a:p>
        </p:txBody>
      </p:sp>
      <p:sp>
        <p:nvSpPr>
          <p:cNvPr id="697" name="Google Shape;697;p42"/>
          <p:cNvSpPr txBox="1"/>
          <p:nvPr/>
        </p:nvSpPr>
        <p:spPr>
          <a:xfrm>
            <a:off x="5699235" y="2169529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2017 oc, 2017 land</a:t>
            </a:r>
            <a:endParaRPr/>
          </a:p>
        </p:txBody>
      </p:sp>
      <p:sp>
        <p:nvSpPr>
          <p:cNvPr id="698" name="Google Shape;698;p42"/>
          <p:cNvSpPr txBox="1"/>
          <p:nvPr/>
        </p:nvSpPr>
        <p:spPr>
          <a:xfrm>
            <a:off x="1241366" y="2187605"/>
            <a:ext cx="2550034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atm, 2018 oc, 2017 land</a:t>
            </a:r>
            <a:endParaRPr/>
          </a:p>
        </p:txBody>
      </p:sp>
      <p:sp>
        <p:nvSpPr>
          <p:cNvPr id="699" name="Google Shape;699;p42"/>
          <p:cNvSpPr txBox="1"/>
          <p:nvPr/>
        </p:nvSpPr>
        <p:spPr>
          <a:xfrm>
            <a:off x="8490894" y="32960"/>
            <a:ext cx="3659023" cy="36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Soil water level 1 anomaly week 1</a:t>
            </a:r>
            <a:endParaRPr/>
          </a:p>
        </p:txBody>
      </p:sp>
      <p:pic>
        <p:nvPicPr>
          <p:cNvPr id="700" name="Google Shape;700;p42"/>
          <p:cNvPicPr preferRelativeResize="0"/>
          <p:nvPr/>
        </p:nvPicPr>
        <p:blipFill rotWithShape="1">
          <a:blip r:embed="rId9">
            <a:alphaModFix/>
          </a:blip>
          <a:srcRect l="8572" t="38485" r="8493" b="5704"/>
          <a:stretch/>
        </p:blipFill>
        <p:spPr>
          <a:xfrm>
            <a:off x="8604347" y="1906371"/>
            <a:ext cx="3584477" cy="1707446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2"/>
          <p:cNvSpPr txBox="1"/>
          <p:nvPr/>
        </p:nvSpPr>
        <p:spPr>
          <a:xfrm>
            <a:off x="9494453" y="4972652"/>
            <a:ext cx="1651907" cy="120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 change already in week 1 due to atmosphere</a:t>
            </a:r>
            <a:endParaRPr/>
          </a:p>
        </p:txBody>
      </p:sp>
      <p:cxnSp>
        <p:nvCxnSpPr>
          <p:cNvPr id="702" name="Google Shape;702;p42"/>
          <p:cNvCxnSpPr/>
          <p:nvPr/>
        </p:nvCxnSpPr>
        <p:spPr>
          <a:xfrm flipH="1">
            <a:off x="3031958" y="1411705"/>
            <a:ext cx="24063" cy="389021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3"/>
          <p:cNvSpPr txBox="1"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Summary 2018 heatwave</a:t>
            </a:r>
            <a:endParaRPr/>
          </a:p>
        </p:txBody>
      </p:sp>
      <p:sp>
        <p:nvSpPr>
          <p:cNvPr id="708" name="Google Shape;708;p43"/>
          <p:cNvSpPr txBox="1">
            <a:spLocks noGrp="1"/>
          </p:cNvSpPr>
          <p:nvPr>
            <p:ph type="body" idx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Week 3 predictability mainly from atmosphere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Some signal from soil, but is dependent on the atmosphere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Little signal from ocean</a:t>
            </a:r>
            <a:endParaRPr/>
          </a:p>
          <a:p>
            <a:pPr marL="0" lvl="0" indent="1143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To do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Intra-seasonal variability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Compare skill with other heatwaves in the reforecast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…</a:t>
            </a:r>
            <a:endParaRPr/>
          </a:p>
        </p:txBody>
      </p:sp>
      <p:sp>
        <p:nvSpPr>
          <p:cNvPr id="709" name="Google Shape;709;p43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710" name="Google Shape;710;p43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711" name="Google Shape;711;p43"/>
          <p:cNvPicPr preferRelativeResize="0"/>
          <p:nvPr/>
        </p:nvPicPr>
        <p:blipFill rotWithShape="1">
          <a:blip r:embed="rId3">
            <a:alphaModFix/>
          </a:blip>
          <a:srcRect t="37637"/>
          <a:stretch/>
        </p:blipFill>
        <p:spPr>
          <a:xfrm>
            <a:off x="7652085" y="2475472"/>
            <a:ext cx="4320172" cy="190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4"/>
          <p:cNvSpPr txBox="1">
            <a:spLocks noGrp="1"/>
          </p:cNvSpPr>
          <p:nvPr>
            <p:ph type="title"/>
          </p:nvPr>
        </p:nvSpPr>
        <p:spPr>
          <a:xfrm>
            <a:off x="815756" y="68250"/>
            <a:ext cx="786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Relaxation experiment</a:t>
            </a:r>
            <a:endParaRPr/>
          </a:p>
        </p:txBody>
      </p:sp>
      <p:sp>
        <p:nvSpPr>
          <p:cNvPr id="717" name="Google Shape;717;p44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sp>
        <p:nvSpPr>
          <p:cNvPr id="718" name="Google Shape;718;p44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719" name="Google Shape;719;p44"/>
          <p:cNvPicPr preferRelativeResize="0"/>
          <p:nvPr/>
        </p:nvPicPr>
        <p:blipFill rotWithShape="1">
          <a:blip r:embed="rId3">
            <a:alphaModFix/>
          </a:blip>
          <a:srcRect t="50832"/>
          <a:stretch/>
        </p:blipFill>
        <p:spPr>
          <a:xfrm>
            <a:off x="3109816" y="1158686"/>
            <a:ext cx="5040000" cy="174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4"/>
          <p:cNvPicPr preferRelativeResize="0"/>
          <p:nvPr/>
        </p:nvPicPr>
        <p:blipFill rotWithShape="1">
          <a:blip r:embed="rId4">
            <a:alphaModFix/>
          </a:blip>
          <a:srcRect t="50507"/>
          <a:stretch/>
        </p:blipFill>
        <p:spPr>
          <a:xfrm>
            <a:off x="3109816" y="2745209"/>
            <a:ext cx="5040000" cy="176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4"/>
          <p:cNvPicPr preferRelativeResize="0"/>
          <p:nvPr/>
        </p:nvPicPr>
        <p:blipFill rotWithShape="1">
          <a:blip r:embed="rId5">
            <a:alphaModFix/>
          </a:blip>
          <a:srcRect t="51492"/>
          <a:stretch/>
        </p:blipFill>
        <p:spPr>
          <a:xfrm>
            <a:off x="3109816" y="4495036"/>
            <a:ext cx="5040000" cy="1726381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4"/>
          <p:cNvSpPr/>
          <p:nvPr/>
        </p:nvSpPr>
        <p:spPr>
          <a:xfrm>
            <a:off x="3452217" y="1985481"/>
            <a:ext cx="1667495" cy="63468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44"/>
          <p:cNvSpPr/>
          <p:nvPr/>
        </p:nvSpPr>
        <p:spPr>
          <a:xfrm>
            <a:off x="3452217" y="3570787"/>
            <a:ext cx="1667495" cy="63468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44"/>
          <p:cNvSpPr/>
          <p:nvPr/>
        </p:nvSpPr>
        <p:spPr>
          <a:xfrm>
            <a:off x="3455761" y="5292767"/>
            <a:ext cx="1667495" cy="63468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4"/>
          <p:cNvSpPr txBox="1"/>
          <p:nvPr/>
        </p:nvSpPr>
        <p:spPr>
          <a:xfrm>
            <a:off x="3928866" y="854379"/>
            <a:ext cx="33137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Reduction of ensemble spread</a:t>
            </a:r>
            <a:endParaRPr/>
          </a:p>
        </p:txBody>
      </p:sp>
      <p:sp>
        <p:nvSpPr>
          <p:cNvPr id="726" name="Google Shape;726;p44"/>
          <p:cNvSpPr txBox="1"/>
          <p:nvPr/>
        </p:nvSpPr>
        <p:spPr>
          <a:xfrm>
            <a:off x="4806263" y="169278"/>
            <a:ext cx="17219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-λ ( x - x</a:t>
            </a:r>
            <a:r>
              <a:rPr lang="en-GB" sz="24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)</a:t>
            </a:r>
            <a:endParaRPr/>
          </a:p>
        </p:txBody>
      </p:sp>
      <p:sp>
        <p:nvSpPr>
          <p:cNvPr id="727" name="Google Shape;727;p44"/>
          <p:cNvSpPr txBox="1"/>
          <p:nvPr/>
        </p:nvSpPr>
        <p:spPr>
          <a:xfrm>
            <a:off x="6825787" y="240176"/>
            <a:ext cx="25314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ensemble members</a:t>
            </a:r>
            <a:endParaRPr/>
          </a:p>
        </p:txBody>
      </p:sp>
      <p:sp>
        <p:nvSpPr>
          <p:cNvPr id="728" name="Google Shape;728;p44"/>
          <p:cNvSpPr txBox="1"/>
          <p:nvPr/>
        </p:nvSpPr>
        <p:spPr>
          <a:xfrm>
            <a:off x="2508738" y="1914320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+24h</a:t>
            </a:r>
            <a:endParaRPr/>
          </a:p>
        </p:txBody>
      </p:sp>
      <p:sp>
        <p:nvSpPr>
          <p:cNvPr id="729" name="Google Shape;729;p44"/>
          <p:cNvSpPr txBox="1"/>
          <p:nvPr/>
        </p:nvSpPr>
        <p:spPr>
          <a:xfrm>
            <a:off x="2508738" y="3625923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+72h</a:t>
            </a:r>
            <a:endParaRPr/>
          </a:p>
        </p:txBody>
      </p:sp>
      <p:sp>
        <p:nvSpPr>
          <p:cNvPr id="730" name="Google Shape;730;p44"/>
          <p:cNvSpPr txBox="1"/>
          <p:nvPr/>
        </p:nvSpPr>
        <p:spPr>
          <a:xfrm>
            <a:off x="2508738" y="5292767"/>
            <a:ext cx="8322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+120h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707" y="694321"/>
            <a:ext cx="6267263" cy="501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5"/>
          <p:cNvSpPr txBox="1">
            <a:spLocks noGrp="1"/>
          </p:cNvSpPr>
          <p:nvPr>
            <p:ph type="sldNum" idx="12"/>
          </p:nvPr>
        </p:nvSpPr>
        <p:spPr>
          <a:xfrm>
            <a:off x="10029600" y="6558183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sp>
        <p:nvSpPr>
          <p:cNvPr id="738" name="Google Shape;738;p45"/>
          <p:cNvSpPr txBox="1"/>
          <p:nvPr/>
        </p:nvSpPr>
        <p:spPr>
          <a:xfrm>
            <a:off x="683567" y="282129"/>
            <a:ext cx="11505257" cy="67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T2m </a:t>
            </a:r>
            <a:r>
              <a:rPr lang="en-GB" sz="24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GB" sz="24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ias DJF 2016-17 00UTC</a:t>
            </a:r>
            <a:r>
              <a:rPr lang="en-GB" sz="24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stratified by total cloud cover error</a:t>
            </a:r>
            <a:endParaRPr sz="2400" b="1" i="0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5"/>
          <p:cNvSpPr txBox="1"/>
          <p:nvPr/>
        </p:nvSpPr>
        <p:spPr>
          <a:xfrm>
            <a:off x="2505964" y="3359013"/>
            <a:ext cx="81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/>
          </a:p>
        </p:txBody>
      </p:sp>
      <p:sp>
        <p:nvSpPr>
          <p:cNvPr id="740" name="Google Shape;740;p45"/>
          <p:cNvSpPr txBox="1"/>
          <p:nvPr/>
        </p:nvSpPr>
        <p:spPr>
          <a:xfrm>
            <a:off x="2505964" y="1829438"/>
            <a:ext cx="81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RMSE</a:t>
            </a:r>
            <a:endParaRPr/>
          </a:p>
        </p:txBody>
      </p:sp>
      <p:sp>
        <p:nvSpPr>
          <p:cNvPr id="741" name="Google Shape;741;p45"/>
          <p:cNvSpPr txBox="1"/>
          <p:nvPr/>
        </p:nvSpPr>
        <p:spPr>
          <a:xfrm>
            <a:off x="2040880" y="5836310"/>
            <a:ext cx="2814899" cy="36920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error in each bin</a:t>
            </a:r>
            <a:endParaRPr/>
          </a:p>
        </p:txBody>
      </p:sp>
      <p:grpSp>
        <p:nvGrpSpPr>
          <p:cNvPr id="742" name="Google Shape;742;p45"/>
          <p:cNvGrpSpPr/>
          <p:nvPr/>
        </p:nvGrpSpPr>
        <p:grpSpPr>
          <a:xfrm>
            <a:off x="6124903" y="698791"/>
            <a:ext cx="6111149" cy="5540605"/>
            <a:chOff x="6124903" y="698791"/>
            <a:chExt cx="6111149" cy="5540605"/>
          </a:xfrm>
        </p:grpSpPr>
        <p:grpSp>
          <p:nvGrpSpPr>
            <p:cNvPr id="743" name="Google Shape;743;p45"/>
            <p:cNvGrpSpPr/>
            <p:nvPr/>
          </p:nvGrpSpPr>
          <p:grpSpPr>
            <a:xfrm>
              <a:off x="6124903" y="698791"/>
              <a:ext cx="6111149" cy="5009341"/>
              <a:chOff x="6124903" y="1021984"/>
              <a:chExt cx="6111149" cy="5009341"/>
            </a:xfrm>
          </p:grpSpPr>
          <p:pic>
            <p:nvPicPr>
              <p:cNvPr id="744" name="Google Shape;744;p45"/>
              <p:cNvPicPr preferRelativeResize="0"/>
              <p:nvPr/>
            </p:nvPicPr>
            <p:blipFill rotWithShape="1">
              <a:blip r:embed="rId4">
                <a:alphaModFix/>
              </a:blip>
              <a:srcRect l="2404"/>
              <a:stretch/>
            </p:blipFill>
            <p:spPr>
              <a:xfrm>
                <a:off x="6124903" y="1021984"/>
                <a:ext cx="6111149" cy="50093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5" name="Google Shape;745;p45"/>
              <p:cNvSpPr txBox="1"/>
              <p:nvPr/>
            </p:nvSpPr>
            <p:spPr>
              <a:xfrm>
                <a:off x="7412601" y="3456576"/>
                <a:ext cx="215078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Weighted contribution to total error</a:t>
                </a:r>
                <a:endParaRPr/>
              </a:p>
            </p:txBody>
          </p:sp>
          <p:cxnSp>
            <p:nvCxnSpPr>
              <p:cNvPr id="746" name="Google Shape;746;p45"/>
              <p:cNvCxnSpPr/>
              <p:nvPr/>
            </p:nvCxnSpPr>
            <p:spPr>
              <a:xfrm rot="10800000" flipH="1">
                <a:off x="8408821" y="3109629"/>
                <a:ext cx="186612" cy="409362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747" name="Google Shape;747;p45"/>
              <p:cNvCxnSpPr/>
              <p:nvPr/>
            </p:nvCxnSpPr>
            <p:spPr>
              <a:xfrm>
                <a:off x="8437437" y="3990768"/>
                <a:ext cx="224276" cy="364272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748" name="Google Shape;748;p45"/>
              <p:cNvSpPr txBox="1"/>
              <p:nvPr/>
            </p:nvSpPr>
            <p:spPr>
              <a:xfrm>
                <a:off x="8080992" y="4355040"/>
                <a:ext cx="81400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solidFill>
                      <a:srgbClr val="0000CC"/>
                    </a:solidFill>
                    <a:latin typeface="Arial"/>
                    <a:ea typeface="Arial"/>
                    <a:cs typeface="Arial"/>
                    <a:sym typeface="Arial"/>
                  </a:rPr>
                  <a:t>BIAS</a:t>
                </a:r>
                <a:endParaRPr/>
              </a:p>
            </p:txBody>
          </p:sp>
          <p:sp>
            <p:nvSpPr>
              <p:cNvPr id="749" name="Google Shape;749;p45"/>
              <p:cNvSpPr txBox="1"/>
              <p:nvPr/>
            </p:nvSpPr>
            <p:spPr>
              <a:xfrm>
                <a:off x="7941019" y="2678756"/>
                <a:ext cx="81400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RMSE</a:t>
                </a:r>
                <a:endParaRPr/>
              </a:p>
            </p:txBody>
          </p:sp>
        </p:grpSp>
        <p:sp>
          <p:nvSpPr>
            <p:cNvPr id="750" name="Google Shape;750;p45"/>
            <p:cNvSpPr txBox="1"/>
            <p:nvPr/>
          </p:nvSpPr>
          <p:spPr>
            <a:xfrm>
              <a:off x="7139836" y="5870192"/>
              <a:ext cx="4081281" cy="36920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Contribution of each bin to total error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6"/>
          <p:cNvSpPr txBox="1">
            <a:spLocks noGrp="1"/>
          </p:cNvSpPr>
          <p:nvPr>
            <p:ph type="title"/>
          </p:nvPr>
        </p:nvSpPr>
        <p:spPr>
          <a:xfrm>
            <a:off x="523760" y="133027"/>
            <a:ext cx="91817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RMSE for z500, Northern hemisphere</a:t>
            </a:r>
            <a:endParaRPr/>
          </a:p>
        </p:txBody>
      </p:sp>
      <p:sp>
        <p:nvSpPr>
          <p:cNvPr id="756" name="Google Shape;756;p46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sp>
        <p:nvSpPr>
          <p:cNvPr id="757" name="Google Shape;757;p46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758" name="Google Shape;758;p46"/>
          <p:cNvSpPr txBox="1"/>
          <p:nvPr/>
        </p:nvSpPr>
        <p:spPr>
          <a:xfrm>
            <a:off x="2998271" y="605157"/>
            <a:ext cx="6489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year sampled every 5</a:t>
            </a:r>
            <a:r>
              <a:rPr lang="en-GB" sz="1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day, Verified against UKMO analysis</a:t>
            </a:r>
            <a:endParaRPr/>
          </a:p>
        </p:txBody>
      </p:sp>
      <p:sp>
        <p:nvSpPr>
          <p:cNvPr id="759" name="Google Shape;759;p46"/>
          <p:cNvSpPr/>
          <p:nvPr/>
        </p:nvSpPr>
        <p:spPr>
          <a:xfrm>
            <a:off x="5268506" y="1445415"/>
            <a:ext cx="266020" cy="14839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6"/>
          <p:cNvSpPr/>
          <p:nvPr/>
        </p:nvSpPr>
        <p:spPr>
          <a:xfrm>
            <a:off x="10764307" y="1510582"/>
            <a:ext cx="266020" cy="14839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p46"/>
          <p:cNvPicPr preferRelativeResize="0"/>
          <p:nvPr/>
        </p:nvPicPr>
        <p:blipFill rotWithShape="1">
          <a:blip r:embed="rId3">
            <a:alphaModFix/>
          </a:blip>
          <a:srcRect t="93758" b="1893"/>
          <a:stretch/>
        </p:blipFill>
        <p:spPr>
          <a:xfrm>
            <a:off x="3220229" y="5915829"/>
            <a:ext cx="5751337" cy="35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6"/>
          <p:cNvPicPr preferRelativeResize="0"/>
          <p:nvPr/>
        </p:nvPicPr>
        <p:blipFill rotWithShape="1">
          <a:blip r:embed="rId3">
            <a:alphaModFix/>
          </a:blip>
          <a:srcRect l="22875" t="97954" r="18689" b="-466"/>
          <a:stretch/>
        </p:blipFill>
        <p:spPr>
          <a:xfrm>
            <a:off x="3220229" y="1419250"/>
            <a:ext cx="6003333" cy="361098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6"/>
          <p:cNvSpPr txBox="1"/>
          <p:nvPr/>
        </p:nvSpPr>
        <p:spPr>
          <a:xfrm>
            <a:off x="4263129" y="1778471"/>
            <a:ext cx="85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RMSE</a:t>
            </a:r>
            <a:endParaRPr/>
          </a:p>
        </p:txBody>
      </p:sp>
      <p:sp>
        <p:nvSpPr>
          <p:cNvPr id="764" name="Google Shape;764;p46"/>
          <p:cNvSpPr txBox="1"/>
          <p:nvPr/>
        </p:nvSpPr>
        <p:spPr>
          <a:xfrm>
            <a:off x="6655298" y="1774405"/>
            <a:ext cx="2104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Difference to fv3ec</a:t>
            </a:r>
            <a:endParaRPr/>
          </a:p>
        </p:txBody>
      </p:sp>
      <p:sp>
        <p:nvSpPr>
          <p:cNvPr id="765" name="Google Shape;765;p46"/>
          <p:cNvSpPr txBox="1"/>
          <p:nvPr/>
        </p:nvSpPr>
        <p:spPr>
          <a:xfrm rot="-5400000">
            <a:off x="2061412" y="2887637"/>
            <a:ext cx="16979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Northern Hem.</a:t>
            </a:r>
            <a:endParaRPr/>
          </a:p>
        </p:txBody>
      </p:sp>
      <p:sp>
        <p:nvSpPr>
          <p:cNvPr id="766" name="Google Shape;766;p46"/>
          <p:cNvSpPr txBox="1"/>
          <p:nvPr/>
        </p:nvSpPr>
        <p:spPr>
          <a:xfrm rot="-5400000">
            <a:off x="2042176" y="4756486"/>
            <a:ext cx="17363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Southern Hem.</a:t>
            </a:r>
            <a:endParaRPr/>
          </a:p>
        </p:txBody>
      </p:sp>
      <p:pic>
        <p:nvPicPr>
          <p:cNvPr id="767" name="Google Shape;767;p46"/>
          <p:cNvPicPr preferRelativeResize="0"/>
          <p:nvPr/>
        </p:nvPicPr>
        <p:blipFill rotWithShape="1">
          <a:blip r:embed="rId4">
            <a:alphaModFix/>
          </a:blip>
          <a:srcRect b="53443"/>
          <a:stretch/>
        </p:blipFill>
        <p:spPr>
          <a:xfrm>
            <a:off x="3221951" y="2067912"/>
            <a:ext cx="5749615" cy="38209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6"/>
          <p:cNvSpPr txBox="1"/>
          <p:nvPr/>
        </p:nvSpPr>
        <p:spPr>
          <a:xfrm>
            <a:off x="9488125" y="6002845"/>
            <a:ext cx="25506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Magnusson et. al. (2019, QJRMS)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7"/>
          <p:cNvSpPr txBox="1">
            <a:spLocks noGrp="1"/>
          </p:cNvSpPr>
          <p:nvPr>
            <p:ph type="title"/>
          </p:nvPr>
        </p:nvSpPr>
        <p:spPr>
          <a:xfrm>
            <a:off x="1391180" y="-83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 u="sng"/>
              <a:t>Comparison between FV3, GFS and IFS</a:t>
            </a:r>
            <a:endParaRPr/>
          </a:p>
        </p:txBody>
      </p:sp>
      <p:graphicFrame>
        <p:nvGraphicFramePr>
          <p:cNvPr id="774" name="Google Shape;774;p47"/>
          <p:cNvGraphicFramePr/>
          <p:nvPr/>
        </p:nvGraphicFramePr>
        <p:xfrm>
          <a:off x="966674" y="202533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{46217268-6A95-4628-8BB6-30027D2671E9}</a:tableStyleId>
              </a:tblPr>
              <a:tblGrid>
                <a:gridCol w="181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GFS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FV3, 2018 GFDL version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IFS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Dynamical core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Spectral, Hydrostatic, S-L advection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Finite-volume, Non-hydrostatic, cube-square grid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/>
                        <a:t>Spectral, Hydrostatic, S-L advection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Physics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GFS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Modified GFS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(GFDL microphysics, YSU PBL scheme, mixed-layer ocean model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IFS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Resolution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13 km / 64 levels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13 km / 91 levels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9 km / 137 levels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Initial conditions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GFS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               GFS, IFS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IFS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5" name="Google Shape;775;p47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sp>
        <p:nvSpPr>
          <p:cNvPr id="776" name="Google Shape;776;p47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777" name="Google Shape;777;p47"/>
          <p:cNvSpPr/>
          <p:nvPr/>
        </p:nvSpPr>
        <p:spPr>
          <a:xfrm>
            <a:off x="2447645" y="4338570"/>
            <a:ext cx="3569368" cy="473242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7"/>
          <p:cNvSpPr/>
          <p:nvPr/>
        </p:nvSpPr>
        <p:spPr>
          <a:xfrm>
            <a:off x="5940813" y="4350367"/>
            <a:ext cx="3264568" cy="473242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7"/>
          <p:cNvSpPr/>
          <p:nvPr/>
        </p:nvSpPr>
        <p:spPr>
          <a:xfrm>
            <a:off x="4821876" y="4362164"/>
            <a:ext cx="2286000" cy="47324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7"/>
          <p:cNvSpPr txBox="1"/>
          <p:nvPr/>
        </p:nvSpPr>
        <p:spPr>
          <a:xfrm>
            <a:off x="1442110" y="5381173"/>
            <a:ext cx="81741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1-year sample: Initialised every 5</a:t>
            </a:r>
            <a:r>
              <a:rPr lang="en-GB" sz="1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day from 15 August 2015 to 15 August 2016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Hurricane season: Initialised every 12</a:t>
            </a:r>
            <a:r>
              <a:rPr lang="en-GB" sz="1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hour from 1 August to 30 October 2017</a:t>
            </a:r>
            <a:endParaRPr/>
          </a:p>
        </p:txBody>
      </p:sp>
      <p:sp>
        <p:nvSpPr>
          <p:cNvPr id="781" name="Google Shape;781;p47"/>
          <p:cNvSpPr txBox="1"/>
          <p:nvPr/>
        </p:nvSpPr>
        <p:spPr>
          <a:xfrm>
            <a:off x="6594639" y="4858798"/>
            <a:ext cx="21194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Same initial condition</a:t>
            </a:r>
            <a:endParaRPr/>
          </a:p>
        </p:txBody>
      </p:sp>
      <p:sp>
        <p:nvSpPr>
          <p:cNvPr id="782" name="Google Shape;782;p47"/>
          <p:cNvSpPr txBox="1"/>
          <p:nvPr/>
        </p:nvSpPr>
        <p:spPr>
          <a:xfrm>
            <a:off x="5094690" y="4852100"/>
            <a:ext cx="13356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Same model</a:t>
            </a:r>
            <a:endParaRPr/>
          </a:p>
        </p:txBody>
      </p:sp>
      <p:sp>
        <p:nvSpPr>
          <p:cNvPr id="783" name="Google Shape;783;p47"/>
          <p:cNvSpPr txBox="1"/>
          <p:nvPr/>
        </p:nvSpPr>
        <p:spPr>
          <a:xfrm>
            <a:off x="2608176" y="4826532"/>
            <a:ext cx="21194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Same initial condition</a:t>
            </a:r>
            <a:endParaRPr/>
          </a:p>
        </p:txBody>
      </p:sp>
      <p:sp>
        <p:nvSpPr>
          <p:cNvPr id="784" name="Google Shape;784;p47"/>
          <p:cNvSpPr txBox="1"/>
          <p:nvPr/>
        </p:nvSpPr>
        <p:spPr>
          <a:xfrm>
            <a:off x="1029619" y="363077"/>
            <a:ext cx="870893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Initialisation scheme developed at GDFL to initialise FV3 from GFS and IFS initial conditions (Chen et al., AMS Hurricanes 2017)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opportunity to compare forecasts with “same” initial conditions but different models: Compare model biases, predictability, etc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8"/>
          <p:cNvSpPr txBox="1">
            <a:spLocks noGrp="1"/>
          </p:cNvSpPr>
          <p:nvPr>
            <p:ph type="title"/>
          </p:nvPr>
        </p:nvSpPr>
        <p:spPr>
          <a:xfrm>
            <a:off x="523760" y="133027"/>
            <a:ext cx="91817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RMSE for z500, Northern hemisphere</a:t>
            </a:r>
            <a:endParaRPr/>
          </a:p>
        </p:txBody>
      </p:sp>
      <p:sp>
        <p:nvSpPr>
          <p:cNvPr id="790" name="Google Shape;790;p48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791" name="Google Shape;791;p48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792" name="Google Shape;792;p48"/>
          <p:cNvSpPr txBox="1"/>
          <p:nvPr/>
        </p:nvSpPr>
        <p:spPr>
          <a:xfrm>
            <a:off x="2998271" y="605157"/>
            <a:ext cx="6489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year sampled every 5</a:t>
            </a:r>
            <a:r>
              <a:rPr lang="en-GB" sz="1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day, Verified against UKMO analysis</a:t>
            </a:r>
            <a:endParaRPr/>
          </a:p>
        </p:txBody>
      </p:sp>
      <p:sp>
        <p:nvSpPr>
          <p:cNvPr id="793" name="Google Shape;793;p48"/>
          <p:cNvSpPr/>
          <p:nvPr/>
        </p:nvSpPr>
        <p:spPr>
          <a:xfrm>
            <a:off x="5268506" y="1445415"/>
            <a:ext cx="266020" cy="14839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48"/>
          <p:cNvSpPr/>
          <p:nvPr/>
        </p:nvSpPr>
        <p:spPr>
          <a:xfrm>
            <a:off x="10764307" y="1510582"/>
            <a:ext cx="266020" cy="14839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5" name="Google Shape;795;p48"/>
          <p:cNvPicPr preferRelativeResize="0"/>
          <p:nvPr/>
        </p:nvPicPr>
        <p:blipFill rotWithShape="1">
          <a:blip r:embed="rId3">
            <a:alphaModFix/>
          </a:blip>
          <a:srcRect t="93758" b="1893"/>
          <a:stretch/>
        </p:blipFill>
        <p:spPr>
          <a:xfrm>
            <a:off x="3220229" y="5915829"/>
            <a:ext cx="5751337" cy="35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8"/>
          <p:cNvPicPr preferRelativeResize="0"/>
          <p:nvPr/>
        </p:nvPicPr>
        <p:blipFill rotWithShape="1">
          <a:blip r:embed="rId3">
            <a:alphaModFix/>
          </a:blip>
          <a:srcRect l="22875" t="97954" r="18689" b="-466"/>
          <a:stretch/>
        </p:blipFill>
        <p:spPr>
          <a:xfrm>
            <a:off x="3220229" y="1419250"/>
            <a:ext cx="6003333" cy="36109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8"/>
          <p:cNvSpPr txBox="1"/>
          <p:nvPr/>
        </p:nvSpPr>
        <p:spPr>
          <a:xfrm>
            <a:off x="4263129" y="1778471"/>
            <a:ext cx="85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RMSE</a:t>
            </a:r>
            <a:endParaRPr/>
          </a:p>
        </p:txBody>
      </p:sp>
      <p:sp>
        <p:nvSpPr>
          <p:cNvPr id="798" name="Google Shape;798;p48"/>
          <p:cNvSpPr txBox="1"/>
          <p:nvPr/>
        </p:nvSpPr>
        <p:spPr>
          <a:xfrm>
            <a:off x="6655298" y="1774405"/>
            <a:ext cx="2104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Difference to fv3ec</a:t>
            </a:r>
            <a:endParaRPr/>
          </a:p>
        </p:txBody>
      </p:sp>
      <p:sp>
        <p:nvSpPr>
          <p:cNvPr id="799" name="Google Shape;799;p48"/>
          <p:cNvSpPr txBox="1"/>
          <p:nvPr/>
        </p:nvSpPr>
        <p:spPr>
          <a:xfrm rot="-5400000">
            <a:off x="2061412" y="2887637"/>
            <a:ext cx="16979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Northern Hem.</a:t>
            </a:r>
            <a:endParaRPr/>
          </a:p>
        </p:txBody>
      </p:sp>
      <p:sp>
        <p:nvSpPr>
          <p:cNvPr id="800" name="Google Shape;800;p48"/>
          <p:cNvSpPr txBox="1"/>
          <p:nvPr/>
        </p:nvSpPr>
        <p:spPr>
          <a:xfrm rot="-5400000">
            <a:off x="2042176" y="4756486"/>
            <a:ext cx="17363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Southern Hem.</a:t>
            </a:r>
            <a:endParaRPr/>
          </a:p>
        </p:txBody>
      </p:sp>
      <p:pic>
        <p:nvPicPr>
          <p:cNvPr id="801" name="Google Shape;801;p48"/>
          <p:cNvPicPr preferRelativeResize="0"/>
          <p:nvPr/>
        </p:nvPicPr>
        <p:blipFill rotWithShape="1">
          <a:blip r:embed="rId4">
            <a:alphaModFix/>
          </a:blip>
          <a:srcRect b="53443"/>
          <a:stretch/>
        </p:blipFill>
        <p:spPr>
          <a:xfrm>
            <a:off x="3221951" y="2067912"/>
            <a:ext cx="5749615" cy="3820983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8"/>
          <p:cNvSpPr txBox="1"/>
          <p:nvPr/>
        </p:nvSpPr>
        <p:spPr>
          <a:xfrm>
            <a:off x="9488125" y="6002845"/>
            <a:ext cx="25506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Magnusson et. al. (2019, QJRMS)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501" y="1530394"/>
            <a:ext cx="5231086" cy="3702764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49"/>
          <p:cNvSpPr txBox="1">
            <a:spLocks noGrp="1"/>
          </p:cNvSpPr>
          <p:nvPr>
            <p:ph type="title"/>
          </p:nvPr>
        </p:nvSpPr>
        <p:spPr>
          <a:xfrm>
            <a:off x="1983537" y="79263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715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399"/>
              <a:buFont typeface="Arial"/>
              <a:buNone/>
            </a:pPr>
            <a:r>
              <a:rPr lang="en-GB" sz="2399"/>
              <a:t>200 hPa temperature bias</a:t>
            </a:r>
            <a:br>
              <a:rPr lang="en-GB" sz="2399"/>
            </a:br>
            <a:endParaRPr/>
          </a:p>
        </p:txBody>
      </p:sp>
      <p:sp>
        <p:nvSpPr>
          <p:cNvPr id="809" name="Google Shape;809;p49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sp>
        <p:nvSpPr>
          <p:cNvPr id="810" name="Google Shape;810;p49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811" name="Google Shape;811;p49"/>
          <p:cNvSpPr txBox="1"/>
          <p:nvPr/>
        </p:nvSpPr>
        <p:spPr>
          <a:xfrm>
            <a:off x="7361188" y="1675211"/>
            <a:ext cx="35028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 difference fv3ec-EC after 240 hours</a:t>
            </a:r>
            <a:endParaRPr/>
          </a:p>
        </p:txBody>
      </p:sp>
      <p:sp>
        <p:nvSpPr>
          <p:cNvPr id="812" name="Google Shape;812;p49"/>
          <p:cNvSpPr txBox="1"/>
          <p:nvPr/>
        </p:nvSpPr>
        <p:spPr>
          <a:xfrm>
            <a:off x="480238" y="1656236"/>
            <a:ext cx="56172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 of mean error over N.Hem (in respect to ECMWF analysis)</a:t>
            </a:r>
            <a:endParaRPr/>
          </a:p>
        </p:txBody>
      </p:sp>
      <p:sp>
        <p:nvSpPr>
          <p:cNvPr id="813" name="Google Shape;813;p49"/>
          <p:cNvSpPr txBox="1"/>
          <p:nvPr/>
        </p:nvSpPr>
        <p:spPr>
          <a:xfrm>
            <a:off x="2471121" y="722962"/>
            <a:ext cx="7558479" cy="64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ECMWF has a known cold bias in lower stratosphere in the extra-tropics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(Shepherd et al., ECWMF Technical Memo 824)</a:t>
            </a:r>
            <a:endParaRPr/>
          </a:p>
        </p:txBody>
      </p:sp>
      <p:pic>
        <p:nvPicPr>
          <p:cNvPr id="814" name="Google Shape;81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368" y="2100100"/>
            <a:ext cx="5131969" cy="36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0"/>
          <p:cNvSpPr txBox="1">
            <a:spLocks noGrp="1"/>
          </p:cNvSpPr>
          <p:nvPr>
            <p:ph type="title"/>
          </p:nvPr>
        </p:nvSpPr>
        <p:spPr>
          <a:xfrm>
            <a:off x="681790" y="229419"/>
            <a:ext cx="92355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Tropical cyclone track errors, Atlantic, August-October 2017</a:t>
            </a:r>
            <a:endParaRPr/>
          </a:p>
        </p:txBody>
      </p:sp>
      <p:sp>
        <p:nvSpPr>
          <p:cNvPr id="820" name="Google Shape;820;p50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sp>
        <p:nvSpPr>
          <p:cNvPr id="821" name="Google Shape;821;p50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822" name="Google Shape;822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3099" y="1241425"/>
            <a:ext cx="6402712" cy="426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8832" y="855646"/>
            <a:ext cx="4251960" cy="4777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4" name="Google Shape;824;p50"/>
          <p:cNvCxnSpPr/>
          <p:nvPr/>
        </p:nvCxnSpPr>
        <p:spPr>
          <a:xfrm>
            <a:off x="7628021" y="3874168"/>
            <a:ext cx="2983832" cy="1163053"/>
          </a:xfrm>
          <a:prstGeom prst="straightConnector1">
            <a:avLst/>
          </a:prstGeom>
          <a:noFill/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25" name="Google Shape;825;p50"/>
          <p:cNvSpPr txBox="1"/>
          <p:nvPr/>
        </p:nvSpPr>
        <p:spPr>
          <a:xfrm>
            <a:off x="9817768" y="4491789"/>
            <a:ext cx="10118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~1 km/h</a:t>
            </a:r>
            <a:endParaRPr/>
          </a:p>
        </p:txBody>
      </p:sp>
      <p:sp>
        <p:nvSpPr>
          <p:cNvPr id="826" name="Google Shape;826;p50"/>
          <p:cNvSpPr txBox="1"/>
          <p:nvPr/>
        </p:nvSpPr>
        <p:spPr>
          <a:xfrm>
            <a:off x="10029600" y="5736392"/>
            <a:ext cx="20842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Chen et al. (2019, GRL)</a:t>
            </a:r>
            <a:endParaRPr/>
          </a:p>
        </p:txBody>
      </p:sp>
      <p:sp>
        <p:nvSpPr>
          <p:cNvPr id="827" name="Google Shape;827;p50"/>
          <p:cNvSpPr txBox="1"/>
          <p:nvPr/>
        </p:nvSpPr>
        <p:spPr>
          <a:xfrm>
            <a:off x="3352800" y="855646"/>
            <a:ext cx="12234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error</a:t>
            </a:r>
            <a:endParaRPr/>
          </a:p>
        </p:txBody>
      </p:sp>
      <p:sp>
        <p:nvSpPr>
          <p:cNvPr id="828" name="Google Shape;828;p50"/>
          <p:cNvSpPr txBox="1"/>
          <p:nvPr/>
        </p:nvSpPr>
        <p:spPr>
          <a:xfrm>
            <a:off x="7760751" y="628007"/>
            <a:ext cx="36600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Total, along and cross track errors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408" y="4785023"/>
            <a:ext cx="2922954" cy="1551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3303534" y="122897"/>
            <a:ext cx="786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Forecast quality monitoring at ECMWF</a:t>
            </a: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133" name="Google Shape;133;p6"/>
          <p:cNvSpPr txBox="1"/>
          <p:nvPr/>
        </p:nvSpPr>
        <p:spPr>
          <a:xfrm>
            <a:off x="1451320" y="984970"/>
            <a:ext cx="13644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Daily report</a:t>
            </a:r>
            <a:endParaRPr/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011" y="1592303"/>
            <a:ext cx="2598544" cy="19264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6"/>
          <p:cNvSpPr txBox="1"/>
          <p:nvPr/>
        </p:nvSpPr>
        <p:spPr>
          <a:xfrm>
            <a:off x="4775200" y="982420"/>
            <a:ext cx="30787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Weekly weather discussions</a:t>
            </a:r>
            <a:endParaRPr/>
          </a:p>
        </p:txBody>
      </p:sp>
      <p:sp>
        <p:nvSpPr>
          <p:cNvPr id="136" name="Google Shape;136;p6"/>
          <p:cNvSpPr txBox="1"/>
          <p:nvPr/>
        </p:nvSpPr>
        <p:spPr>
          <a:xfrm>
            <a:off x="8793573" y="891060"/>
            <a:ext cx="29243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Quarterly evaluation and development meeting</a:t>
            </a:r>
            <a:endParaRPr/>
          </a:p>
        </p:txBody>
      </p:sp>
      <p:sp>
        <p:nvSpPr>
          <p:cNvPr id="137" name="Google Shape;137;p6"/>
          <p:cNvSpPr txBox="1"/>
          <p:nvPr/>
        </p:nvSpPr>
        <p:spPr>
          <a:xfrm>
            <a:off x="6672480" y="4141216"/>
            <a:ext cx="21210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/>
          </a:p>
        </p:txBody>
      </p:sp>
      <p:sp>
        <p:nvSpPr>
          <p:cNvPr id="138" name="Google Shape;138;p6"/>
          <p:cNvSpPr txBox="1"/>
          <p:nvPr/>
        </p:nvSpPr>
        <p:spPr>
          <a:xfrm>
            <a:off x="9353257" y="4092927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Known forecast issues</a:t>
            </a:r>
            <a:endParaRPr/>
          </a:p>
        </p:txBody>
      </p:sp>
      <p:sp>
        <p:nvSpPr>
          <p:cNvPr id="139" name="Google Shape;139;p6"/>
          <p:cNvSpPr txBox="1"/>
          <p:nvPr/>
        </p:nvSpPr>
        <p:spPr>
          <a:xfrm>
            <a:off x="4068647" y="4471597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model cycles</a:t>
            </a:r>
            <a:endParaRPr/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1002" y="4656263"/>
            <a:ext cx="2863981" cy="138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 descr="Screenshot.png"/>
          <p:cNvPicPr preferRelativeResize="0"/>
          <p:nvPr/>
        </p:nvPicPr>
        <p:blipFill rotWithShape="1">
          <a:blip r:embed="rId6">
            <a:alphaModFix/>
          </a:blip>
          <a:srcRect l="50000"/>
          <a:stretch/>
        </p:blipFill>
        <p:spPr>
          <a:xfrm>
            <a:off x="344675" y="4656263"/>
            <a:ext cx="2401081" cy="14410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2" name="Google Shape;142;p6"/>
          <p:cNvSpPr txBox="1"/>
          <p:nvPr/>
        </p:nvSpPr>
        <p:spPr>
          <a:xfrm>
            <a:off x="173561" y="4261357"/>
            <a:ext cx="2608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Severe event catalogue</a:t>
            </a:r>
            <a:endParaRPr/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1844" y="1605662"/>
            <a:ext cx="2604669" cy="19555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6"/>
          <p:cNvSpPr/>
          <p:nvPr/>
        </p:nvSpPr>
        <p:spPr>
          <a:xfrm>
            <a:off x="4024923" y="2164862"/>
            <a:ext cx="523631" cy="45924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8080573" y="2164862"/>
            <a:ext cx="523631" cy="45924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 rot="8993179">
            <a:off x="7951106" y="3659948"/>
            <a:ext cx="1327206" cy="15906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 rot="3904473">
            <a:off x="10215620" y="3610841"/>
            <a:ext cx="812424" cy="17726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/>
          <p:nvPr/>
        </p:nvSpPr>
        <p:spPr>
          <a:xfrm rot="9171022">
            <a:off x="6266268" y="4647105"/>
            <a:ext cx="812424" cy="17726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/>
          <p:nvPr/>
        </p:nvSpPr>
        <p:spPr>
          <a:xfrm rot="-2648803">
            <a:off x="989301" y="492187"/>
            <a:ext cx="315837" cy="6237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173561" y="184452"/>
            <a:ext cx="18854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 from users</a:t>
            </a:r>
            <a:endParaRPr/>
          </a:p>
        </p:txBody>
      </p:sp>
      <p:sp>
        <p:nvSpPr>
          <p:cNvPr id="151" name="Google Shape;151;p6"/>
          <p:cNvSpPr/>
          <p:nvPr/>
        </p:nvSpPr>
        <p:spPr>
          <a:xfrm rot="8350690">
            <a:off x="1296778" y="3872767"/>
            <a:ext cx="782035" cy="20093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 rot="-8036993">
            <a:off x="3131738" y="3964807"/>
            <a:ext cx="812424" cy="1772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5B8B7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 rot="993877">
            <a:off x="4310584" y="3809127"/>
            <a:ext cx="1948228" cy="1629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8D8D8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/>
          <p:nvPr/>
        </p:nvSpPr>
        <p:spPr>
          <a:xfrm rot="3811567">
            <a:off x="6372065" y="3829466"/>
            <a:ext cx="603596" cy="1134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8D8D8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 rot="-6970634">
            <a:off x="6531784" y="3843710"/>
            <a:ext cx="603596" cy="1134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8D8D8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86733" y="1675300"/>
            <a:ext cx="2285734" cy="152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1"/>
          <p:cNvSpPr txBox="1">
            <a:spLocks noGrp="1"/>
          </p:cNvSpPr>
          <p:nvPr>
            <p:ph type="title"/>
          </p:nvPr>
        </p:nvSpPr>
        <p:spPr>
          <a:xfrm>
            <a:off x="1498990" y="22139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RMSE for 6-day z500, Europe 1 February – 1 April</a:t>
            </a:r>
            <a:endParaRPr/>
          </a:p>
        </p:txBody>
      </p:sp>
      <p:sp>
        <p:nvSpPr>
          <p:cNvPr id="834" name="Google Shape;834;p51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sp>
        <p:nvSpPr>
          <p:cNvPr id="835" name="Google Shape;835;p51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836" name="Google Shape;836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52655"/>
          <a:stretch/>
        </p:blipFill>
        <p:spPr>
          <a:xfrm>
            <a:off x="2561939" y="519808"/>
            <a:ext cx="6806651" cy="480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1"/>
          <p:cNvPicPr preferRelativeResize="0"/>
          <p:nvPr/>
        </p:nvPicPr>
        <p:blipFill rotWithShape="1">
          <a:blip r:embed="rId3">
            <a:alphaModFix/>
          </a:blip>
          <a:srcRect t="96584"/>
          <a:stretch/>
        </p:blipFill>
        <p:spPr>
          <a:xfrm>
            <a:off x="3043202" y="5377173"/>
            <a:ext cx="6180767" cy="314659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51"/>
          <p:cNvSpPr txBox="1"/>
          <p:nvPr/>
        </p:nvSpPr>
        <p:spPr>
          <a:xfrm>
            <a:off x="6133585" y="1556084"/>
            <a:ext cx="11977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Bust case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2"/>
          <p:cNvSpPr txBox="1">
            <a:spLocks noGrp="1"/>
          </p:cNvSpPr>
          <p:nvPr>
            <p:ph type="title"/>
          </p:nvPr>
        </p:nvSpPr>
        <p:spPr>
          <a:xfrm>
            <a:off x="4224548" y="16406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Z500 error pattern for bust case</a:t>
            </a:r>
            <a:endParaRPr/>
          </a:p>
        </p:txBody>
      </p:sp>
      <p:sp>
        <p:nvSpPr>
          <p:cNvPr id="844" name="Google Shape;844;p52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sp>
        <p:nvSpPr>
          <p:cNvPr id="845" name="Google Shape;845;p52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846" name="Google Shape;846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52977"/>
          <a:stretch/>
        </p:blipFill>
        <p:spPr>
          <a:xfrm>
            <a:off x="205107" y="1211180"/>
            <a:ext cx="5971104" cy="290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2"/>
          <p:cNvPicPr preferRelativeResize="0"/>
          <p:nvPr/>
        </p:nvPicPr>
        <p:blipFill rotWithShape="1">
          <a:blip r:embed="rId3">
            <a:alphaModFix/>
          </a:blip>
          <a:srcRect t="47023"/>
          <a:stretch/>
        </p:blipFill>
        <p:spPr>
          <a:xfrm>
            <a:off x="6176211" y="2662990"/>
            <a:ext cx="5917937" cy="32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52"/>
          <p:cNvSpPr txBox="1"/>
          <p:nvPr/>
        </p:nvSpPr>
        <p:spPr>
          <a:xfrm>
            <a:off x="978568" y="874295"/>
            <a:ext cx="13131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2-day error</a:t>
            </a:r>
            <a:endParaRPr/>
          </a:p>
        </p:txBody>
      </p:sp>
      <p:sp>
        <p:nvSpPr>
          <p:cNvPr id="849" name="Google Shape;849;p52"/>
          <p:cNvSpPr txBox="1"/>
          <p:nvPr/>
        </p:nvSpPr>
        <p:spPr>
          <a:xfrm>
            <a:off x="3994484" y="858254"/>
            <a:ext cx="13131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6-day error</a:t>
            </a:r>
            <a:endParaRPr/>
          </a:p>
        </p:txBody>
      </p:sp>
      <p:sp>
        <p:nvSpPr>
          <p:cNvPr id="850" name="Google Shape;850;p52"/>
          <p:cNvSpPr txBox="1"/>
          <p:nvPr/>
        </p:nvSpPr>
        <p:spPr>
          <a:xfrm>
            <a:off x="1901603" y="513167"/>
            <a:ext cx="27494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ECMWF initial conditions</a:t>
            </a:r>
            <a:endParaRPr/>
          </a:p>
        </p:txBody>
      </p:sp>
      <p:sp>
        <p:nvSpPr>
          <p:cNvPr id="851" name="Google Shape;851;p52"/>
          <p:cNvSpPr txBox="1"/>
          <p:nvPr/>
        </p:nvSpPr>
        <p:spPr>
          <a:xfrm>
            <a:off x="6970631" y="2275894"/>
            <a:ext cx="13131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2-day error</a:t>
            </a:r>
            <a:endParaRPr/>
          </a:p>
        </p:txBody>
      </p:sp>
      <p:sp>
        <p:nvSpPr>
          <p:cNvPr id="852" name="Google Shape;852;p52"/>
          <p:cNvSpPr txBox="1"/>
          <p:nvPr/>
        </p:nvSpPr>
        <p:spPr>
          <a:xfrm>
            <a:off x="9986547" y="2259853"/>
            <a:ext cx="13131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6-day error</a:t>
            </a:r>
            <a:endParaRPr/>
          </a:p>
        </p:txBody>
      </p:sp>
      <p:sp>
        <p:nvSpPr>
          <p:cNvPr id="853" name="Google Shape;853;p52"/>
          <p:cNvSpPr txBox="1"/>
          <p:nvPr/>
        </p:nvSpPr>
        <p:spPr>
          <a:xfrm>
            <a:off x="7893666" y="1914766"/>
            <a:ext cx="23519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GFS initial conditions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4217" y="369332"/>
            <a:ext cx="5279017" cy="561000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3"/>
          <p:cNvSpPr txBox="1">
            <a:spLocks noGrp="1"/>
          </p:cNvSpPr>
          <p:nvPr>
            <p:ph type="title"/>
          </p:nvPr>
        </p:nvSpPr>
        <p:spPr>
          <a:xfrm>
            <a:off x="1478211" y="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Correlation of z500 RMSE</a:t>
            </a:r>
            <a:endParaRPr/>
          </a:p>
        </p:txBody>
      </p:sp>
      <p:sp>
        <p:nvSpPr>
          <p:cNvPr id="860" name="Google Shape;860;p53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sp>
        <p:nvSpPr>
          <p:cNvPr id="861" name="Google Shape;861;p53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862" name="Google Shape;862;p53"/>
          <p:cNvSpPr/>
          <p:nvPr/>
        </p:nvSpPr>
        <p:spPr>
          <a:xfrm>
            <a:off x="3267674" y="5468947"/>
            <a:ext cx="3569368" cy="369332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53"/>
          <p:cNvSpPr txBox="1"/>
          <p:nvPr/>
        </p:nvSpPr>
        <p:spPr>
          <a:xfrm>
            <a:off x="902924" y="5468947"/>
            <a:ext cx="2364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Same initial condition</a:t>
            </a:r>
            <a:endParaRPr/>
          </a:p>
        </p:txBody>
      </p:sp>
      <p:sp>
        <p:nvSpPr>
          <p:cNvPr id="864" name="Google Shape;864;p53"/>
          <p:cNvSpPr txBox="1"/>
          <p:nvPr/>
        </p:nvSpPr>
        <p:spPr>
          <a:xfrm>
            <a:off x="3668846" y="5900009"/>
            <a:ext cx="14798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Same model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3826" y="864994"/>
            <a:ext cx="6102681" cy="5422232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54"/>
          <p:cNvSpPr txBox="1">
            <a:spLocks noGrp="1"/>
          </p:cNvSpPr>
          <p:nvPr>
            <p:ph type="title"/>
          </p:nvPr>
        </p:nvSpPr>
        <p:spPr>
          <a:xfrm>
            <a:off x="1895306" y="134422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Forecast differences</a:t>
            </a:r>
            <a:endParaRPr/>
          </a:p>
        </p:txBody>
      </p:sp>
      <p:sp>
        <p:nvSpPr>
          <p:cNvPr id="871" name="Google Shape;871;p54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sp>
        <p:nvSpPr>
          <p:cNvPr id="872" name="Google Shape;872;p54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873" name="Google Shape;873;p54"/>
          <p:cNvSpPr txBox="1"/>
          <p:nvPr/>
        </p:nvSpPr>
        <p:spPr>
          <a:xfrm>
            <a:off x="4475748" y="619757"/>
            <a:ext cx="85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6-hour</a:t>
            </a:r>
            <a:endParaRPr/>
          </a:p>
        </p:txBody>
      </p:sp>
      <p:sp>
        <p:nvSpPr>
          <p:cNvPr id="874" name="Google Shape;874;p54"/>
          <p:cNvSpPr txBox="1"/>
          <p:nvPr/>
        </p:nvSpPr>
        <p:spPr>
          <a:xfrm>
            <a:off x="7491843" y="619757"/>
            <a:ext cx="10951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30-hours</a:t>
            </a:r>
            <a:endParaRPr/>
          </a:p>
        </p:txBody>
      </p:sp>
      <p:sp>
        <p:nvSpPr>
          <p:cNvPr id="875" name="Google Shape;875;p54"/>
          <p:cNvSpPr txBox="1"/>
          <p:nvPr/>
        </p:nvSpPr>
        <p:spPr>
          <a:xfrm>
            <a:off x="1828800" y="1548063"/>
            <a:ext cx="15953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FV3gfs - GFS</a:t>
            </a:r>
            <a:endParaRPr/>
          </a:p>
        </p:txBody>
      </p:sp>
      <p:sp>
        <p:nvSpPr>
          <p:cNvPr id="876" name="Google Shape;876;p54"/>
          <p:cNvSpPr txBox="1"/>
          <p:nvPr/>
        </p:nvSpPr>
        <p:spPr>
          <a:xfrm>
            <a:off x="1937804" y="3175095"/>
            <a:ext cx="1377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FV3ec - EC</a:t>
            </a:r>
            <a:endParaRPr/>
          </a:p>
        </p:txBody>
      </p:sp>
      <p:sp>
        <p:nvSpPr>
          <p:cNvPr id="877" name="Google Shape;877;p54"/>
          <p:cNvSpPr txBox="1"/>
          <p:nvPr/>
        </p:nvSpPr>
        <p:spPr>
          <a:xfrm>
            <a:off x="1585144" y="4802490"/>
            <a:ext cx="1838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FV3gfs – FV3ec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55"/>
          <p:cNvSpPr txBox="1">
            <a:spLocks noGrp="1"/>
          </p:cNvSpPr>
          <p:nvPr>
            <p:ph type="title"/>
          </p:nvPr>
        </p:nvSpPr>
        <p:spPr>
          <a:xfrm>
            <a:off x="745957" y="360000"/>
            <a:ext cx="99140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Composite of z500 anomalies in cases of largest difference growth (30h-6h) between FV3ec and EC</a:t>
            </a:r>
            <a:endParaRPr/>
          </a:p>
        </p:txBody>
      </p:sp>
      <p:sp>
        <p:nvSpPr>
          <p:cNvPr id="883" name="Google Shape;883;p55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  <p:sp>
        <p:nvSpPr>
          <p:cNvPr id="884" name="Google Shape;884;p55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885" name="Google Shape;885;p55"/>
          <p:cNvSpPr txBox="1"/>
          <p:nvPr/>
        </p:nvSpPr>
        <p:spPr>
          <a:xfrm>
            <a:off x="1841086" y="3130242"/>
            <a:ext cx="27109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Middle of growth window</a:t>
            </a:r>
            <a:endParaRPr/>
          </a:p>
        </p:txBody>
      </p:sp>
      <p:sp>
        <p:nvSpPr>
          <p:cNvPr id="886" name="Google Shape;886;p55"/>
          <p:cNvSpPr txBox="1"/>
          <p:nvPr/>
        </p:nvSpPr>
        <p:spPr>
          <a:xfrm>
            <a:off x="3036361" y="1745121"/>
            <a:ext cx="1467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day before</a:t>
            </a:r>
            <a:endParaRPr/>
          </a:p>
        </p:txBody>
      </p:sp>
      <p:sp>
        <p:nvSpPr>
          <p:cNvPr id="887" name="Google Shape;887;p55"/>
          <p:cNvSpPr txBox="1"/>
          <p:nvPr/>
        </p:nvSpPr>
        <p:spPr>
          <a:xfrm>
            <a:off x="3132541" y="4709615"/>
            <a:ext cx="12747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day after</a:t>
            </a:r>
            <a:endParaRPr/>
          </a:p>
        </p:txBody>
      </p:sp>
      <p:pic>
        <p:nvPicPr>
          <p:cNvPr id="888" name="Google Shape;888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49934" y="1026418"/>
            <a:ext cx="3090545" cy="49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6"/>
          <p:cNvSpPr txBox="1"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Orographic drag in the two models</a:t>
            </a:r>
            <a:endParaRPr/>
          </a:p>
        </p:txBody>
      </p:sp>
      <p:sp>
        <p:nvSpPr>
          <p:cNvPr id="894" name="Google Shape;894;p56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  <p:sp>
        <p:nvSpPr>
          <p:cNvPr id="895" name="Google Shape;895;p56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896" name="Google Shape;896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0588" y="1131620"/>
            <a:ext cx="7869237" cy="459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7"/>
          <p:cNvSpPr txBox="1">
            <a:spLocks noGrp="1"/>
          </p:cNvSpPr>
          <p:nvPr>
            <p:ph type="title"/>
          </p:nvPr>
        </p:nvSpPr>
        <p:spPr>
          <a:xfrm>
            <a:off x="745315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000099"/>
                </a:solidFill>
              </a:rPr>
              <a:t>Conclusions / lessons learnt</a:t>
            </a:r>
            <a:endParaRPr/>
          </a:p>
        </p:txBody>
      </p:sp>
      <p:sp>
        <p:nvSpPr>
          <p:cNvPr id="902" name="Google Shape;902;p57"/>
          <p:cNvSpPr txBox="1">
            <a:spLocks noGrp="1"/>
          </p:cNvSpPr>
          <p:nvPr>
            <p:ph type="body" idx="1"/>
          </p:nvPr>
        </p:nvSpPr>
        <p:spPr>
          <a:xfrm>
            <a:off x="745315" y="1388069"/>
            <a:ext cx="11334390" cy="419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Use wide range of scores and metrics to get full picture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24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Ensure close collaboration in verification between research and operations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24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Make use of conditional verification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24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Use special datasets for process understanding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24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Collaborations between centres help to understand forecasting issues</a:t>
            </a:r>
            <a:endParaRPr/>
          </a:p>
        </p:txBody>
      </p:sp>
      <p:sp>
        <p:nvSpPr>
          <p:cNvPr id="903" name="Google Shape;903;p57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904" name="Google Shape;904;p57"/>
          <p:cNvSpPr/>
          <p:nvPr/>
        </p:nvSpPr>
        <p:spPr>
          <a:xfrm>
            <a:off x="924448" y="6308255"/>
            <a:ext cx="5697416" cy="41409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8"/>
          <p:cNvSpPr txBox="1">
            <a:spLocks noGrp="1"/>
          </p:cNvSpPr>
          <p:nvPr>
            <p:ph type="title"/>
          </p:nvPr>
        </p:nvSpPr>
        <p:spPr>
          <a:xfrm>
            <a:off x="1478211" y="0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Correlation of z500 RMSE</a:t>
            </a:r>
            <a:endParaRPr/>
          </a:p>
        </p:txBody>
      </p:sp>
      <p:sp>
        <p:nvSpPr>
          <p:cNvPr id="910" name="Google Shape;910;p58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sp>
        <p:nvSpPr>
          <p:cNvPr id="911" name="Google Shape;911;p58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912" name="Google Shape;91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613" y="577874"/>
            <a:ext cx="9493751" cy="5207323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58"/>
          <p:cNvSpPr/>
          <p:nvPr/>
        </p:nvSpPr>
        <p:spPr>
          <a:xfrm>
            <a:off x="1122948" y="5381458"/>
            <a:ext cx="3569368" cy="473242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58"/>
          <p:cNvSpPr txBox="1"/>
          <p:nvPr/>
        </p:nvSpPr>
        <p:spPr>
          <a:xfrm>
            <a:off x="1725257" y="5861094"/>
            <a:ext cx="2364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Same initial condition</a:t>
            </a:r>
            <a:endParaRPr/>
          </a:p>
        </p:txBody>
      </p:sp>
      <p:sp>
        <p:nvSpPr>
          <p:cNvPr id="915" name="Google Shape;915;p58"/>
          <p:cNvSpPr txBox="1"/>
          <p:nvPr/>
        </p:nvSpPr>
        <p:spPr>
          <a:xfrm>
            <a:off x="5815361" y="5850231"/>
            <a:ext cx="14798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Same model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9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Arial"/>
              <a:buNone/>
            </a:pPr>
            <a:r>
              <a:rPr lang="en-GB" b="1">
                <a:solidFill>
                  <a:srgbClr val="000099"/>
                </a:solidFill>
              </a:rPr>
              <a:t>Accounting for observation uncertainty </a:t>
            </a:r>
            <a:endParaRPr/>
          </a:p>
        </p:txBody>
      </p:sp>
      <p:sp>
        <p:nvSpPr>
          <p:cNvPr id="921" name="Google Shape;921;p59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sp>
        <p:nvSpPr>
          <p:cNvPr id="922" name="Google Shape;922;p59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923" name="Google Shape;923;p59"/>
          <p:cNvSpPr/>
          <p:nvPr/>
        </p:nvSpPr>
        <p:spPr>
          <a:xfrm>
            <a:off x="1080000" y="842332"/>
            <a:ext cx="7340471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perturbed approach (Saetra et al.  2004):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recommended when error-corrected scoring rules do not yet exist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consists in adding obs uncertainty on top of the ens uncertainty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cycles 43r3 (old cycle) and 45r1 (new cycle)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verification of upper-air variables against radiosondes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obs. error normally distributed (with parameters provided by DA)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verification </a:t>
            </a:r>
            <a:r>
              <a:rPr lang="en-GB" sz="1800" b="1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without</a:t>
            </a: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 uncertainty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for a general methodology which includes also surface variables!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127" y="3431190"/>
            <a:ext cx="8166657" cy="2033233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59"/>
          <p:cNvSpPr txBox="1"/>
          <p:nvPr/>
        </p:nvSpPr>
        <p:spPr>
          <a:xfrm>
            <a:off x="1115568" y="4078474"/>
            <a:ext cx="172821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cycle 45r1 better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-----------------------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cycle 43r3 better</a:t>
            </a:r>
            <a:endParaRPr/>
          </a:p>
        </p:txBody>
      </p:sp>
      <p:pic>
        <p:nvPicPr>
          <p:cNvPr id="926" name="Google Shape;926;p59"/>
          <p:cNvPicPr preferRelativeResize="0"/>
          <p:nvPr/>
        </p:nvPicPr>
        <p:blipFill rotWithShape="1">
          <a:blip r:embed="rId4">
            <a:alphaModFix/>
          </a:blip>
          <a:srcRect l="565" t="30000" r="47998" b="6666"/>
          <a:stretch/>
        </p:blipFill>
        <p:spPr>
          <a:xfrm>
            <a:off x="8182256" y="662152"/>
            <a:ext cx="3523694" cy="2711669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59"/>
          <p:cNvSpPr txBox="1"/>
          <p:nvPr/>
        </p:nvSpPr>
        <p:spPr>
          <a:xfrm>
            <a:off x="9079995" y="406166"/>
            <a:ext cx="1728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IFS Scorecard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60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Arial"/>
              <a:buNone/>
            </a:pPr>
            <a:r>
              <a:rPr lang="en-GB" b="1">
                <a:solidFill>
                  <a:srgbClr val="000099"/>
                </a:solidFill>
              </a:rPr>
              <a:t>High-impact weather: trends in ensemble forecast performance </a:t>
            </a:r>
            <a:endParaRPr/>
          </a:p>
        </p:txBody>
      </p:sp>
      <p:sp>
        <p:nvSpPr>
          <p:cNvPr id="933" name="Google Shape;933;p60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  <p:sp>
        <p:nvSpPr>
          <p:cNvPr id="934" name="Google Shape;934;p60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935" name="Google Shape;935;p60"/>
          <p:cNvSpPr/>
          <p:nvPr/>
        </p:nvSpPr>
        <p:spPr>
          <a:xfrm>
            <a:off x="1080000" y="842332"/>
            <a:ext cx="848822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performance evolution using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scores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(Brier score, Logarithmic score, Diagonal elementary score) </a:t>
            </a: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climatology 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pic>
        <p:nvPicPr>
          <p:cNvPr id="936" name="Google Shape;93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6858" y="1817219"/>
            <a:ext cx="5602911" cy="4080482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60"/>
          <p:cNvSpPr/>
          <p:nvPr/>
        </p:nvSpPr>
        <p:spPr>
          <a:xfrm>
            <a:off x="5333300" y="4593469"/>
            <a:ext cx="1826469" cy="1304232"/>
          </a:xfrm>
          <a:prstGeom prst="rect">
            <a:avLst/>
          </a:prstGeom>
          <a:solidFill>
            <a:srgbClr val="00B0F0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60"/>
          <p:cNvSpPr txBox="1"/>
          <p:nvPr/>
        </p:nvSpPr>
        <p:spPr>
          <a:xfrm>
            <a:off x="7310553" y="2111028"/>
            <a:ext cx="353332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24 h precipitation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95th percentile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Day 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Highest signal-to-noise ratio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39" name="Google Shape;939;p60"/>
          <p:cNvSpPr/>
          <p:nvPr/>
        </p:nvSpPr>
        <p:spPr>
          <a:xfrm>
            <a:off x="7788167" y="5251370"/>
            <a:ext cx="3886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“Monitoring trends in ensemble forecast performance focusing on surface variables and high-impact events”, Ben Bouallegue et al. QJRMS, submitted.</a:t>
            </a:r>
            <a:endParaRPr/>
          </a:p>
        </p:txBody>
      </p:sp>
      <p:cxnSp>
        <p:nvCxnSpPr>
          <p:cNvPr id="940" name="Google Shape;940;p60"/>
          <p:cNvCxnSpPr/>
          <p:nvPr/>
        </p:nvCxnSpPr>
        <p:spPr>
          <a:xfrm flipH="1">
            <a:off x="7159769" y="4658710"/>
            <a:ext cx="779669" cy="28564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6"/>
          <p:cNvSpPr txBox="1">
            <a:spLocks noGrp="1"/>
          </p:cNvSpPr>
          <p:nvPr>
            <p:ph type="title"/>
          </p:nvPr>
        </p:nvSpPr>
        <p:spPr>
          <a:xfrm>
            <a:off x="1594394" y="154915"/>
            <a:ext cx="786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800"/>
              <a:buFont typeface="Arial"/>
              <a:buNone/>
            </a:pPr>
            <a:r>
              <a:rPr lang="en-GB" sz="2800"/>
              <a:t>What can we learn from case studies?</a:t>
            </a:r>
            <a:endParaRPr/>
          </a:p>
        </p:txBody>
      </p:sp>
      <p:sp>
        <p:nvSpPr>
          <p:cNvPr id="446" name="Google Shape;446;p26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447" name="Google Shape;447;p26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448" name="Google Shape;448;p26"/>
          <p:cNvSpPr/>
          <p:nvPr/>
        </p:nvSpPr>
        <p:spPr>
          <a:xfrm>
            <a:off x="540926" y="1054672"/>
            <a:ext cx="8585837" cy="139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216000" rIns="432000" bIns="21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Severe event catalogue (~150 cases since 2013):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https://software.ecmwf.int/wiki/display/FCST/Severe+Event+Catalogue</a:t>
            </a:r>
            <a:endParaRPr/>
          </a:p>
          <a:p>
            <a:pPr marL="367200" marR="0" lvl="0" indent="-36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List of ECMWF Newsletter articles on severe events:</a:t>
            </a:r>
            <a:endParaRPr/>
          </a:p>
        </p:txBody>
      </p:sp>
      <p:pic>
        <p:nvPicPr>
          <p:cNvPr id="449" name="Google Shape;449;p26" descr="Screenshot.png"/>
          <p:cNvPicPr preferRelativeResize="0"/>
          <p:nvPr/>
        </p:nvPicPr>
        <p:blipFill rotWithShape="1">
          <a:blip r:embed="rId3">
            <a:alphaModFix/>
          </a:blip>
          <a:srcRect l="50000"/>
          <a:stretch/>
        </p:blipFill>
        <p:spPr>
          <a:xfrm>
            <a:off x="8673745" y="91852"/>
            <a:ext cx="3427172" cy="20568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56FD9-14E0-46FF-B474-78D79437BE98}"/>
              </a:ext>
            </a:extLst>
          </p:cNvPr>
          <p:cNvSpPr txBox="1"/>
          <p:nvPr/>
        </p:nvSpPr>
        <p:spPr>
          <a:xfrm>
            <a:off x="862667" y="2302237"/>
            <a:ext cx="10785232" cy="52366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139 - Windstorms in northwest Europe in late 2013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140 - Forecasting the severe flooding in the Balkans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141 - Recent cases of severe convective storms in Europe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142 - Forecasts for a fatal blizzard in Nepal in October 2014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143 - Forecasts for US east coast snow storm in January 2015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144 - ECMWF forecasts for tropical cyclone Pam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145 - Predicting this year’s European heat wave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146 - Forecasting flash floods in Italy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147 - Wind and wave forecasts during Storm Gertrude/Tor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148 - Forecasts showed Paris flood risk well in advance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149 - Predicting heavy rainfall in China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150 - Flash floods over Greece in early September 2016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151 - The cold spell in eastern Europe in January 2017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152 - ECMWF supports flood disaster response in Peru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153 – Predictions of tropical cyclones Harvey and Irma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154 – Two storm forecasts with very different skill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155 – Predicting extreme snow in the Alps in January 2018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156 – Forecasting convective rain events in late May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 b="1">
                <a:latin typeface="Calibri" panose="020F0502020204030204" pitchFamily="34" charset="0"/>
                <a:cs typeface="Calibri" panose="020F0502020204030204" pitchFamily="34" charset="0"/>
              </a:rPr>
              <a:t>157 – Forecasting the 2018 European heatwave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158 – Predicting multiple weather hazards over Italy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159 - Forecasts of freezing rain in Romania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160 - ECMWF works with universities to support response to tropical cyclone </a:t>
            </a:r>
            <a:r>
              <a:rPr lang="en-GB" sz="1100" err="1">
                <a:latin typeface="Calibri" panose="020F0502020204030204" pitchFamily="34" charset="0"/>
                <a:cs typeface="Calibri" panose="020F0502020204030204" pitchFamily="34" charset="0"/>
              </a:rPr>
              <a:t>Idai</a:t>
            </a:r>
            <a:endParaRPr lang="en-GB" sz="1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161 - The 2019 western European heatwaves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162 - Challenges in forecasting Hurricane Lorenzo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 b="1">
                <a:latin typeface="Calibri" panose="020F0502020204030204" pitchFamily="34" charset="0"/>
                <a:cs typeface="Calibri" panose="020F0502020204030204" pitchFamily="34" charset="0"/>
              </a:rPr>
              <a:t>163 - Forecasting February’s wet and stormy weather in parts of Europe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164 - Warm intrusions into the Arctic in April 2020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165 – Hurricane Laura and its threat to the United States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166 - Windstorm Alex affected large parts of Europe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167 - Unusual snowfall in Madrid in January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100">
                <a:latin typeface="Calibri" panose="020F0502020204030204" pitchFamily="34" charset="0"/>
                <a:cs typeface="Calibri" panose="020F0502020204030204" pitchFamily="34" charset="0"/>
              </a:rPr>
              <a:t>168 - </a:t>
            </a:r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Saharan dust events in the spring of 2021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169 - Extreme rain in Germany and Belgium in July 2021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170 - Heavy snowfall in Denmark and Sweden at the start of December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171 - </a:t>
            </a:r>
            <a:r>
              <a:rPr lang="en-GB" sz="1100" b="1">
                <a:latin typeface="Calibri" panose="020F0502020204030204" pitchFamily="34" charset="0"/>
                <a:cs typeface="Calibri" panose="020F0502020204030204" pitchFamily="34" charset="0"/>
              </a:rPr>
              <a:t>Wind gust predictions for storm Eunice</a:t>
            </a: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050">
              <a:latin typeface="Helvetica Neue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050">
              <a:latin typeface="Helvetica Neue"/>
            </a:endParaRPr>
          </a:p>
          <a:p>
            <a:pPr marL="367200" indent="-36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050">
              <a:latin typeface="Helvetica Neue"/>
            </a:endParaRPr>
          </a:p>
          <a:p>
            <a:endParaRPr lang="en-GB" sz="1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1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Observation monitoring</a:t>
            </a:r>
            <a:endParaRPr/>
          </a:p>
        </p:txBody>
      </p:sp>
      <p:sp>
        <p:nvSpPr>
          <p:cNvPr id="946" name="Google Shape;946;p61"/>
          <p:cNvSpPr txBox="1">
            <a:spLocks noGrp="1"/>
          </p:cNvSpPr>
          <p:nvPr>
            <p:ph type="body" idx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Routine monitoring of all available observations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Provide valuable feedback to data providers and other NWP centres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Assess model developments and highlight analysis issues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Safeguard the analysis from poor-quality observations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Improve observations usage</a:t>
            </a:r>
            <a:endParaRPr/>
          </a:p>
          <a:p>
            <a:pPr marL="0" lvl="0" indent="114236" algn="l" rtl="0">
              <a:lnSpc>
                <a:spcPct val="122290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799"/>
              <a:buNone/>
            </a:pPr>
            <a:endParaRPr sz="1799"/>
          </a:p>
          <a:p>
            <a:pPr marL="0" lvl="0" indent="1143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None/>
            </a:pPr>
            <a:endParaRPr/>
          </a:p>
        </p:txBody>
      </p:sp>
      <p:sp>
        <p:nvSpPr>
          <p:cNvPr id="947" name="Google Shape;947;p61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948" name="Google Shape;948;p61"/>
          <p:cNvSpPr txBox="1"/>
          <p:nvPr/>
        </p:nvSpPr>
        <p:spPr>
          <a:xfrm>
            <a:off x="1075829" y="2995049"/>
            <a:ext cx="5400182" cy="249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 alarm system</a:t>
            </a:r>
            <a:endParaRPr/>
          </a:p>
          <a:p>
            <a:pPr marL="285750" marR="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Participating in the modernisation of WMO’s monitoring, and contributing to the WMO Integrated Global Observing System (WIGOS)</a:t>
            </a:r>
            <a:endParaRPr/>
          </a:p>
          <a:p>
            <a:pPr marL="285750" marR="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Contributing to EUMETNET’s Obs. Programme</a:t>
            </a:r>
            <a:endParaRPr/>
          </a:p>
          <a:p>
            <a:pPr marL="285750" marR="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Supporting the migration to BUFR</a:t>
            </a:r>
            <a:endParaRPr/>
          </a:p>
          <a:p>
            <a:pPr marL="285750" marR="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NEW: monitoring of ocean data</a:t>
            </a:r>
            <a:endParaRPr/>
          </a:p>
        </p:txBody>
      </p:sp>
      <p:sp>
        <p:nvSpPr>
          <p:cNvPr id="949" name="Google Shape;949;p61"/>
          <p:cNvSpPr/>
          <p:nvPr/>
        </p:nvSpPr>
        <p:spPr>
          <a:xfrm>
            <a:off x="6506804" y="5295621"/>
            <a:ext cx="5302253" cy="76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 potential temperature (in °C) of the first 5 metres of the ocean as measured by Argo floats over the period 1 February 2017 to 27 March 2017.</a:t>
            </a:r>
            <a:endParaRPr sz="1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61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  <p:pic>
        <p:nvPicPr>
          <p:cNvPr id="951" name="Google Shape;95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1535" y="2608794"/>
            <a:ext cx="5327523" cy="241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2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Forecast performance</a:t>
            </a:r>
            <a:endParaRPr/>
          </a:p>
        </p:txBody>
      </p:sp>
      <p:sp>
        <p:nvSpPr>
          <p:cNvPr id="957" name="Google Shape;957;p62"/>
          <p:cNvSpPr txBox="1">
            <a:spLocks noGrp="1"/>
          </p:cNvSpPr>
          <p:nvPr>
            <p:ph type="body" idx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Headline scores 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HRES and ENS upper-air skill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HRES and ENS precipitation 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Severe weather: TC position and EFI for extreme wind</a:t>
            </a:r>
            <a:endParaRPr/>
          </a:p>
          <a:p>
            <a:pPr marL="28575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Comparison with reference systems</a:t>
            </a:r>
            <a:endParaRPr/>
          </a:p>
          <a:p>
            <a:pPr marL="28575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Comparison with other centres</a:t>
            </a:r>
            <a:endParaRPr/>
          </a:p>
          <a:p>
            <a:pPr marL="28575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Evaluation for severe weather</a:t>
            </a:r>
            <a:endParaRPr/>
          </a:p>
          <a:p>
            <a:pPr marL="28575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Additional verification and in-depth diagnostics </a:t>
            </a:r>
            <a:endParaRPr/>
          </a:p>
          <a:p>
            <a:pPr marL="285750" lvl="0" indent="-28575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See ECMWF web site for latest results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www.ecmwf.int/en/forecasts/quality-our-forecasts</a:t>
            </a:r>
            <a:endParaRPr/>
          </a:p>
          <a:p>
            <a:pPr marL="0" lvl="0" indent="1143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None/>
            </a:pPr>
            <a:endParaRPr/>
          </a:p>
        </p:txBody>
      </p:sp>
      <p:sp>
        <p:nvSpPr>
          <p:cNvPr id="958" name="Google Shape;958;p62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  <p:sp>
        <p:nvSpPr>
          <p:cNvPr id="959" name="Google Shape;959;p62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960" name="Google Shape;96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9690" y="3662689"/>
            <a:ext cx="4803352" cy="319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62"/>
          <p:cNvPicPr preferRelativeResize="0"/>
          <p:nvPr/>
        </p:nvPicPr>
        <p:blipFill rotWithShape="1">
          <a:blip r:embed="rId5">
            <a:alphaModFix/>
          </a:blip>
          <a:srcRect t="12266" b="7734"/>
          <a:stretch/>
        </p:blipFill>
        <p:spPr>
          <a:xfrm>
            <a:off x="6832496" y="365288"/>
            <a:ext cx="5314998" cy="3009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3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Real-time monitoring of forecast performance</a:t>
            </a:r>
            <a:endParaRPr/>
          </a:p>
        </p:txBody>
      </p:sp>
      <p:sp>
        <p:nvSpPr>
          <p:cNvPr id="967" name="Google Shape;967;p63"/>
          <p:cNvSpPr txBox="1">
            <a:spLocks noGrp="1"/>
          </p:cNvSpPr>
          <p:nvPr>
            <p:ph type="body" idx="1"/>
          </p:nvPr>
        </p:nvSpPr>
        <p:spPr>
          <a:xfrm>
            <a:off x="1080001" y="936000"/>
            <a:ext cx="5312174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Daily Report of model performance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Available to all staff on wiki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Respond to user feedback on model issues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Weekly weather discussion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In weather room, open to all staff 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Quarterly Evaluation and Diagnostics (QED)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Review of past season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Discussion of forecast problems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Plans for future model upgrades</a:t>
            </a:r>
            <a:endParaRPr/>
          </a:p>
          <a:p>
            <a:pPr marL="360000" lvl="1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GB"/>
              <a:t>	</a:t>
            </a:r>
            <a:endParaRPr/>
          </a:p>
        </p:txBody>
      </p:sp>
      <p:sp>
        <p:nvSpPr>
          <p:cNvPr id="968" name="Google Shape;968;p63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sp>
        <p:nvSpPr>
          <p:cNvPr id="969" name="Google Shape;969;p63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970" name="Google Shape;970;p63"/>
          <p:cNvPicPr preferRelativeResize="0"/>
          <p:nvPr/>
        </p:nvPicPr>
        <p:blipFill rotWithShape="1">
          <a:blip r:embed="rId3">
            <a:alphaModFix/>
          </a:blip>
          <a:srcRect l="36640" t="21053" r="25727" b="20679"/>
          <a:stretch/>
        </p:blipFill>
        <p:spPr>
          <a:xfrm>
            <a:off x="7176531" y="729332"/>
            <a:ext cx="4792973" cy="556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211" y="4464591"/>
            <a:ext cx="3140242" cy="23551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4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Diagnostics</a:t>
            </a:r>
            <a:endParaRPr/>
          </a:p>
        </p:txBody>
      </p:sp>
      <p:sp>
        <p:nvSpPr>
          <p:cNvPr id="977" name="Google Shape;977;p64"/>
          <p:cNvSpPr txBox="1">
            <a:spLocks noGrp="1"/>
          </p:cNvSpPr>
          <p:nvPr>
            <p:ph type="body" idx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Diagnostic tools are continuously reviewed and developed:</a:t>
            </a:r>
            <a:endParaRPr/>
          </a:p>
          <a:p>
            <a:pPr marL="915750" lvl="1" indent="-2857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EDA variance budgets</a:t>
            </a:r>
            <a:endParaRPr/>
          </a:p>
          <a:p>
            <a:pPr marL="915750" lvl="1" indent="-2857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EFI for water vapour transport</a:t>
            </a:r>
            <a:endParaRPr/>
          </a:p>
          <a:p>
            <a:pPr marL="915750" lvl="1" indent="-2857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Regime transitions</a:t>
            </a:r>
            <a:endParaRPr/>
          </a:p>
          <a:p>
            <a:pPr marL="915750" lvl="1" indent="-2857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Error tracking</a:t>
            </a:r>
            <a:endParaRPr/>
          </a:p>
          <a:p>
            <a:pPr marL="915750" lvl="1" indent="-2857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Review of diagnostics work and associated tools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r>
              <a:rPr lang="en-GB"/>
              <a:t>The aim is to improve ECMWF’s abilities to access process-level information for diagnostic studies: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More spatio-temporal decomposition of forecast variances and errors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Maintenance and use of non-assimilated/independent data sources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External collaboration (e.g. with ETH Zurich on the role of “warm conveyor-belts” in the development of downstream forecast error).</a:t>
            </a:r>
            <a:endParaRPr/>
          </a:p>
          <a:p>
            <a:pPr marL="0" lvl="0" indent="114236" algn="l" rtl="0">
              <a:lnSpc>
                <a:spcPct val="122290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799"/>
              <a:buNone/>
            </a:pPr>
            <a:endParaRPr sz="1799"/>
          </a:p>
          <a:p>
            <a:pPr marL="0" lvl="0" indent="11430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Clr>
                <a:srgbClr val="064E83"/>
              </a:buClr>
              <a:buSzPts val="1800"/>
              <a:buNone/>
            </a:pPr>
            <a:endParaRPr/>
          </a:p>
        </p:txBody>
      </p:sp>
      <p:sp>
        <p:nvSpPr>
          <p:cNvPr id="978" name="Google Shape;978;p64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979" name="Google Shape;979;p64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pic>
        <p:nvPicPr>
          <p:cNvPr id="980" name="Google Shape;980;p64"/>
          <p:cNvPicPr preferRelativeResize="0"/>
          <p:nvPr/>
        </p:nvPicPr>
        <p:blipFill rotWithShape="1">
          <a:blip r:embed="rId3">
            <a:alphaModFix/>
          </a:blip>
          <a:srcRect l="2150" t="18469" r="25568" b="22775"/>
          <a:stretch/>
        </p:blipFill>
        <p:spPr>
          <a:xfrm>
            <a:off x="7440409" y="269137"/>
            <a:ext cx="4543414" cy="369326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65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Severe event catalogue</a:t>
            </a:r>
            <a:endParaRPr/>
          </a:p>
        </p:txBody>
      </p:sp>
      <p:sp>
        <p:nvSpPr>
          <p:cNvPr id="986" name="Google Shape;986;p65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  <p:sp>
        <p:nvSpPr>
          <p:cNvPr id="987" name="Google Shape;987;p65"/>
          <p:cNvSpPr txBox="1">
            <a:spLocks noGrp="1"/>
          </p:cNvSpPr>
          <p:nvPr>
            <p:ph type="ftr" idx="11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988" name="Google Shape;988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2059" y="239338"/>
            <a:ext cx="3257535" cy="629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045" y="1245110"/>
            <a:ext cx="8204769" cy="485089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5"/>
          <p:cNvSpPr txBox="1">
            <a:spLocks noGrp="1"/>
          </p:cNvSpPr>
          <p:nvPr>
            <p:ph type="body" idx="1"/>
          </p:nvPr>
        </p:nvSpPr>
        <p:spPr>
          <a:xfrm>
            <a:off x="381306" y="848294"/>
            <a:ext cx="7931478" cy="555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https://software.ecmwf.int/wiki/display/FCST/Severe+Event+Catalogue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6"/>
          <p:cNvSpPr txBox="1"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How has the skill improved over the years?</a:t>
            </a:r>
            <a:endParaRPr/>
          </a:p>
        </p:txBody>
      </p:sp>
      <p:pic>
        <p:nvPicPr>
          <p:cNvPr id="996" name="Google Shape;996;p6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6835" y="1034637"/>
            <a:ext cx="31242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66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55</a:t>
            </a:fld>
            <a:endParaRPr/>
          </a:p>
        </p:txBody>
      </p:sp>
      <p:sp>
        <p:nvSpPr>
          <p:cNvPr id="998" name="Google Shape;998;p66"/>
          <p:cNvSpPr txBox="1">
            <a:spLocks noGrp="1"/>
          </p:cNvSpPr>
          <p:nvPr>
            <p:ph type="ftr" idx="11"/>
          </p:nvPr>
        </p:nvSpPr>
        <p:spPr>
          <a:xfrm>
            <a:off x="2422374" y="6308259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999" name="Google Shape;999;p66"/>
          <p:cNvPicPr preferRelativeResize="0"/>
          <p:nvPr/>
        </p:nvPicPr>
        <p:blipFill rotWithShape="1">
          <a:blip r:embed="rId4">
            <a:alphaModFix/>
          </a:blip>
          <a:srcRect r="49873" b="52647"/>
          <a:stretch/>
        </p:blipFill>
        <p:spPr>
          <a:xfrm>
            <a:off x="4884615" y="1068188"/>
            <a:ext cx="3087077" cy="224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66"/>
          <p:cNvPicPr preferRelativeResize="0"/>
          <p:nvPr/>
        </p:nvPicPr>
        <p:blipFill rotWithShape="1">
          <a:blip r:embed="rId4">
            <a:alphaModFix/>
          </a:blip>
          <a:srcRect t="50320" r="50508"/>
          <a:stretch/>
        </p:blipFill>
        <p:spPr>
          <a:xfrm>
            <a:off x="8061600" y="1013031"/>
            <a:ext cx="3048000" cy="23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66"/>
          <p:cNvPicPr preferRelativeResize="0"/>
          <p:nvPr/>
        </p:nvPicPr>
        <p:blipFill rotWithShape="1">
          <a:blip r:embed="rId4">
            <a:alphaModFix/>
          </a:blip>
          <a:srcRect l="50761" b="49689"/>
          <a:stretch/>
        </p:blipFill>
        <p:spPr>
          <a:xfrm>
            <a:off x="4884615" y="3429000"/>
            <a:ext cx="3032369" cy="23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66"/>
          <p:cNvPicPr preferRelativeResize="0"/>
          <p:nvPr/>
        </p:nvPicPr>
        <p:blipFill rotWithShape="1">
          <a:blip r:embed="rId4">
            <a:alphaModFix/>
          </a:blip>
          <a:srcRect l="50000" t="49811"/>
          <a:stretch/>
        </p:blipFill>
        <p:spPr>
          <a:xfrm>
            <a:off x="8006892" y="3368881"/>
            <a:ext cx="3079261" cy="2380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66"/>
          <p:cNvSpPr txBox="1"/>
          <p:nvPr/>
        </p:nvSpPr>
        <p:spPr>
          <a:xfrm>
            <a:off x="437662" y="1883508"/>
            <a:ext cx="9028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N.Hem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66"/>
          <p:cNvSpPr txBox="1"/>
          <p:nvPr/>
        </p:nvSpPr>
        <p:spPr>
          <a:xfrm>
            <a:off x="500185" y="4282831"/>
            <a:ext cx="8899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S.Hem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66"/>
          <p:cNvSpPr txBox="1"/>
          <p:nvPr/>
        </p:nvSpPr>
        <p:spPr>
          <a:xfrm>
            <a:off x="2094523" y="1500554"/>
            <a:ext cx="6976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/>
          </a:p>
        </p:txBody>
      </p:sp>
      <p:sp>
        <p:nvSpPr>
          <p:cNvPr id="1006" name="Google Shape;1006;p66"/>
          <p:cNvSpPr txBox="1"/>
          <p:nvPr/>
        </p:nvSpPr>
        <p:spPr>
          <a:xfrm>
            <a:off x="7916984" y="5817702"/>
            <a:ext cx="35862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Magnusson and Källén (2013, MWR)</a:t>
            </a:r>
            <a:endParaRPr/>
          </a:p>
        </p:txBody>
      </p:sp>
      <p:sp>
        <p:nvSpPr>
          <p:cNvPr id="1007" name="Google Shape;1007;p66"/>
          <p:cNvSpPr txBox="1"/>
          <p:nvPr/>
        </p:nvSpPr>
        <p:spPr>
          <a:xfrm>
            <a:off x="5849086" y="710789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24-hour</a:t>
            </a:r>
            <a:endParaRPr/>
          </a:p>
        </p:txBody>
      </p:sp>
      <p:sp>
        <p:nvSpPr>
          <p:cNvPr id="1008" name="Google Shape;1008;p66"/>
          <p:cNvSpPr txBox="1"/>
          <p:nvPr/>
        </p:nvSpPr>
        <p:spPr>
          <a:xfrm>
            <a:off x="8992524" y="727442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144-hour</a:t>
            </a:r>
            <a:endParaRPr/>
          </a:p>
        </p:txBody>
      </p:sp>
      <p:sp>
        <p:nvSpPr>
          <p:cNvPr id="1009" name="Google Shape;1009;p66"/>
          <p:cNvSpPr txBox="1"/>
          <p:nvPr/>
        </p:nvSpPr>
        <p:spPr>
          <a:xfrm>
            <a:off x="6899180" y="1402775"/>
            <a:ext cx="8643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HRES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ERAI-I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7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  <p:pic>
        <p:nvPicPr>
          <p:cNvPr id="1015" name="Google Shape;101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983" y="1399676"/>
            <a:ext cx="6747372" cy="4465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67"/>
          <p:cNvSpPr txBox="1"/>
          <p:nvPr/>
        </p:nvSpPr>
        <p:spPr>
          <a:xfrm>
            <a:off x="3758414" y="1061122"/>
            <a:ext cx="2828510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Lindenberg, Germany</a:t>
            </a:r>
            <a:endParaRPr/>
          </a:p>
        </p:txBody>
      </p:sp>
      <p:sp>
        <p:nvSpPr>
          <p:cNvPr id="1017" name="Google Shape;1017;p67"/>
          <p:cNvSpPr txBox="1"/>
          <p:nvPr/>
        </p:nvSpPr>
        <p:spPr>
          <a:xfrm>
            <a:off x="683567" y="282129"/>
            <a:ext cx="11505257" cy="67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Use of super-site observations</a:t>
            </a:r>
            <a:endParaRPr sz="2800" b="1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67"/>
          <p:cNvSpPr txBox="1"/>
          <p:nvPr/>
        </p:nvSpPr>
        <p:spPr>
          <a:xfrm>
            <a:off x="8618616" y="1399676"/>
            <a:ext cx="2133467" cy="119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Useful for process understanding and to constrain parameterizations</a:t>
            </a:r>
            <a:endParaRPr/>
          </a:p>
        </p:txBody>
      </p:sp>
      <p:sp>
        <p:nvSpPr>
          <p:cNvPr id="1019" name="Google Shape;1019;p67"/>
          <p:cNvSpPr txBox="1"/>
          <p:nvPr/>
        </p:nvSpPr>
        <p:spPr>
          <a:xfrm>
            <a:off x="8618616" y="4388970"/>
            <a:ext cx="2133467" cy="147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sites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Sodankylä, FI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Cabauw, NL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Reading, UK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. 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8187" y="4814087"/>
            <a:ext cx="2520000" cy="17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26766" y="150690"/>
            <a:ext cx="2347251" cy="3316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68"/>
          <p:cNvSpPr txBox="1">
            <a:spLocks noGrp="1"/>
          </p:cNvSpPr>
          <p:nvPr>
            <p:ph type="title"/>
          </p:nvPr>
        </p:nvSpPr>
        <p:spPr>
          <a:xfrm>
            <a:off x="507808" y="-14482"/>
            <a:ext cx="786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Examples of diagnostics on different time-scales – Temperature at tropopause level</a:t>
            </a:r>
            <a:endParaRPr/>
          </a:p>
        </p:txBody>
      </p:sp>
      <p:sp>
        <p:nvSpPr>
          <p:cNvPr id="1027" name="Google Shape;1027;p68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  <p:sp>
        <p:nvSpPr>
          <p:cNvPr id="1028" name="Google Shape;1028;p68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pic>
        <p:nvPicPr>
          <p:cNvPr id="1029" name="Google Shape;1029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2973" y="1022502"/>
            <a:ext cx="2665852" cy="190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5968" y="1198655"/>
            <a:ext cx="2520000" cy="180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0013" y="2952992"/>
            <a:ext cx="2520000" cy="18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27059" y="2899052"/>
            <a:ext cx="2520000" cy="17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9671" y="1178500"/>
            <a:ext cx="2520000" cy="172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6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29671" y="4612040"/>
            <a:ext cx="2520000" cy="172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68"/>
          <p:cNvPicPr preferRelativeResize="0"/>
          <p:nvPr/>
        </p:nvPicPr>
        <p:blipFill rotWithShape="1">
          <a:blip r:embed="rId11">
            <a:alphaModFix/>
          </a:blip>
          <a:srcRect b="47683"/>
          <a:stretch/>
        </p:blipFill>
        <p:spPr>
          <a:xfrm>
            <a:off x="240888" y="3177146"/>
            <a:ext cx="4002793" cy="295846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68"/>
          <p:cNvSpPr txBox="1"/>
          <p:nvPr/>
        </p:nvSpPr>
        <p:spPr>
          <a:xfrm>
            <a:off x="10097905" y="640580"/>
            <a:ext cx="15728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scale</a:t>
            </a:r>
            <a:endParaRPr/>
          </a:p>
        </p:txBody>
      </p:sp>
      <p:sp>
        <p:nvSpPr>
          <p:cNvPr id="1037" name="Google Shape;1037;p68"/>
          <p:cNvSpPr txBox="1"/>
          <p:nvPr/>
        </p:nvSpPr>
        <p:spPr>
          <a:xfrm>
            <a:off x="7178860" y="631164"/>
            <a:ext cx="20457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 mean error</a:t>
            </a:r>
            <a:endParaRPr/>
          </a:p>
        </p:txBody>
      </p:sp>
      <p:sp>
        <p:nvSpPr>
          <p:cNvPr id="1038" name="Google Shape;1038;p68"/>
          <p:cNvSpPr txBox="1"/>
          <p:nvPr/>
        </p:nvSpPr>
        <p:spPr>
          <a:xfrm>
            <a:off x="4656997" y="635106"/>
            <a:ext cx="17443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assimilation</a:t>
            </a:r>
            <a:endParaRPr/>
          </a:p>
        </p:txBody>
      </p:sp>
      <p:sp>
        <p:nvSpPr>
          <p:cNvPr id="1039" name="Google Shape;1039;p68"/>
          <p:cNvSpPr txBox="1"/>
          <p:nvPr/>
        </p:nvSpPr>
        <p:spPr>
          <a:xfrm>
            <a:off x="718442" y="597889"/>
            <a:ext cx="27638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Drift in 200 hPa temperature</a:t>
            </a:r>
            <a:endParaRPr/>
          </a:p>
        </p:txBody>
      </p:sp>
      <p:sp>
        <p:nvSpPr>
          <p:cNvPr id="1040" name="Google Shape;1040;p68"/>
          <p:cNvSpPr txBox="1"/>
          <p:nvPr/>
        </p:nvSpPr>
        <p:spPr>
          <a:xfrm>
            <a:off x="578858" y="2952992"/>
            <a:ext cx="3158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 monitoring: 150-300 hPa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68"/>
          <p:cNvSpPr txBox="1"/>
          <p:nvPr/>
        </p:nvSpPr>
        <p:spPr>
          <a:xfrm>
            <a:off x="4750563" y="1028384"/>
            <a:ext cx="14478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Airrep obs dept.</a:t>
            </a:r>
            <a:endParaRPr/>
          </a:p>
        </p:txBody>
      </p:sp>
      <p:sp>
        <p:nvSpPr>
          <p:cNvPr id="1042" name="Google Shape;1042;p68"/>
          <p:cNvSpPr txBox="1"/>
          <p:nvPr/>
        </p:nvSpPr>
        <p:spPr>
          <a:xfrm>
            <a:off x="4726193" y="2711132"/>
            <a:ext cx="16591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AMSU-A obs dept.</a:t>
            </a:r>
            <a:endParaRPr/>
          </a:p>
        </p:txBody>
      </p:sp>
      <p:sp>
        <p:nvSpPr>
          <p:cNvPr id="1043" name="Google Shape;1043;p68"/>
          <p:cNvSpPr txBox="1"/>
          <p:nvPr/>
        </p:nvSpPr>
        <p:spPr>
          <a:xfrm>
            <a:off x="4653293" y="4593118"/>
            <a:ext cx="17780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 increments</a:t>
            </a:r>
            <a:endParaRPr/>
          </a:p>
        </p:txBody>
      </p:sp>
      <p:sp>
        <p:nvSpPr>
          <p:cNvPr id="1044" name="Google Shape;1044;p68"/>
          <p:cNvSpPr txBox="1"/>
          <p:nvPr/>
        </p:nvSpPr>
        <p:spPr>
          <a:xfrm>
            <a:off x="4555852" y="5255743"/>
            <a:ext cx="9220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~0.05K</a:t>
            </a:r>
            <a:endParaRPr/>
          </a:p>
        </p:txBody>
      </p:sp>
      <p:sp>
        <p:nvSpPr>
          <p:cNvPr id="1045" name="Google Shape;1045;p68"/>
          <p:cNvSpPr txBox="1"/>
          <p:nvPr/>
        </p:nvSpPr>
        <p:spPr>
          <a:xfrm>
            <a:off x="7875364" y="936443"/>
            <a:ext cx="6527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1</a:t>
            </a:r>
            <a:endParaRPr/>
          </a:p>
        </p:txBody>
      </p:sp>
      <p:sp>
        <p:nvSpPr>
          <p:cNvPr id="1046" name="Google Shape;1046;p68"/>
          <p:cNvSpPr txBox="1"/>
          <p:nvPr/>
        </p:nvSpPr>
        <p:spPr>
          <a:xfrm>
            <a:off x="7875363" y="2649431"/>
            <a:ext cx="6527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5</a:t>
            </a:r>
            <a:endParaRPr/>
          </a:p>
        </p:txBody>
      </p:sp>
      <p:sp>
        <p:nvSpPr>
          <p:cNvPr id="1047" name="Google Shape;1047;p68"/>
          <p:cNvSpPr txBox="1"/>
          <p:nvPr/>
        </p:nvSpPr>
        <p:spPr>
          <a:xfrm>
            <a:off x="7393503" y="1545399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~0.1K</a:t>
            </a:r>
            <a:endParaRPr/>
          </a:p>
        </p:txBody>
      </p:sp>
      <p:sp>
        <p:nvSpPr>
          <p:cNvPr id="1048" name="Google Shape;1048;p68"/>
          <p:cNvSpPr txBox="1"/>
          <p:nvPr/>
        </p:nvSpPr>
        <p:spPr>
          <a:xfrm>
            <a:off x="7393502" y="3407728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~0.5K</a:t>
            </a:r>
            <a:endParaRPr/>
          </a:p>
        </p:txBody>
      </p:sp>
      <p:sp>
        <p:nvSpPr>
          <p:cNvPr id="1049" name="Google Shape;1049;p68"/>
          <p:cNvSpPr txBox="1"/>
          <p:nvPr/>
        </p:nvSpPr>
        <p:spPr>
          <a:xfrm>
            <a:off x="7875364" y="436945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10</a:t>
            </a:r>
            <a:endParaRPr/>
          </a:p>
        </p:txBody>
      </p:sp>
      <p:sp>
        <p:nvSpPr>
          <p:cNvPr id="1050" name="Google Shape;1050;p68"/>
          <p:cNvSpPr txBox="1"/>
          <p:nvPr/>
        </p:nvSpPr>
        <p:spPr>
          <a:xfrm>
            <a:off x="7457621" y="5102588"/>
            <a:ext cx="601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~1K</a:t>
            </a:r>
            <a:endParaRPr/>
          </a:p>
        </p:txBody>
      </p:sp>
      <p:sp>
        <p:nvSpPr>
          <p:cNvPr id="1051" name="Google Shape;1051;p68"/>
          <p:cNvSpPr txBox="1"/>
          <p:nvPr/>
        </p:nvSpPr>
        <p:spPr>
          <a:xfrm>
            <a:off x="10325189" y="1090331"/>
            <a:ext cx="9893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Month 1-3</a:t>
            </a:r>
            <a:endParaRPr/>
          </a:p>
        </p:txBody>
      </p:sp>
      <p:sp>
        <p:nvSpPr>
          <p:cNvPr id="1052" name="Google Shape;1052;p68"/>
          <p:cNvSpPr txBox="1"/>
          <p:nvPr/>
        </p:nvSpPr>
        <p:spPr>
          <a:xfrm>
            <a:off x="10187381" y="1790416"/>
            <a:ext cx="601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~2K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69"/>
          <p:cNvPicPr preferRelativeResize="0"/>
          <p:nvPr/>
        </p:nvPicPr>
        <p:blipFill rotWithShape="1">
          <a:blip r:embed="rId3">
            <a:alphaModFix/>
          </a:blip>
          <a:srcRect t="12759" r="2524" b="2873"/>
          <a:stretch/>
        </p:blipFill>
        <p:spPr>
          <a:xfrm>
            <a:off x="398605" y="777233"/>
            <a:ext cx="11118797" cy="60147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59" name="Google Shape;1059;p69"/>
          <p:cNvSpPr txBox="1"/>
          <p:nvPr/>
        </p:nvSpPr>
        <p:spPr>
          <a:xfrm>
            <a:off x="472674" y="331071"/>
            <a:ext cx="11501235" cy="67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ECMWF: WMO Lead Centre for Deterministic Forecast Verification</a:t>
            </a:r>
            <a:endParaRPr sz="2800" b="1">
              <a:solidFill>
                <a:srgbClr val="00009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69"/>
          <p:cNvSpPr txBox="1"/>
          <p:nvPr/>
        </p:nvSpPr>
        <p:spPr>
          <a:xfrm>
            <a:off x="6809341" y="1604018"/>
            <a:ext cx="3327887" cy="338554"/>
          </a:xfrm>
          <a:prstGeom prst="rect">
            <a:avLst/>
          </a:prstGeom>
          <a:solidFill>
            <a:srgbClr val="D6EDF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map for surface scores</a:t>
            </a:r>
            <a:endParaRPr/>
          </a:p>
        </p:txBody>
      </p:sp>
      <p:cxnSp>
        <p:nvCxnSpPr>
          <p:cNvPr id="1061" name="Google Shape;1061;p69"/>
          <p:cNvCxnSpPr/>
          <p:nvPr/>
        </p:nvCxnSpPr>
        <p:spPr>
          <a:xfrm flipH="1">
            <a:off x="7898524" y="1942572"/>
            <a:ext cx="229415" cy="50896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062" name="Google Shape;1062;p69"/>
          <p:cNvGrpSpPr/>
          <p:nvPr/>
        </p:nvGrpSpPr>
        <p:grpSpPr>
          <a:xfrm>
            <a:off x="4630622" y="3050100"/>
            <a:ext cx="6222660" cy="2317273"/>
            <a:chOff x="4630622" y="3050100"/>
            <a:chExt cx="6222660" cy="2317273"/>
          </a:xfrm>
        </p:grpSpPr>
        <p:pic>
          <p:nvPicPr>
            <p:cNvPr id="1063" name="Google Shape;1063;p69"/>
            <p:cNvPicPr preferRelativeResize="0"/>
            <p:nvPr/>
          </p:nvPicPr>
          <p:blipFill rotWithShape="1">
            <a:blip r:embed="rId4">
              <a:alphaModFix/>
            </a:blip>
            <a:srcRect l="8925" t="5769" r="34680" b="21425"/>
            <a:stretch/>
          </p:blipFill>
          <p:spPr>
            <a:xfrm>
              <a:off x="5958003" y="3050100"/>
              <a:ext cx="4895279" cy="231727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1064" name="Google Shape;1064;p69"/>
            <p:cNvCxnSpPr/>
            <p:nvPr/>
          </p:nvCxnSpPr>
          <p:spPr>
            <a:xfrm rot="10800000" flipH="1">
              <a:off x="4630622" y="4682359"/>
              <a:ext cx="1327381" cy="27405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65" name="Google Shape;1065;p69"/>
            <p:cNvSpPr txBox="1"/>
            <p:nvPr/>
          </p:nvSpPr>
          <p:spPr>
            <a:xfrm>
              <a:off x="6255017" y="3139141"/>
              <a:ext cx="766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DWD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UKMO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ECMWF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1100236" y="188873"/>
            <a:ext cx="786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400"/>
              <a:buFont typeface="Arial"/>
              <a:buNone/>
            </a:pPr>
            <a:r>
              <a:rPr lang="en-GB"/>
              <a:t>But first….</a:t>
            </a:r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body" idx="1"/>
          </p:nvPr>
        </p:nvSpPr>
        <p:spPr>
          <a:xfrm>
            <a:off x="2160000" y="742871"/>
            <a:ext cx="7869601" cy="4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1800"/>
              <a:buChar char="•"/>
            </a:pPr>
            <a:r>
              <a:rPr lang="en-GB"/>
              <a:t>Single probabilistic forecasts for life-threating events cannot be verified!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The true probability distribution function is not known – only the single outcome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Life-threating events usually rare – return periods often &gt;20 years – too small sample to do a probabilistic verification</a:t>
            </a:r>
            <a:endParaRPr/>
          </a:p>
          <a:p>
            <a:pPr marL="630000" lvl="1" indent="-270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-GB"/>
              <a:t>Life-threating events are usually a composite of sub-events and unique in horizontal and temporal scales</a:t>
            </a:r>
            <a:endParaRPr/>
          </a:p>
          <a:p>
            <a:pPr marL="990000" lvl="2" indent="-2700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Series of precipitation events leading to river flooding</a:t>
            </a:r>
            <a:endParaRPr/>
          </a:p>
          <a:p>
            <a:pPr marL="990000" lvl="2" indent="-2700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Combination of waves, storm surge, tides and precipitation leading to costal flooding</a:t>
            </a:r>
            <a:endParaRPr/>
          </a:p>
          <a:p>
            <a:pPr marL="990000" lvl="2" indent="-2700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Length and magnitude of heatwaves</a:t>
            </a:r>
            <a:endParaRPr/>
          </a:p>
          <a:p>
            <a:pPr marL="990000" lvl="2" indent="-2700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</a:pPr>
            <a:r>
              <a:rPr lang="en-GB"/>
              <a:t>…..</a:t>
            </a:r>
            <a:endParaRPr/>
          </a:p>
          <a:p>
            <a:pPr marL="0" lvl="0" indent="0" algn="l" rtl="0">
              <a:lnSpc>
                <a:spcPct val="122222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r>
              <a:rPr lang="en-GB"/>
              <a:t>What can we do:</a:t>
            </a:r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ldNum" idx="12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ftr" idx="11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CENTRE FOR MEDIUM-RANGE WEATHER FORECASTS</a:t>
            </a:r>
            <a:endParaRPr/>
          </a:p>
        </p:txBody>
      </p:sp>
      <p:sp>
        <p:nvSpPr>
          <p:cNvPr id="440" name="Google Shape;440;p25"/>
          <p:cNvSpPr txBox="1"/>
          <p:nvPr/>
        </p:nvSpPr>
        <p:spPr>
          <a:xfrm>
            <a:off x="2588679" y="4444672"/>
            <a:ext cx="5461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Statistical verification 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less extreme events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Evaluate model climate 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extremes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about important aspects from </a:t>
            </a:r>
            <a:r>
              <a:rPr lang="en-GB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studies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1F88-03C1-4E8A-A6E0-8225FFEC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08" y="141169"/>
            <a:ext cx="7869600" cy="369332"/>
          </a:xfrm>
        </p:spPr>
        <p:txBody>
          <a:bodyPr/>
          <a:lstStyle/>
          <a:p>
            <a:r>
              <a:rPr lang="en-GB"/>
              <a:t>Storm Eunice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148D-3443-4C82-A4B5-B4B09CADED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3320F-5AA5-4799-AAA6-87AF6F457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5" y="869824"/>
            <a:ext cx="5398895" cy="4929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AF49A-BACE-458B-BCA0-385315B06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46" y="869824"/>
            <a:ext cx="5288471" cy="5196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764FC-1E37-4DAE-9F2F-2D4FE97E832F}"/>
              </a:ext>
            </a:extLst>
          </p:cNvPr>
          <p:cNvSpPr txBox="1"/>
          <p:nvPr/>
        </p:nvSpPr>
        <p:spPr>
          <a:xfrm>
            <a:off x="10029600" y="-12720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ECMWF Newsletter 171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2FF29-BFB6-45B0-A51C-59A6568F3C3B}"/>
              </a:ext>
            </a:extLst>
          </p:cNvPr>
          <p:cNvSpPr txBox="1"/>
          <p:nvPr/>
        </p:nvSpPr>
        <p:spPr>
          <a:xfrm>
            <a:off x="7303989" y="549710"/>
            <a:ext cx="358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Maximum wind gusts for London-Heathrow</a:t>
            </a:r>
          </a:p>
        </p:txBody>
      </p:sp>
    </p:spTree>
    <p:extLst>
      <p:ext uri="{BB962C8B-B14F-4D97-AF65-F5344CB8AC3E}">
        <p14:creationId xmlns:p14="http://schemas.microsoft.com/office/powerpoint/2010/main" val="59157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898-D1FA-4B77-8B50-8CA27259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4" y="72400"/>
            <a:ext cx="7869600" cy="369332"/>
          </a:xfrm>
        </p:spPr>
        <p:txBody>
          <a:bodyPr/>
          <a:lstStyle/>
          <a:p>
            <a:r>
              <a:rPr lang="en-GB"/>
              <a:t>Maximum wind gust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12875-01DF-4D07-9039-85185C8552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7F04A-7A75-4871-9DBC-9A6BFF89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32" y="1411326"/>
            <a:ext cx="5342769" cy="4676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930AC-D311-4E69-B617-2387518B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77" y="935287"/>
            <a:ext cx="4771362" cy="5372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B75C3-84F8-482B-905A-1CF0E4D00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54" y="657732"/>
            <a:ext cx="5305425" cy="628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59479-D6BE-459C-A4DC-C30B35145A78}"/>
              </a:ext>
            </a:extLst>
          </p:cNvPr>
          <p:cNvSpPr txBox="1"/>
          <p:nvPr/>
        </p:nvSpPr>
        <p:spPr>
          <a:xfrm>
            <a:off x="7194358" y="593610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 gust statistics for Europe 12-21 Feb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F68C1-8975-4787-A3A4-4F94A611D1C0}"/>
              </a:ext>
            </a:extLst>
          </p:cNvPr>
          <p:cNvSpPr txBox="1"/>
          <p:nvPr/>
        </p:nvSpPr>
        <p:spPr>
          <a:xfrm>
            <a:off x="7334053" y="1132493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 gusts retuned in cycle 47r3</a:t>
            </a:r>
          </a:p>
        </p:txBody>
      </p:sp>
    </p:spTree>
    <p:extLst>
      <p:ext uri="{BB962C8B-B14F-4D97-AF65-F5344CB8AC3E}">
        <p14:creationId xmlns:p14="http://schemas.microsoft.com/office/powerpoint/2010/main" val="323833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0395-343F-4124-888B-C204CB8E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48" y="180412"/>
            <a:ext cx="7869600" cy="369332"/>
          </a:xfrm>
        </p:spPr>
        <p:txBody>
          <a:bodyPr/>
          <a:lstStyle/>
          <a:p>
            <a:r>
              <a:rPr lang="en-GB"/>
              <a:t>Early snowfall in December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BEA4E-B386-4724-839A-1E3C5ABCBE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43538-5083-4799-A33D-62EF1D8E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48" y="1258649"/>
            <a:ext cx="5226680" cy="4120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0A195-AD2D-4163-B66C-675D43CB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193" y="1148670"/>
            <a:ext cx="4716667" cy="4340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F447A0-521D-47A4-8EE4-D31D0395739B}"/>
              </a:ext>
            </a:extLst>
          </p:cNvPr>
          <p:cNvSpPr txBox="1"/>
          <p:nvPr/>
        </p:nvSpPr>
        <p:spPr>
          <a:xfrm>
            <a:off x="1726324" y="909015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Snow analysis and observations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5D865-178B-4E2E-8844-A16BE2F88B92}"/>
              </a:ext>
            </a:extLst>
          </p:cNvPr>
          <p:cNvSpPr txBox="1"/>
          <p:nvPr/>
        </p:nvSpPr>
        <p:spPr>
          <a:xfrm>
            <a:off x="7851228" y="772510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Precipitation type forecasts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42E66-7746-4387-9BBC-519EAA5AA7C3}"/>
              </a:ext>
            </a:extLst>
          </p:cNvPr>
          <p:cNvSpPr txBox="1"/>
          <p:nvPr/>
        </p:nvSpPr>
        <p:spPr>
          <a:xfrm>
            <a:off x="10029600" y="-12720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ECMWF Newsletter 170 </a:t>
            </a:r>
          </a:p>
        </p:txBody>
      </p:sp>
    </p:spTree>
    <p:extLst>
      <p:ext uri="{BB962C8B-B14F-4D97-AF65-F5344CB8AC3E}">
        <p14:creationId xmlns:p14="http://schemas.microsoft.com/office/powerpoint/2010/main" val="3791754342"/>
      </p:ext>
    </p:extLst>
  </p:cSld>
  <p:clrMapOvr>
    <a:masterClrMapping/>
  </p:clrMapOvr>
</p:sld>
</file>

<file path=ppt/theme/theme1.xml><?xml version="1.0" encoding="utf-8"?>
<a:theme xmlns:a="http://schemas.openxmlformats.org/drawingml/2006/main" name="ECMWF Light 16:9 blu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C11B307580C44297B69521475766C4" ma:contentTypeVersion="13" ma:contentTypeDescription="Create a new document." ma:contentTypeScope="" ma:versionID="d717af196878711f39aab760058b841e">
  <xsd:schema xmlns:xsd="http://www.w3.org/2001/XMLSchema" xmlns:xs="http://www.w3.org/2001/XMLSchema" xmlns:p="http://schemas.microsoft.com/office/2006/metadata/properties" xmlns:ns3="b7c9a153-9920-4347-99ab-957e3230e476" xmlns:ns4="4bf9bf45-9453-40da-aaa0-895ec0932f38" targetNamespace="http://schemas.microsoft.com/office/2006/metadata/properties" ma:root="true" ma:fieldsID="b503cf38e13c5bb9427dbea9a47f56aa" ns3:_="" ns4:_="">
    <xsd:import namespace="b7c9a153-9920-4347-99ab-957e3230e476"/>
    <xsd:import namespace="4bf9bf45-9453-40da-aaa0-895ec0932f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9a153-9920-4347-99ab-957e3230e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f9bf45-9453-40da-aaa0-895ec0932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32B4AF-F395-4C62-B3BF-A8E8FB1B0F57}">
  <ds:schemaRefs>
    <ds:schemaRef ds:uri="4bf9bf45-9453-40da-aaa0-895ec0932f38"/>
    <ds:schemaRef ds:uri="b7c9a153-9920-4347-99ab-957e3230e4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BA2525-2F56-4D8E-B527-CE5F4CBB21BD}">
  <ds:schemaRefs>
    <ds:schemaRef ds:uri="http://schemas.microsoft.com/office/infopath/2007/PartnerControls"/>
    <ds:schemaRef ds:uri="http://www.w3.org/XML/1998/namespace"/>
    <ds:schemaRef ds:uri="b7c9a153-9920-4347-99ab-957e3230e476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4bf9bf45-9453-40da-aaa0-895ec0932f38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6C60342-8123-40AB-B0FC-17972DE7FC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5069</TotalTime>
  <Words>3109</Words>
  <Application>Microsoft Office PowerPoint</Application>
  <PresentationFormat>Custom</PresentationFormat>
  <Paragraphs>653</Paragraphs>
  <Slides>58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Calibri</vt:lpstr>
      <vt:lpstr>Helvetica Neue</vt:lpstr>
      <vt:lpstr>Lucida Grande</vt:lpstr>
      <vt:lpstr>Arial</vt:lpstr>
      <vt:lpstr>Wingdings</vt:lpstr>
      <vt:lpstr>ECMWF Light 16:9 blue</vt:lpstr>
      <vt:lpstr>PowerPoint Presentation</vt:lpstr>
      <vt:lpstr>Multi-scale prediction of extremes: Flooding in southern Sweden in 2020</vt:lpstr>
      <vt:lpstr>Basic motivations for forecast evaluation</vt:lpstr>
      <vt:lpstr>Forecast quality monitoring at ECMWF</vt:lpstr>
      <vt:lpstr>What can we learn from case studies?</vt:lpstr>
      <vt:lpstr>But first….</vt:lpstr>
      <vt:lpstr>Storm Eunice</vt:lpstr>
      <vt:lpstr>Maximum wind gust predictions</vt:lpstr>
      <vt:lpstr>Early snowfall in December 2021</vt:lpstr>
      <vt:lpstr>Prediction of the snowfall in Aalborg, Denmark 1 Dec (mm of water eq.)</vt:lpstr>
      <vt:lpstr>Snow accumulation in Aalborg</vt:lpstr>
      <vt:lpstr>Snow accumulation in Lund</vt:lpstr>
      <vt:lpstr>Predictability drivers for 2018 European Heatwave</vt:lpstr>
      <vt:lpstr>PowerPoint Presentation</vt:lpstr>
      <vt:lpstr>Swapping of initial conditions (ocean, land)</vt:lpstr>
      <vt:lpstr>PowerPoint Presentation</vt:lpstr>
      <vt:lpstr>PowerPoint Presentation</vt:lpstr>
      <vt:lpstr>Lessons learn on predictability on different time-scales </vt:lpstr>
      <vt:lpstr>Examples of error types</vt:lpstr>
      <vt:lpstr>Outreach in focus</vt:lpstr>
      <vt:lpstr>PowerPoint Presentation</vt:lpstr>
      <vt:lpstr>Model performance: comparisons with other centres</vt:lpstr>
      <vt:lpstr>Multi-scale predictability  What are driving the predictability on different scales?</vt:lpstr>
      <vt:lpstr> The operational ECMWF forecasting system</vt:lpstr>
      <vt:lpstr>Basic steps in NWP</vt:lpstr>
      <vt:lpstr>PowerPoint Presentation</vt:lpstr>
      <vt:lpstr>Example tropical cyclone Idai (2019)</vt:lpstr>
      <vt:lpstr>Forecast value chain</vt:lpstr>
      <vt:lpstr>Known forecast issues</vt:lpstr>
      <vt:lpstr>PowerPoint Presentation</vt:lpstr>
      <vt:lpstr>PowerPoint Presentation</vt:lpstr>
      <vt:lpstr>Summary 2018 heatwave</vt:lpstr>
      <vt:lpstr>Relaxation experiment</vt:lpstr>
      <vt:lpstr>PowerPoint Presentation</vt:lpstr>
      <vt:lpstr>RMSE for z500, Northern hemisphere</vt:lpstr>
      <vt:lpstr>Comparison between FV3, GFS and IFS</vt:lpstr>
      <vt:lpstr>RMSE for z500, Northern hemisphere</vt:lpstr>
      <vt:lpstr>200 hPa temperature bias </vt:lpstr>
      <vt:lpstr>Tropical cyclone track errors, Atlantic, August-October 2017</vt:lpstr>
      <vt:lpstr>RMSE for 6-day z500, Europe 1 February – 1 April</vt:lpstr>
      <vt:lpstr>Z500 error pattern for bust case</vt:lpstr>
      <vt:lpstr>Correlation of z500 RMSE</vt:lpstr>
      <vt:lpstr>Forecast differences</vt:lpstr>
      <vt:lpstr>Composite of z500 anomalies in cases of largest difference growth (30h-6h) between FV3ec and EC</vt:lpstr>
      <vt:lpstr>Orographic drag in the two models</vt:lpstr>
      <vt:lpstr>Conclusions / lessons learnt</vt:lpstr>
      <vt:lpstr>Correlation of z500 RMSE</vt:lpstr>
      <vt:lpstr>Accounting for observation uncertainty </vt:lpstr>
      <vt:lpstr>High-impact weather: trends in ensemble forecast performance </vt:lpstr>
      <vt:lpstr>Observation monitoring</vt:lpstr>
      <vt:lpstr>Forecast performance</vt:lpstr>
      <vt:lpstr>Real-time monitoring of forecast performance</vt:lpstr>
      <vt:lpstr>Diagnostics</vt:lpstr>
      <vt:lpstr>Severe event catalogue</vt:lpstr>
      <vt:lpstr>How has the skill improved over the years?</vt:lpstr>
      <vt:lpstr>PowerPoint Presentation</vt:lpstr>
      <vt:lpstr>Examples of diagnostics on different time-scales – Temperature at tropopause level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Yuki Kosaka</dc:creator>
  <cp:lastModifiedBy>Linus Magnusson</cp:lastModifiedBy>
  <cp:revision>6</cp:revision>
  <dcterms:created xsi:type="dcterms:W3CDTF">2016-09-09T08:45:40Z</dcterms:created>
  <dcterms:modified xsi:type="dcterms:W3CDTF">2022-05-01T19:25:15Z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0x01010000C11B307580C44297B69521475766C4</vt:lpwstr>
  </property>
</Properties>
</file>