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4" r:id="rId3"/>
    <p:sldId id="264" r:id="rId4"/>
    <p:sldId id="258" r:id="rId5"/>
    <p:sldId id="277" r:id="rId6"/>
    <p:sldId id="278" r:id="rId7"/>
    <p:sldId id="257" r:id="rId8"/>
    <p:sldId id="259" r:id="rId9"/>
    <p:sldId id="275" r:id="rId10"/>
    <p:sldId id="260" r:id="rId11"/>
    <p:sldId id="261" r:id="rId12"/>
    <p:sldId id="262" r:id="rId13"/>
    <p:sldId id="276" r:id="rId14"/>
    <p:sldId id="263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6" autoAdjust="0"/>
    <p:restoredTop sz="71462" autoAdjust="0"/>
  </p:normalViewPr>
  <p:slideViewPr>
    <p:cSldViewPr snapToGrid="0">
      <p:cViewPr varScale="1">
        <p:scale>
          <a:sx n="116" d="100"/>
          <a:sy n="116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AF62D-F4AE-4112-A5D8-A5A57A07C38C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96258-61BE-4C9B-86D5-310532D8EB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68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893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8964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6140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759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9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3041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681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5278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870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650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0280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4962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0428B3-CC2B-483A-AC28-2F137CF37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7FD3D6-313C-44BD-95BE-502DBA63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B3F0CD-4B1B-4D80-BA9C-795C5884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D92E93-D14E-425A-B645-186DB182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09DD98-F723-4901-902E-8E2D9260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275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EE8C19-3F03-456B-BB86-564A72D1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87F762D-8300-405A-9189-E825A8EC1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C11A33-3336-4BA1-9A0B-E265A2673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31EA76-E7CD-4980-ADEE-AF2705AA1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599E50-8D5C-4493-BC6C-8A0F7262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640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70F9DD2-0FAA-47F3-B302-EDE0CF462D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15FE360-C250-4A3A-8321-381FD4A1F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690626-B44B-40E7-80A7-E0102499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99CC59-C20D-41CC-8741-BF2BD79E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D62197-33FF-42AD-8E78-1BE976B9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495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AAF196-383B-41C0-9A69-DF7B8000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2DCD6-1186-43DE-B241-B80DF79FA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ED0D4C-48CF-488E-A25B-D4190F77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D4CB41-C1B6-45E1-B6C3-B6875295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FAAB59-0B3A-46D2-BB4B-EAD3DC3E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44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0086A2-33BE-4289-BB71-CD5C5CCC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23683A-D879-4B68-B5E7-DBB01E04F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B73CF9-6B6A-4038-9553-C656ED73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86D81E-2180-443C-A1DB-E670CD1C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D3ED69-84A8-4DFE-88CC-9A6DCAC9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22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462A80-05C0-4C31-AEB1-EF70AEF4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98330-CF71-4233-B093-8A0B45CE9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E587ABD-4B84-4B93-BE6F-F0067203B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2C3E78-4A29-4B9A-A15E-D98FFCC73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5AF68FF-B03D-4847-83E8-EB3FBA485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539A22-2A5E-4CD1-8ECB-80FBBBCF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90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B8E6D-0D47-4E9C-9930-3E4816EA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B5E7CF-D34D-46B6-9AC1-69F6A8C5B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725647-494A-4278-B739-FFA67B24E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540C0B4-ADB0-40EE-AB2E-4971BA034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F556A67-7071-40F1-BA16-E66D91D52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615744F-A27F-43ED-ACC4-65E0034DA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45FB63A-69D7-4892-B91B-E88A0A99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5FA1315-36B4-46B8-A727-079DFD1B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587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A072CA-7DC9-49DB-9DEA-E4A008F5A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A21C632-2FF0-45B3-B9A3-98C05E21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D7F11D4-DA47-464C-B905-8A3505C2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F89E7C4-4129-4885-B665-6C57A1FF6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48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57D8068-E95B-47BD-9932-23FFEC2D9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907496B-AB44-4EE2-A77D-FF623CB8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1CA3726-9C33-4E8F-9113-1E9A7AE7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75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321C6F-517B-4EA5-BD0C-500E909E4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419279-8D40-4F6C-8D3D-343228CD6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AFE25C-6C5C-4EB8-A3D6-C5A48898A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0C4C5CB-D7AC-4BE6-89B2-38B9DCF9D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E5E202C-251E-4CF3-A080-795C82F7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CFDC04-9B29-4E84-8A7D-4E2FD35C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10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0E770E-90A5-457B-B23D-B4439884A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894458D-CA3B-4D79-843A-5C3E4DCEF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EA3E72-E026-43A6-AA34-09229FC6A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BBC92F-BDFC-4452-BCE5-B7CA52B6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6A6B3CC-A049-46BF-A8F9-A90FB22A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932121-F60C-41B6-9314-F06AF6C86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789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AE6B453-32BF-47B6-8D32-D4A7BE4C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54A86BC-B5EC-4D52-8B32-1BAEFF5E2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465FD32-ED30-486A-89BF-1A800F403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34492-A9C1-46EF-9E49-04EA0CA7FA15}" type="datetimeFigureOut">
              <a:rPr lang="sv-SE" smtClean="0"/>
              <a:t>2023-06-13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863964-11CB-449C-8CFC-8EDD3CE74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051C20-7B6D-4FCE-AA46-45681E1A1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768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hi.se/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59AB8A-BCC6-44B7-ABE9-D46F06755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Presentation </a:t>
            </a:r>
            <a:br>
              <a:rPr lang="sv-SE" dirty="0"/>
            </a:br>
            <a:r>
              <a:rPr lang="en-US" dirty="0"/>
              <a:t>Create your future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3281F5D-4F4D-43FD-8043-221147CC9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5490"/>
            <a:ext cx="9144000" cy="584951"/>
          </a:xfrm>
        </p:spPr>
        <p:txBody>
          <a:bodyPr>
            <a:normAutofit/>
          </a:bodyPr>
          <a:lstStyle/>
          <a:p>
            <a:r>
              <a:rPr lang="en-US" dirty="0"/>
              <a:t>Adjust and complement with your own material and </a:t>
            </a:r>
            <a:r>
              <a:rPr lang="sv-SE" dirty="0"/>
              <a:t>setup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109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C1D5DB-76C2-419E-90BE-8241F568F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What do you think of when you hear the words…</a:t>
            </a:r>
            <a:br>
              <a:rPr lang="sv-SE" sz="3600" dirty="0"/>
            </a:br>
            <a:br>
              <a:rPr lang="sv-SE" sz="3600" dirty="0"/>
            </a:br>
            <a:r>
              <a:rPr lang="sv-SE" sz="3600" b="1" dirty="0"/>
              <a:t>Transformation </a:t>
            </a:r>
            <a:r>
              <a:rPr lang="sv-SE" sz="3600" b="1" dirty="0" err="1"/>
              <a:t>towards</a:t>
            </a:r>
            <a:r>
              <a:rPr lang="sv-SE" sz="3600" b="1" dirty="0"/>
              <a:t> a </a:t>
            </a:r>
            <a:br>
              <a:rPr lang="sv-SE" b="1" dirty="0"/>
            </a:br>
            <a:r>
              <a:rPr lang="sv-SE" b="1" dirty="0" err="1"/>
              <a:t>climate-adapted</a:t>
            </a:r>
            <a:r>
              <a:rPr lang="sv-SE" b="1" dirty="0"/>
              <a:t> </a:t>
            </a:r>
            <a:r>
              <a:rPr lang="sv-SE" b="1" dirty="0" err="1"/>
              <a:t>society</a:t>
            </a:r>
            <a:r>
              <a:rPr lang="sv-SE" b="1" dirty="0"/>
              <a:t> [</a:t>
            </a:r>
            <a:r>
              <a:rPr lang="sv-SE" b="1" dirty="0" err="1"/>
              <a:t>add</a:t>
            </a:r>
            <a:r>
              <a:rPr lang="sv-SE" b="1" dirty="0"/>
              <a:t> </a:t>
            </a:r>
            <a:r>
              <a:rPr lang="sv-SE" b="1" dirty="0" err="1"/>
              <a:t>activity</a:t>
            </a:r>
            <a:r>
              <a:rPr lang="sv-SE" b="1" dirty="0"/>
              <a:t>]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7456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2155A2-30E5-4F8A-8AA1-9FDECA03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‘transformation’?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9952D-CEEE-463C-BC22-1B243CF35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IPCC </a:t>
            </a:r>
            <a:br>
              <a:rPr lang="sv-SE" dirty="0"/>
            </a:br>
            <a:r>
              <a:rPr lang="en-US" b="1" dirty="0"/>
              <a:t>“A change in the basic characteristics of a system, including changed goals and values”</a:t>
            </a:r>
            <a:br>
              <a:rPr lang="sv-SE" b="1" dirty="0"/>
            </a:br>
            <a:endParaRPr lang="sv-SE" b="1" dirty="0"/>
          </a:p>
          <a:p>
            <a:pPr marL="0" indent="0">
              <a:buNone/>
            </a:pPr>
            <a:r>
              <a:rPr lang="en-US" dirty="0"/>
              <a:t>Transformation involves changes at three levels:</a:t>
            </a:r>
          </a:p>
          <a:p>
            <a:r>
              <a:rPr lang="en-US" dirty="0"/>
              <a:t>individuals’ choices, values and motivations </a:t>
            </a:r>
          </a:p>
          <a:p>
            <a:r>
              <a:rPr lang="en-US" dirty="0"/>
              <a:t>technology, legislation, infrastructure and supply chains </a:t>
            </a:r>
          </a:p>
          <a:p>
            <a:r>
              <a:rPr lang="en-US" dirty="0"/>
              <a:t>culture, norms, legislation and steering</a:t>
            </a:r>
            <a:endParaRPr lang="sv-SE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Achieving transformation requires ‘real’ involvement from different actors with different knowledge.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615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589442-6631-4D37-9E75-BD298710E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5400" dirty="0" err="1"/>
              <a:t>Illustrate</a:t>
            </a:r>
            <a:r>
              <a:rPr lang="sv-SE" sz="5400" dirty="0"/>
              <a:t> </a:t>
            </a:r>
            <a:r>
              <a:rPr lang="sv-SE" sz="5400" b="1" dirty="0"/>
              <a:t> </a:t>
            </a:r>
          </a:p>
          <a:p>
            <a:pPr marL="0" indent="0" algn="ctr">
              <a:buNone/>
            </a:pPr>
            <a:endParaRPr lang="sv-SE" sz="3600" b="1" dirty="0"/>
          </a:p>
          <a:p>
            <a:pPr marL="0" indent="0" algn="ctr">
              <a:buNone/>
            </a:pPr>
            <a:r>
              <a:rPr lang="en-US" sz="3600" b="1" dirty="0"/>
              <a:t>Transformation towards a</a:t>
            </a:r>
          </a:p>
          <a:p>
            <a:pPr marL="0" indent="0" algn="ctr">
              <a:buNone/>
            </a:pPr>
            <a:r>
              <a:rPr lang="en-US" sz="3600" b="1" dirty="0"/>
              <a:t>climate-adapted society [add activity]</a:t>
            </a:r>
          </a:p>
          <a:p>
            <a:pPr marL="0" indent="0" algn="ctr">
              <a:buNone/>
            </a:pPr>
            <a:br>
              <a:rPr lang="sv-SE" sz="3600" b="1" dirty="0"/>
            </a:br>
            <a:r>
              <a:rPr lang="en-US" sz="3600" dirty="0"/>
              <a:t>by drawing on the paper on the table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4361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1E5AE8-64E3-4364-B109-AD0EC93B9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Exercise</a:t>
            </a:r>
            <a:r>
              <a:rPr lang="sv-SE" dirty="0"/>
              <a:t>: </a:t>
            </a:r>
            <a:r>
              <a:rPr lang="sv-SE" dirty="0" err="1"/>
              <a:t>Create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future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FAB529-5B79-42A6-B502-3C0CBB949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054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658A4-525C-4690-A1A2-DCDEED26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images of the future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3BEA80-68A5-4699-8BA6-E27411823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Read a text describing society in 50 years’ time, focusing on the challenges…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 think individually about what you think a climate-adapted society will look and how it will function in 20XX (50 years from now).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Share what you have seen and thought with the rest of the group, one at a time, while the others listen.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Insert figures and speech bubbles, and add adaptation measures to the images so that the scenarios show the situation in 20XX (50 years from now)!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Brief summary together.</a:t>
            </a:r>
          </a:p>
        </p:txBody>
      </p:sp>
    </p:spTree>
    <p:extLst>
      <p:ext uri="{BB962C8B-B14F-4D97-AF65-F5344CB8AC3E}">
        <p14:creationId xmlns:p14="http://schemas.microsoft.com/office/powerpoint/2010/main" val="823861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67FE7B-1472-49E9-BBDC-758CAEEB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Remember</a:t>
            </a:r>
            <a:r>
              <a:rPr lang="sv-SE" dirty="0"/>
              <a:t>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BFA784-C59A-4819-A1FC-D3490816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There are no right or wrong answers!</a:t>
            </a:r>
            <a:endParaRPr lang="sv-SE" dirty="0"/>
          </a:p>
          <a:p>
            <a:pPr lvl="0"/>
            <a:r>
              <a:rPr lang="en-US" dirty="0"/>
              <a:t>There are no requirements in terms of artistic quality!!</a:t>
            </a:r>
            <a:endParaRPr lang="sv-SE" dirty="0"/>
          </a:p>
          <a:p>
            <a:pPr lvl="0"/>
            <a:r>
              <a:rPr lang="en-US" dirty="0"/>
              <a:t>Everyone’s contribution is equally important.</a:t>
            </a:r>
            <a:endParaRPr lang="sv-SE" dirty="0"/>
          </a:p>
          <a:p>
            <a:pPr lvl="0"/>
            <a:r>
              <a:rPr lang="en-US" dirty="0"/>
              <a:t>Listen carefully to others, and share your thoughts.</a:t>
            </a:r>
            <a:endParaRPr lang="sv-SE" dirty="0"/>
          </a:p>
          <a:p>
            <a:pPr lvl="0"/>
            <a:r>
              <a:rPr lang="en-US" dirty="0"/>
              <a:t>Ask questions in order to understand better.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36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AEBFC8-6EF2-4CDC-A95D-E5A8DD966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262" y="2732095"/>
            <a:ext cx="6551475" cy="9958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/>
              <a:t>(Visualization text(s) for selected climate challenges are read aloud.)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1469841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BCE770BB-D101-4030-9396-74CDF2D26029}"/>
              </a:ext>
            </a:extLst>
          </p:cNvPr>
          <p:cNvSpPr/>
          <p:nvPr/>
        </p:nvSpPr>
        <p:spPr>
          <a:xfrm>
            <a:off x="2635623" y="2828835"/>
            <a:ext cx="69207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Write down what you thought about or </a:t>
            </a:r>
          </a:p>
          <a:p>
            <a:pPr algn="ctr"/>
            <a:r>
              <a:rPr lang="en-US" sz="3600" dirty="0"/>
              <a:t>saw in front of you as you listened.</a:t>
            </a:r>
          </a:p>
        </p:txBody>
      </p:sp>
    </p:spTree>
    <p:extLst>
      <p:ext uri="{BB962C8B-B14F-4D97-AF65-F5344CB8AC3E}">
        <p14:creationId xmlns:p14="http://schemas.microsoft.com/office/powerpoint/2010/main" val="2276718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5899DB0-090F-42A6-8FC7-E2378C2F7771}"/>
              </a:ext>
            </a:extLst>
          </p:cNvPr>
          <p:cNvSpPr/>
          <p:nvPr/>
        </p:nvSpPr>
        <p:spPr>
          <a:xfrm>
            <a:off x="2178423" y="2633899"/>
            <a:ext cx="78351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Share your images from the visualization, </a:t>
            </a:r>
          </a:p>
          <a:p>
            <a:pPr algn="ctr"/>
            <a:r>
              <a:rPr lang="en-US" sz="3600" dirty="0"/>
              <a:t>one at a time, while the others listen carefully.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3627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A4DE59B4-51C8-4967-96FE-926E7F9AD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900000"/>
            <a:ext cx="11042824" cy="43353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sz="3600" dirty="0"/>
          </a:p>
          <a:p>
            <a:pPr marL="0" indent="0" algn="ctr">
              <a:buNone/>
            </a:pPr>
            <a:r>
              <a:rPr lang="en-US" sz="3600" dirty="0"/>
              <a:t>Start to summarize the group’s vision of a climate-adapted </a:t>
            </a:r>
          </a:p>
          <a:p>
            <a:pPr marL="0" indent="0" algn="ctr">
              <a:buNone/>
            </a:pPr>
            <a:r>
              <a:rPr lang="en-US" sz="3600" dirty="0"/>
              <a:t>society in 20XX (50 years from now) based on the group’s focus challenge.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Add figures and speech bubbles.</a:t>
            </a:r>
          </a:p>
          <a:p>
            <a:pPr marL="0" indent="0" algn="ctr">
              <a:buNone/>
            </a:pPr>
            <a:r>
              <a:rPr lang="en-US" sz="3600" dirty="0"/>
              <a:t>Draw or write in the implemented adaptation measures. </a:t>
            </a:r>
            <a:br>
              <a:rPr lang="sv-SE" sz="2400" dirty="0"/>
            </a:br>
            <a:endParaRPr lang="sv-SE" sz="2400" dirty="0"/>
          </a:p>
          <a:p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312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F8EAF-2D44-43FA-8890-3C57D4D7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1590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585129-61FE-4146-967F-3E662BD8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6072"/>
            <a:ext cx="10515600" cy="5525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/>
              <a:t>Once the groups have got started and been working for a while – suggest some aspects that could be useful to consider, for example:</a:t>
            </a:r>
            <a:br>
              <a:rPr lang="sv-SE" sz="3200" i="1" dirty="0"/>
            </a:br>
            <a:endParaRPr lang="sv-SE" sz="3200" i="1" dirty="0"/>
          </a:p>
          <a:p>
            <a:pPr lvl="0"/>
            <a:r>
              <a:rPr lang="en-US" dirty="0"/>
              <a:t>Which policy instruments will be used in 20XX (50 years from now)?</a:t>
            </a:r>
            <a:endParaRPr lang="sv-SE" dirty="0"/>
          </a:p>
          <a:p>
            <a:pPr lvl="0"/>
            <a:r>
              <a:rPr lang="en-US" dirty="0"/>
              <a:t>How have people’s attitudes and expectations changed?</a:t>
            </a:r>
            <a:endParaRPr lang="sv-SE" dirty="0"/>
          </a:p>
          <a:p>
            <a:pPr lvl="0"/>
            <a:r>
              <a:rPr lang="en-US" dirty="0"/>
              <a:t>What have we gained or lost compared to today?</a:t>
            </a:r>
            <a:endParaRPr lang="sv-SE" dirty="0"/>
          </a:p>
          <a:p>
            <a:pPr lvl="0"/>
            <a:r>
              <a:rPr lang="en-US" dirty="0"/>
              <a:t>How has society been transformed?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2362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094A251A-36BC-414C-9E6D-C7C41E0FB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496" y="705129"/>
            <a:ext cx="10479223" cy="2916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+mj-lt"/>
                <a:ea typeface="+mj-ea"/>
                <a:cs typeface="+mj-cs"/>
              </a:rPr>
              <a:t>If there is enough time</a:t>
            </a:r>
            <a:endParaRPr lang="sv-SE" sz="3600" dirty="0"/>
          </a:p>
          <a:p>
            <a:pPr lvl="0"/>
            <a:r>
              <a:rPr lang="en-US" dirty="0"/>
              <a:t>Which goal conflicts have arisen, and how have they been resolved?</a:t>
            </a:r>
            <a:endParaRPr lang="sv-SE" dirty="0"/>
          </a:p>
          <a:p>
            <a:pPr lvl="0"/>
            <a:r>
              <a:rPr lang="en-US" dirty="0"/>
              <a:t>Which synergies and collaborations have emerged?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5756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08F98E-BC30-4589-9F43-F365FF4C4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summary from the groups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F4BD47-D03E-4CD4-8782-0E3CA1E26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Ask the groups to summarize their discussions in writing under a few headings based on the issues they have discussed.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3311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C1A6EB-324F-4987-8029-C2A0580E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Next</a:t>
            </a:r>
            <a:r>
              <a:rPr lang="sv-SE" dirty="0"/>
              <a:t> steps and </a:t>
            </a:r>
            <a:r>
              <a:rPr lang="sv-SE" dirty="0" err="1"/>
              <a:t>conclusion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A42DA0-B3CB-4096-9AB2-195DD8F0B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Describe what will happen after the workshop.</a:t>
            </a:r>
            <a:endParaRPr lang="sv-SE" dirty="0"/>
          </a:p>
          <a:p>
            <a:pPr lvl="0"/>
            <a:r>
              <a:rPr lang="en-US" dirty="0"/>
              <a:t>End the workshop in an appropriate way.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121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5AE171-5FA8-4645-96A0-D474B614A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to ‘Create your future’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34D0E1-1284-48FC-BC43-5D8CEE69A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02788" cy="3338046"/>
          </a:xfrm>
        </p:spPr>
        <p:txBody>
          <a:bodyPr>
            <a:normAutofit fontScale="92500"/>
          </a:bodyPr>
          <a:lstStyle/>
          <a:p>
            <a:r>
              <a:rPr lang="en-US" dirty="0"/>
              <a:t>A concept for creating your own images of a climate-adapted future, developed by Swedish National Knowledge Centre for Climate Change Adaptation, </a:t>
            </a:r>
            <a:r>
              <a:rPr lang="en-US" dirty="0">
                <a:hlinkClick r:id="rId3"/>
              </a:rPr>
              <a:t>SMHI</a:t>
            </a:r>
            <a:endParaRPr lang="sv-SE" dirty="0"/>
          </a:p>
          <a:p>
            <a:r>
              <a:rPr lang="en-US" dirty="0"/>
              <a:t>Inspired by and developed on the basis of future scenarios </a:t>
            </a:r>
            <a:br>
              <a:rPr lang="sv-SE" dirty="0"/>
            </a:br>
            <a:r>
              <a:rPr lang="sv-SE" sz="2000" dirty="0"/>
              <a:t>(</a:t>
            </a:r>
            <a:r>
              <a:rPr lang="en-US" sz="2000" dirty="0"/>
              <a:t>Appendix 3 to the report from the Swedish Expert Council on Climate Adaptation, February 2022</a:t>
            </a:r>
            <a:r>
              <a:rPr lang="sv-SE" sz="2000" dirty="0"/>
              <a:t>)</a:t>
            </a:r>
          </a:p>
          <a:p>
            <a:r>
              <a:rPr lang="en-US" dirty="0"/>
              <a:t>Tested and developed with municipalities, county administrative boards, etc.</a:t>
            </a:r>
          </a:p>
          <a:p>
            <a:r>
              <a:rPr lang="en-US" dirty="0"/>
              <a:t>Appears to address a real need to formulate positive objectives for climate change adaptation work.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200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5E2DFA-CD68-4CB9-8ACE-CB665E3B2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Background</a:t>
            </a:r>
            <a:r>
              <a:rPr lang="sv-SE" dirty="0"/>
              <a:t>, </a:t>
            </a:r>
            <a:r>
              <a:rPr lang="sv-SE" dirty="0" err="1"/>
              <a:t>aim</a:t>
            </a:r>
            <a:r>
              <a:rPr lang="sv-SE" dirty="0"/>
              <a:t> and </a:t>
            </a:r>
            <a:r>
              <a:rPr lang="sv-SE" dirty="0" err="1"/>
              <a:t>objective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C53818-5FC2-464F-8E87-506ADB3B1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Describe the workshop’s background, </a:t>
            </a:r>
            <a:r>
              <a:rPr lang="en-US" b="1" dirty="0"/>
              <a:t>aim</a:t>
            </a:r>
            <a:r>
              <a:rPr lang="en-US" dirty="0"/>
              <a:t> and objective. </a:t>
            </a:r>
            <a:endParaRPr lang="sv-SE" dirty="0"/>
          </a:p>
          <a:p>
            <a:pPr lvl="0"/>
            <a:r>
              <a:rPr lang="en-US" dirty="0"/>
              <a:t>How will the results be used? Who will deal with the results?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61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D6F9BF-CF95-4332-8E7D-40A379D9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National Climate Change Adaptation Strategy (Govt Bill 2017/18:163) </a:t>
            </a:r>
            <a:r>
              <a:rPr lang="en-US" sz="3200" dirty="0" err="1"/>
              <a:t>Prioritised</a:t>
            </a:r>
            <a:r>
              <a:rPr lang="en-US" sz="3200" dirty="0"/>
              <a:t> challenges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B58CC8-287F-474F-B381-0873A37C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Landslides and erosion </a:t>
            </a:r>
            <a:r>
              <a:rPr lang="en-US" dirty="0"/>
              <a:t>that threaten communities, infrastructure and businesses</a:t>
            </a:r>
            <a:endParaRPr lang="sv-SE" sz="3000" dirty="0"/>
          </a:p>
          <a:p>
            <a:pPr lvl="0"/>
            <a:r>
              <a:rPr lang="en-US" b="1" dirty="0"/>
              <a:t>Floods</a:t>
            </a:r>
            <a:r>
              <a:rPr lang="en-US" dirty="0"/>
              <a:t> that threatens communities, infrastructure and businesses </a:t>
            </a:r>
            <a:endParaRPr lang="sv-SE" dirty="0"/>
          </a:p>
          <a:p>
            <a:pPr lvl="0"/>
            <a:r>
              <a:rPr lang="en-US" b="1" dirty="0"/>
              <a:t>High temperatures</a:t>
            </a:r>
            <a:r>
              <a:rPr lang="en-US" dirty="0"/>
              <a:t> that involve risks to human and animal health and wellbeing </a:t>
            </a:r>
            <a:endParaRPr lang="sv-SE" dirty="0"/>
          </a:p>
          <a:p>
            <a:pPr lvl="0"/>
            <a:r>
              <a:rPr lang="en-US" b="1" dirty="0"/>
              <a:t>Water supply shortages</a:t>
            </a:r>
            <a:r>
              <a:rPr lang="en-US" dirty="0"/>
              <a:t> that affect individuals, agriculture and industry </a:t>
            </a:r>
            <a:endParaRPr lang="sv-SE" dirty="0"/>
          </a:p>
          <a:p>
            <a:pPr lvl="0"/>
            <a:r>
              <a:rPr lang="en-US" b="1" dirty="0"/>
              <a:t>Biological and ecological effects</a:t>
            </a:r>
            <a:r>
              <a:rPr lang="en-US" dirty="0"/>
              <a:t> with an impact on sustainable development </a:t>
            </a:r>
            <a:endParaRPr lang="sv-SE" dirty="0"/>
          </a:p>
          <a:p>
            <a:pPr lvl="0"/>
            <a:r>
              <a:rPr lang="en-US" b="1" dirty="0"/>
              <a:t>Impact on domestic and international food production and trade </a:t>
            </a:r>
            <a:endParaRPr lang="sv-SE" dirty="0"/>
          </a:p>
          <a:p>
            <a:pPr lvl="0"/>
            <a:r>
              <a:rPr lang="en-US" b="1" dirty="0"/>
              <a:t>Increased incidence of pests and diseases and invasive non-native species</a:t>
            </a:r>
            <a:r>
              <a:rPr lang="en-US" dirty="0"/>
              <a:t> that affect humans, animals and plants</a:t>
            </a:r>
            <a:r>
              <a:rPr lang="sv-SE" dirty="0"/>
              <a:t>.</a:t>
            </a:r>
            <a:endParaRPr lang="sv-SE" sz="3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282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E8AD76-AD37-4515-B3AD-5E01C4DB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 types of adaptation measures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4049DF-6A06-4192-857D-89EA982E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Analytical</a:t>
            </a:r>
            <a:br>
              <a:rPr lang="en-US" b="1" dirty="0"/>
            </a:br>
            <a:r>
              <a:rPr lang="en-US" dirty="0"/>
              <a:t>Example: Gathering and </a:t>
            </a:r>
            <a:r>
              <a:rPr lang="en-US" dirty="0" err="1"/>
              <a:t>analysing</a:t>
            </a:r>
            <a:r>
              <a:rPr lang="en-US" dirty="0"/>
              <a:t> data/information</a:t>
            </a:r>
            <a:endParaRPr lang="sv-SE" dirty="0"/>
          </a:p>
          <a:p>
            <a:pPr lvl="0"/>
            <a:r>
              <a:rPr lang="en-US" b="1" dirty="0"/>
              <a:t>Steering/</a:t>
            </a:r>
            <a:r>
              <a:rPr lang="en-US" b="1" dirty="0" err="1"/>
              <a:t>organisational</a:t>
            </a:r>
            <a:br>
              <a:rPr lang="en-US" b="1" dirty="0"/>
            </a:br>
            <a:r>
              <a:rPr lang="en-US" dirty="0"/>
              <a:t>Example: Changing provisions or new forms of cooperation</a:t>
            </a:r>
            <a:endParaRPr lang="sv-SE" dirty="0"/>
          </a:p>
          <a:p>
            <a:pPr lvl="0"/>
            <a:r>
              <a:rPr lang="en-US" b="1" dirty="0"/>
              <a:t>Informative</a:t>
            </a:r>
            <a:br>
              <a:rPr lang="en-US" b="1" dirty="0"/>
            </a:br>
            <a:r>
              <a:rPr lang="en-US" dirty="0"/>
              <a:t>Example: Training or communication activities</a:t>
            </a:r>
            <a:endParaRPr lang="sv-SE" dirty="0"/>
          </a:p>
          <a:p>
            <a:pPr lvl="0"/>
            <a:r>
              <a:rPr lang="en-US" b="1" dirty="0"/>
              <a:t>Technical/ecosystem-based</a:t>
            </a:r>
            <a:br>
              <a:rPr lang="en-US" b="1" dirty="0"/>
            </a:br>
            <a:r>
              <a:rPr lang="en-US" dirty="0"/>
              <a:t>Example: Protective embankments or tree planting 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704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9932F0-3F7F-4967-BA8C-719B2E5D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Focus areas/</a:t>
            </a:r>
            <a:r>
              <a:rPr lang="sv-SE" dirty="0" err="1"/>
              <a:t>challenges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0FD618-B8FD-4910-8D0B-0A47C0CFB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en-US" dirty="0"/>
              <a:t>Describe the areas or climate change adaptation challenges that will be addressed during the workshop, and why these have been chosen.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083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CD20B7-85C1-430A-A831-C6E1F2B3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C60F8-9094-4F0B-B450-5A376A3AA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10.00 	</a:t>
            </a:r>
            <a:r>
              <a:rPr lang="en-US" dirty="0"/>
              <a:t>Introduction and background </a:t>
            </a:r>
            <a:br>
              <a:rPr lang="en-US" dirty="0"/>
            </a:br>
            <a:r>
              <a:rPr lang="en-US" dirty="0"/>
              <a:t>	The ‘transformation’ concept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10.30	</a:t>
            </a:r>
            <a:r>
              <a:rPr lang="en-US" dirty="0"/>
              <a:t>Visualization exercise</a:t>
            </a:r>
            <a:br>
              <a:rPr lang="en-US" dirty="0"/>
            </a:br>
            <a:r>
              <a:rPr lang="en-US" dirty="0"/>
              <a:t>	Create images of the future  in small groups</a:t>
            </a:r>
            <a:br>
              <a:rPr lang="sv-SE" dirty="0"/>
            </a:br>
            <a:r>
              <a:rPr lang="sv-SE" dirty="0"/>
              <a:t>	</a:t>
            </a:r>
          </a:p>
          <a:p>
            <a:pPr marL="0" lvl="0" indent="0">
              <a:buNone/>
            </a:pPr>
            <a:r>
              <a:rPr lang="sv-SE" dirty="0"/>
              <a:t>12.00 	Lunch</a:t>
            </a:r>
            <a:br>
              <a:rPr lang="sv-SE" dirty="0"/>
            </a:br>
            <a:br>
              <a:rPr lang="sv-SE" dirty="0"/>
            </a:br>
            <a:r>
              <a:rPr lang="sv-SE" dirty="0"/>
              <a:t>13.00 	</a:t>
            </a:r>
            <a:r>
              <a:rPr lang="en-US" dirty="0"/>
              <a:t>Continuation: create images of the future</a:t>
            </a:r>
            <a:br>
              <a:rPr lang="en-US" dirty="0"/>
            </a:br>
            <a:r>
              <a:rPr lang="en-US" dirty="0"/>
              <a:t>	Summary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sv-SE" dirty="0"/>
              <a:t>15.00	</a:t>
            </a:r>
            <a:r>
              <a:rPr lang="en-US" dirty="0"/>
              <a:t>Conclusion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846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9A6F2A-C646-4724-B132-DAFD44C0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‘transformation’ concept with practice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368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855</Words>
  <Application>Microsoft Office PowerPoint</Application>
  <PresentationFormat>Bredbild</PresentationFormat>
  <Paragraphs>100</Paragraphs>
  <Slides>23</Slides>
  <Notes>12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Office-tema</vt:lpstr>
      <vt:lpstr>Presentation  Create your future</vt:lpstr>
      <vt:lpstr>Introduction</vt:lpstr>
      <vt:lpstr>Background to ‘Create your future’</vt:lpstr>
      <vt:lpstr>Background, aim and objective</vt:lpstr>
      <vt:lpstr>National Climate Change Adaptation Strategy (Govt Bill 2017/18:163) Prioritised challenges</vt:lpstr>
      <vt:lpstr>Various types of adaptation measures</vt:lpstr>
      <vt:lpstr>Focus areas/challenges</vt:lpstr>
      <vt:lpstr>Example agenda</vt:lpstr>
      <vt:lpstr>The ‘transformation’ concept with practice</vt:lpstr>
      <vt:lpstr>PowerPoint-presentation</vt:lpstr>
      <vt:lpstr>What do we mean by ‘transformation’?</vt:lpstr>
      <vt:lpstr>PowerPoint-presentation</vt:lpstr>
      <vt:lpstr>Exercise: Create your future</vt:lpstr>
      <vt:lpstr>Create images of the future</vt:lpstr>
      <vt:lpstr>Remember!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Written summary from the groups </vt:lpstr>
      <vt:lpstr>Next steps and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Skapa Framtidsbilder</dc:title>
  <dc:creator>Ståhl Bodil</dc:creator>
  <cp:lastModifiedBy>Andrea Földhazi</cp:lastModifiedBy>
  <cp:revision>23</cp:revision>
  <dcterms:created xsi:type="dcterms:W3CDTF">2023-03-27T12:51:09Z</dcterms:created>
  <dcterms:modified xsi:type="dcterms:W3CDTF">2023-06-13T06:43:10Z</dcterms:modified>
</cp:coreProperties>
</file>