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7"/>
  </p:notesMasterIdLst>
  <p:handoutMasterIdLst>
    <p:handoutMasterId r:id="rId48"/>
  </p:handoutMasterIdLst>
  <p:sldIdLst>
    <p:sldId id="263" r:id="rId2"/>
    <p:sldId id="283" r:id="rId3"/>
    <p:sldId id="282" r:id="rId4"/>
    <p:sldId id="280" r:id="rId5"/>
    <p:sldId id="299" r:id="rId6"/>
    <p:sldId id="281" r:id="rId7"/>
    <p:sldId id="277" r:id="rId8"/>
    <p:sldId id="274" r:id="rId9"/>
    <p:sldId id="318" r:id="rId10"/>
    <p:sldId id="315" r:id="rId11"/>
    <p:sldId id="284" r:id="rId12"/>
    <p:sldId id="275" r:id="rId13"/>
    <p:sldId id="269" r:id="rId14"/>
    <p:sldId id="285" r:id="rId15"/>
    <p:sldId id="311" r:id="rId16"/>
    <p:sldId id="288" r:id="rId17"/>
    <p:sldId id="286" r:id="rId18"/>
    <p:sldId id="289" r:id="rId19"/>
    <p:sldId id="316" r:id="rId20"/>
    <p:sldId id="293" r:id="rId21"/>
    <p:sldId id="330" r:id="rId22"/>
    <p:sldId id="312" r:id="rId23"/>
    <p:sldId id="327" r:id="rId24"/>
    <p:sldId id="329" r:id="rId25"/>
    <p:sldId id="302" r:id="rId26"/>
    <p:sldId id="271" r:id="rId27"/>
    <p:sldId id="310" r:id="rId28"/>
    <p:sldId id="319" r:id="rId29"/>
    <p:sldId id="306" r:id="rId30"/>
    <p:sldId id="308" r:id="rId31"/>
    <p:sldId id="305" r:id="rId32"/>
    <p:sldId id="272" r:id="rId33"/>
    <p:sldId id="295" r:id="rId34"/>
    <p:sldId id="303" r:id="rId35"/>
    <p:sldId id="273" r:id="rId36"/>
    <p:sldId id="298" r:id="rId37"/>
    <p:sldId id="300" r:id="rId38"/>
    <p:sldId id="301" r:id="rId39"/>
    <p:sldId id="320" r:id="rId40"/>
    <p:sldId id="321" r:id="rId41"/>
    <p:sldId id="322" r:id="rId42"/>
    <p:sldId id="323" r:id="rId43"/>
    <p:sldId id="326" r:id="rId44"/>
    <p:sldId id="324" r:id="rId45"/>
    <p:sldId id="325"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1" userDrawn="1">
          <p15:clr>
            <a:srgbClr val="A4A3A4"/>
          </p15:clr>
        </p15:guide>
        <p15:guide id="2" orient="horz" pos="214"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Wulff" initials="HW" lastIdx="2" clrIdx="0">
    <p:extLst>
      <p:ext uri="{19B8F6BF-5375-455C-9EA6-DF929625EA0E}">
        <p15:presenceInfo xmlns:p15="http://schemas.microsoft.com/office/powerpoint/2012/main" userId="S::helena.wulff@combitech.com::6c1d3f8d-9797-49d7-8b59-8563d4016266" providerId="AD"/>
      </p:ext>
    </p:extLst>
  </p:cmAuthor>
  <p:cmAuthor id="2" name="Nygren Fredrik" initials="NF" lastIdx="19" clrIdx="1">
    <p:extLst>
      <p:ext uri="{19B8F6BF-5375-455C-9EA6-DF929625EA0E}">
        <p15:presenceInfo xmlns:p15="http://schemas.microsoft.com/office/powerpoint/2012/main" userId="S::fredrik.nygren@lansstyrelsen.se::17f16d6e-28c3-4d20-ade6-3016308e23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0" autoAdjust="0"/>
    <p:restoredTop sz="96113" autoAdjust="0"/>
  </p:normalViewPr>
  <p:slideViewPr>
    <p:cSldViewPr snapToGrid="0">
      <p:cViewPr varScale="1">
        <p:scale>
          <a:sx n="146" d="100"/>
          <a:sy n="146" d="100"/>
        </p:scale>
        <p:origin x="720" y="108"/>
      </p:cViewPr>
      <p:guideLst>
        <p:guide orient="horz" pos="441"/>
        <p:guide orient="horz" pos="214"/>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3" d="100"/>
          <a:sy n="123" d="100"/>
        </p:scale>
        <p:origin x="112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ulff" userId="6c1d3f8d-9797-49d7-8b59-8563d4016266" providerId="ADAL" clId="{8B8AD142-1805-4989-A1DF-02D58BD4E46C}"/>
    <pc:docChg chg="modSld">
      <pc:chgData name="Helena Wulff" userId="6c1d3f8d-9797-49d7-8b59-8563d4016266" providerId="ADAL" clId="{8B8AD142-1805-4989-A1DF-02D58BD4E46C}" dt="2021-03-24T07:40:44.200" v="17" actId="6549"/>
      <pc:docMkLst>
        <pc:docMk/>
      </pc:docMkLst>
      <pc:sldChg chg="modSp mod">
        <pc:chgData name="Helena Wulff" userId="6c1d3f8d-9797-49d7-8b59-8563d4016266" providerId="ADAL" clId="{8B8AD142-1805-4989-A1DF-02D58BD4E46C}" dt="2021-03-23T09:31:49.317" v="0" actId="6549"/>
        <pc:sldMkLst>
          <pc:docMk/>
          <pc:sldMk cId="3917032428" sldId="263"/>
        </pc:sldMkLst>
        <pc:spChg chg="mod">
          <ac:chgData name="Helena Wulff" userId="6c1d3f8d-9797-49d7-8b59-8563d4016266" providerId="ADAL" clId="{8B8AD142-1805-4989-A1DF-02D58BD4E46C}" dt="2021-03-23T09:31:49.317" v="0" actId="6549"/>
          <ac:spMkLst>
            <pc:docMk/>
            <pc:sldMk cId="3917032428" sldId="263"/>
            <ac:spMk id="7" creationId="{2C770F30-4885-4A3C-8A9C-24AE9A514298}"/>
          </ac:spMkLst>
        </pc:spChg>
      </pc:sldChg>
      <pc:sldChg chg="modSp mod">
        <pc:chgData name="Helena Wulff" userId="6c1d3f8d-9797-49d7-8b59-8563d4016266" providerId="ADAL" clId="{8B8AD142-1805-4989-A1DF-02D58BD4E46C}" dt="2021-03-24T07:40:44.200" v="17" actId="6549"/>
        <pc:sldMkLst>
          <pc:docMk/>
          <pc:sldMk cId="4226364852" sldId="277"/>
        </pc:sldMkLst>
        <pc:spChg chg="mod">
          <ac:chgData name="Helena Wulff" userId="6c1d3f8d-9797-49d7-8b59-8563d4016266" providerId="ADAL" clId="{8B8AD142-1805-4989-A1DF-02D58BD4E46C}" dt="2021-03-24T07:40:44.200" v="17" actId="6549"/>
          <ac:spMkLst>
            <pc:docMk/>
            <pc:sldMk cId="4226364852" sldId="277"/>
            <ac:spMk id="4" creationId="{771C326E-137A-4226-9D1F-DE61F9BC3DBA}"/>
          </ac:spMkLst>
        </pc:spChg>
      </pc:sldChg>
      <pc:sldChg chg="modSp mod">
        <pc:chgData name="Helena Wulff" userId="6c1d3f8d-9797-49d7-8b59-8563d4016266" providerId="ADAL" clId="{8B8AD142-1805-4989-A1DF-02D58BD4E46C}" dt="2021-03-23T09:37:15.339" v="10" actId="1035"/>
        <pc:sldMkLst>
          <pc:docMk/>
          <pc:sldMk cId="3377458845" sldId="293"/>
        </pc:sldMkLst>
        <pc:picChg chg="mod">
          <ac:chgData name="Helena Wulff" userId="6c1d3f8d-9797-49d7-8b59-8563d4016266" providerId="ADAL" clId="{8B8AD142-1805-4989-A1DF-02D58BD4E46C}" dt="2021-03-23T09:37:15.339" v="10" actId="1035"/>
          <ac:picMkLst>
            <pc:docMk/>
            <pc:sldMk cId="3377458845" sldId="293"/>
            <ac:picMk id="15" creationId="{6E01EB3F-F592-46CA-91E2-9D5F2FE370D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827A5-3B36-4F28-86D6-D9BCAEB2B166}"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sv-SE"/>
        </a:p>
      </dgm:t>
    </dgm:pt>
    <dgm:pt modelId="{DC827EFE-9743-45F8-AD50-7871572D99B9}">
      <dgm:prSet phldrT="[Text]"/>
      <dgm:spPr/>
      <dgm:t>
        <a:bodyPr/>
        <a:lstStyle/>
        <a:p>
          <a:r>
            <a:rPr lang="sv-SE" dirty="0"/>
            <a:t>Användare med standardrättigheter för vädervarningar i WIS</a:t>
          </a:r>
        </a:p>
      </dgm:t>
    </dgm:pt>
    <dgm:pt modelId="{371A5AEA-3493-4E8A-89A5-F751323631F7}" type="parTrans" cxnId="{6DDB4CCE-4B81-401F-AC3C-04573ADB4BFC}">
      <dgm:prSet/>
      <dgm:spPr/>
      <dgm:t>
        <a:bodyPr/>
        <a:lstStyle/>
        <a:p>
          <a:endParaRPr lang="sv-SE"/>
        </a:p>
      </dgm:t>
    </dgm:pt>
    <dgm:pt modelId="{0962CAB6-60E1-4EB6-9EB5-83C5821D2A85}" type="sibTrans" cxnId="{6DDB4CCE-4B81-401F-AC3C-04573ADB4BFC}">
      <dgm:prSet/>
      <dgm:spPr/>
      <dgm:t>
        <a:bodyPr/>
        <a:lstStyle/>
        <a:p>
          <a:endParaRPr lang="sv-SE"/>
        </a:p>
      </dgm:t>
    </dgm:pt>
    <dgm:pt modelId="{017C62FB-1B47-4BDD-AE4F-DDB3423ACA74}">
      <dgm:prSet phldrT="[Text]"/>
      <dgm:spPr/>
      <dgm:t>
        <a:bodyPr/>
        <a:lstStyle/>
        <a:p>
          <a:r>
            <a:rPr lang="sv-SE" dirty="0"/>
            <a:t>Ett urval WIS-användare hos länsstyrelserna. Rättigheten tilldelas av länsstyrelsens aktörsadministratör</a:t>
          </a:r>
        </a:p>
      </dgm:t>
    </dgm:pt>
    <dgm:pt modelId="{13431A66-1FBA-4B11-BBBC-C647E5F471CB}" type="parTrans" cxnId="{C24A3DAA-6AF9-4CAD-927C-AEEAFB3DF183}">
      <dgm:prSet/>
      <dgm:spPr/>
      <dgm:t>
        <a:bodyPr/>
        <a:lstStyle/>
        <a:p>
          <a:endParaRPr lang="sv-SE"/>
        </a:p>
      </dgm:t>
    </dgm:pt>
    <dgm:pt modelId="{85DF0513-4A07-4CAC-BCB5-657608265EF2}" type="sibTrans" cxnId="{C24A3DAA-6AF9-4CAD-927C-AEEAFB3DF183}">
      <dgm:prSet/>
      <dgm:spPr/>
      <dgm:t>
        <a:bodyPr/>
        <a:lstStyle/>
        <a:p>
          <a:endParaRPr lang="sv-SE"/>
        </a:p>
      </dgm:t>
    </dgm:pt>
    <dgm:pt modelId="{A5783080-CC21-415B-8EBC-C448204309B9}">
      <dgm:prSet phldrT="[Text]"/>
      <dgm:spPr/>
      <dgm:t>
        <a:bodyPr/>
        <a:lstStyle/>
        <a:p>
          <a:r>
            <a:rPr lang="sv-SE" dirty="0"/>
            <a:t>Kan lämna ställningstagande och utvärdera vädervarningar för det egna länet</a:t>
          </a:r>
        </a:p>
      </dgm:t>
    </dgm:pt>
    <dgm:pt modelId="{02B5883C-AC34-4C66-9A78-5330E8C7170D}" type="parTrans" cxnId="{03BE7FB3-6818-4DA6-A417-E27E0BDEAA57}">
      <dgm:prSet/>
      <dgm:spPr/>
      <dgm:t>
        <a:bodyPr/>
        <a:lstStyle/>
        <a:p>
          <a:endParaRPr lang="sv-SE"/>
        </a:p>
      </dgm:t>
    </dgm:pt>
    <dgm:pt modelId="{7AB90D7B-BA99-49D2-A285-95322ACEEBE8}" type="sibTrans" cxnId="{03BE7FB3-6818-4DA6-A417-E27E0BDEAA57}">
      <dgm:prSet/>
      <dgm:spPr/>
      <dgm:t>
        <a:bodyPr/>
        <a:lstStyle/>
        <a:p>
          <a:endParaRPr lang="sv-SE"/>
        </a:p>
      </dgm:t>
    </dgm:pt>
    <dgm:pt modelId="{4EFCE4A1-D74E-4941-BE34-1BF433D18BA7}">
      <dgm:prSet phldrT="[Text]"/>
      <dgm:spPr/>
      <dgm:t>
        <a:bodyPr/>
        <a:lstStyle/>
        <a:p>
          <a:r>
            <a:rPr lang="sv-SE" dirty="0"/>
            <a:t>Användare som saknar standardrättigheter för vädervarningar i WIS</a:t>
          </a:r>
        </a:p>
      </dgm:t>
    </dgm:pt>
    <dgm:pt modelId="{70372FAE-2ABE-43F9-849F-DAC67E3DBBFE}" type="parTrans" cxnId="{7E35CAF4-36FA-4014-B7EA-EE9DAC458A0C}">
      <dgm:prSet/>
      <dgm:spPr/>
      <dgm:t>
        <a:bodyPr/>
        <a:lstStyle/>
        <a:p>
          <a:endParaRPr lang="sv-SE"/>
        </a:p>
      </dgm:t>
    </dgm:pt>
    <dgm:pt modelId="{77AD8ABF-BE5C-416F-9BEE-72B139D607CA}" type="sibTrans" cxnId="{7E35CAF4-36FA-4014-B7EA-EE9DAC458A0C}">
      <dgm:prSet/>
      <dgm:spPr/>
      <dgm:t>
        <a:bodyPr/>
        <a:lstStyle/>
        <a:p>
          <a:endParaRPr lang="sv-SE"/>
        </a:p>
      </dgm:t>
    </dgm:pt>
    <dgm:pt modelId="{611E9841-D0F3-4109-BA25-55BACC8FF107}">
      <dgm:prSet phldrT="[Text]"/>
      <dgm:spPr/>
      <dgm:t>
        <a:bodyPr/>
        <a:lstStyle/>
        <a:p>
          <a:r>
            <a:rPr lang="sv-SE" dirty="0"/>
            <a:t>WIS-användare som tillhör grupperna Övriga aktörer (t.ex. frivilligorganisationer och privata aktörer med krisberedskapsansvar) samt Utländska aktörer i WIS</a:t>
          </a:r>
        </a:p>
      </dgm:t>
    </dgm:pt>
    <dgm:pt modelId="{FD9319B5-CEDF-49EA-88F3-4572381DBB80}" type="parTrans" cxnId="{5BC90D9C-F959-43A1-98CB-4C3F327BD34B}">
      <dgm:prSet/>
      <dgm:spPr/>
      <dgm:t>
        <a:bodyPr/>
        <a:lstStyle/>
        <a:p>
          <a:endParaRPr lang="sv-SE"/>
        </a:p>
      </dgm:t>
    </dgm:pt>
    <dgm:pt modelId="{8D050C3B-B01C-4BC5-82D3-F07288FF993A}" type="sibTrans" cxnId="{5BC90D9C-F959-43A1-98CB-4C3F327BD34B}">
      <dgm:prSet/>
      <dgm:spPr/>
      <dgm:t>
        <a:bodyPr/>
        <a:lstStyle/>
        <a:p>
          <a:endParaRPr lang="sv-SE"/>
        </a:p>
      </dgm:t>
    </dgm:pt>
    <dgm:pt modelId="{A72863FB-00D2-419C-A5FE-12187BECF264}">
      <dgm:prSet phldrT="[Text]"/>
      <dgm:spPr/>
      <dgm:t>
        <a:bodyPr/>
        <a:lstStyle/>
        <a:p>
          <a:r>
            <a:rPr lang="sv-SE" dirty="0"/>
            <a:t>Kan prenumerera på meddelandeutskick om publicerade vädervarningar</a:t>
          </a:r>
        </a:p>
      </dgm:t>
    </dgm:pt>
    <dgm:pt modelId="{CED25FD3-7F66-4AF5-BC10-28A23AA1709B}" type="parTrans" cxnId="{A333D9E4-BB2F-47ED-AEC9-F364A374AECD}">
      <dgm:prSet/>
      <dgm:spPr/>
      <dgm:t>
        <a:bodyPr/>
        <a:lstStyle/>
        <a:p>
          <a:endParaRPr lang="sv-SE"/>
        </a:p>
      </dgm:t>
    </dgm:pt>
    <dgm:pt modelId="{FB22C6E2-4D85-4CD3-8CC3-62896E03E301}" type="sibTrans" cxnId="{A333D9E4-BB2F-47ED-AEC9-F364A374AECD}">
      <dgm:prSet/>
      <dgm:spPr/>
      <dgm:t>
        <a:bodyPr/>
        <a:lstStyle/>
        <a:p>
          <a:endParaRPr lang="sv-SE"/>
        </a:p>
      </dgm:t>
    </dgm:pt>
    <dgm:pt modelId="{8CFAFC22-03CB-42E0-8BA8-134D8CA94DBC}">
      <dgm:prSet phldrT="[Text]"/>
      <dgm:spPr/>
      <dgm:t>
        <a:bodyPr/>
        <a:lstStyle/>
        <a:p>
          <a:r>
            <a:rPr lang="sv-SE" dirty="0"/>
            <a:t>Kan ställa in meddelandeutskick för situationer när det egna länet ska lämna ställningstagande samt besvara nationell varningsutvärdering</a:t>
          </a:r>
        </a:p>
      </dgm:t>
    </dgm:pt>
    <dgm:pt modelId="{1ED05289-6AAC-4F50-A164-26D6F7F1BC64}" type="parTrans" cxnId="{57D215ED-122F-480D-9703-3EEDAAE5AAAA}">
      <dgm:prSet/>
      <dgm:spPr/>
      <dgm:t>
        <a:bodyPr/>
        <a:lstStyle/>
        <a:p>
          <a:endParaRPr lang="sv-SE"/>
        </a:p>
      </dgm:t>
    </dgm:pt>
    <dgm:pt modelId="{A1652B1D-58BD-4FA4-8BCC-E40847C6071E}" type="sibTrans" cxnId="{57D215ED-122F-480D-9703-3EEDAAE5AAAA}">
      <dgm:prSet/>
      <dgm:spPr/>
      <dgm:t>
        <a:bodyPr/>
        <a:lstStyle/>
        <a:p>
          <a:endParaRPr lang="sv-SE"/>
        </a:p>
      </dgm:t>
    </dgm:pt>
    <dgm:pt modelId="{4A056F99-8FFE-449F-BBD8-BA6CE1F5ABEF}">
      <dgm:prSet phldrT="[Text]"/>
      <dgm:spPr/>
      <dgm:t>
        <a:bodyPr/>
        <a:lstStyle/>
        <a:p>
          <a:r>
            <a:rPr lang="sv-SE" dirty="0"/>
            <a:t>WIS-användare hos till exempel länsstyrelser, regioner, kommuner och myndigheter. </a:t>
          </a:r>
        </a:p>
      </dgm:t>
    </dgm:pt>
    <dgm:pt modelId="{B7FB32FB-CEED-418A-846C-CEEDD09FD287}" type="parTrans" cxnId="{958072C2-5E7A-4772-9A3F-7FCCAD51F46C}">
      <dgm:prSet/>
      <dgm:spPr/>
      <dgm:t>
        <a:bodyPr/>
        <a:lstStyle/>
        <a:p>
          <a:endParaRPr lang="sv-SE"/>
        </a:p>
      </dgm:t>
    </dgm:pt>
    <dgm:pt modelId="{6794E73B-56B0-4A81-A34C-EDB0178E9029}" type="sibTrans" cxnId="{958072C2-5E7A-4772-9A3F-7FCCAD51F46C}">
      <dgm:prSet/>
      <dgm:spPr/>
      <dgm:t>
        <a:bodyPr/>
        <a:lstStyle/>
        <a:p>
          <a:endParaRPr lang="sv-SE"/>
        </a:p>
      </dgm:t>
    </dgm:pt>
    <dgm:pt modelId="{0088D1D5-0441-4F48-BE7B-8CAD4C8D653A}">
      <dgm:prSet phldrT="[Text]"/>
      <dgm:spPr/>
      <dgm:t>
        <a:bodyPr/>
        <a:lstStyle/>
        <a:p>
          <a:r>
            <a:rPr lang="sv-SE" dirty="0"/>
            <a:t>Kan se varningsförslag och publicerade varningar</a:t>
          </a:r>
        </a:p>
      </dgm:t>
    </dgm:pt>
    <dgm:pt modelId="{AACFCA5C-B4C9-4415-BEBE-AA2DC6A82BC4}" type="parTrans" cxnId="{3C706705-31EC-4286-A628-D4A3776761C2}">
      <dgm:prSet/>
      <dgm:spPr/>
      <dgm:t>
        <a:bodyPr/>
        <a:lstStyle/>
        <a:p>
          <a:endParaRPr lang="sv-SE"/>
        </a:p>
      </dgm:t>
    </dgm:pt>
    <dgm:pt modelId="{A9258AC2-B85A-4449-96D6-7AF2CF0B4D70}" type="sibTrans" cxnId="{3C706705-31EC-4286-A628-D4A3776761C2}">
      <dgm:prSet/>
      <dgm:spPr/>
      <dgm:t>
        <a:bodyPr/>
        <a:lstStyle/>
        <a:p>
          <a:endParaRPr lang="sv-SE"/>
        </a:p>
      </dgm:t>
    </dgm:pt>
    <dgm:pt modelId="{9AAB9C01-08B9-4B01-AE6A-556EC36CE120}">
      <dgm:prSet phldrT="[Text]"/>
      <dgm:spPr/>
      <dgm:t>
        <a:bodyPr/>
        <a:lstStyle/>
        <a:p>
          <a:r>
            <a:rPr lang="sv-SE" dirty="0"/>
            <a:t>Kan prenumerera på meddelandeutskick om publicerade och föreslagna varningar samt publicerade meddelanden</a:t>
          </a:r>
        </a:p>
      </dgm:t>
    </dgm:pt>
    <dgm:pt modelId="{F768B8B5-8DBB-4BD4-BD0C-BC7FD4FDE4ED}" type="parTrans" cxnId="{D2BA7E65-31C7-4635-8025-70E3FED7CA0C}">
      <dgm:prSet/>
      <dgm:spPr/>
      <dgm:t>
        <a:bodyPr/>
        <a:lstStyle/>
        <a:p>
          <a:endParaRPr lang="sv-SE"/>
        </a:p>
      </dgm:t>
    </dgm:pt>
    <dgm:pt modelId="{A0900083-0865-440E-800B-258279C7BE11}" type="sibTrans" cxnId="{D2BA7E65-31C7-4635-8025-70E3FED7CA0C}">
      <dgm:prSet/>
      <dgm:spPr/>
      <dgm:t>
        <a:bodyPr/>
        <a:lstStyle/>
        <a:p>
          <a:endParaRPr lang="sv-SE"/>
        </a:p>
      </dgm:t>
    </dgm:pt>
    <dgm:pt modelId="{97A88F5F-3FC3-45F9-B100-DB40B23C91BF}">
      <dgm:prSet phldrT="[Text]"/>
      <dgm:spPr/>
      <dgm:t>
        <a:bodyPr/>
        <a:lstStyle/>
        <a:p>
          <a:r>
            <a:rPr lang="sv-SE" dirty="0"/>
            <a:t>Användare som tilldelats särskild rättighet för vädervarningar i WIS </a:t>
          </a:r>
          <a:br>
            <a:rPr lang="sv-SE" dirty="0"/>
          </a:br>
          <a:r>
            <a:rPr lang="sv-SE" dirty="0"/>
            <a:t>(utöver standardrättigheter)</a:t>
          </a:r>
        </a:p>
      </dgm:t>
    </dgm:pt>
    <dgm:pt modelId="{F1D198D8-58A7-48EB-8CA9-278EFC12B645}" type="parTrans" cxnId="{ABFFF139-6302-45DC-8D95-E03F025361D4}">
      <dgm:prSet/>
      <dgm:spPr/>
      <dgm:t>
        <a:bodyPr/>
        <a:lstStyle/>
        <a:p>
          <a:endParaRPr lang="sv-SE"/>
        </a:p>
      </dgm:t>
    </dgm:pt>
    <dgm:pt modelId="{A735B4AC-6830-48E6-B72F-C420B6A71015}" type="sibTrans" cxnId="{ABFFF139-6302-45DC-8D95-E03F025361D4}">
      <dgm:prSet/>
      <dgm:spPr/>
      <dgm:t>
        <a:bodyPr/>
        <a:lstStyle/>
        <a:p>
          <a:endParaRPr lang="sv-SE"/>
        </a:p>
      </dgm:t>
    </dgm:pt>
    <dgm:pt modelId="{39D89C0C-963F-4CEA-AB08-A3EBE7B65670}" type="pres">
      <dgm:prSet presAssocID="{957827A5-3B36-4F28-86D6-D9BCAEB2B166}" presName="linear" presStyleCnt="0">
        <dgm:presLayoutVars>
          <dgm:dir/>
          <dgm:animLvl val="lvl"/>
          <dgm:resizeHandles val="exact"/>
        </dgm:presLayoutVars>
      </dgm:prSet>
      <dgm:spPr/>
    </dgm:pt>
    <dgm:pt modelId="{0DC33EEF-77DA-4351-8187-68002D585DE0}" type="pres">
      <dgm:prSet presAssocID="{DC827EFE-9743-45F8-AD50-7871572D99B9}" presName="parentLin" presStyleCnt="0"/>
      <dgm:spPr/>
    </dgm:pt>
    <dgm:pt modelId="{C16C0F08-8520-4E25-952C-3820F1342533}" type="pres">
      <dgm:prSet presAssocID="{DC827EFE-9743-45F8-AD50-7871572D99B9}" presName="parentLeftMargin" presStyleLbl="node1" presStyleIdx="0" presStyleCnt="3"/>
      <dgm:spPr/>
    </dgm:pt>
    <dgm:pt modelId="{87274714-71BA-48AF-BF09-97D1D49B1C36}" type="pres">
      <dgm:prSet presAssocID="{DC827EFE-9743-45F8-AD50-7871572D99B9}" presName="parentText" presStyleLbl="node1" presStyleIdx="0" presStyleCnt="3">
        <dgm:presLayoutVars>
          <dgm:chMax val="0"/>
          <dgm:bulletEnabled val="1"/>
        </dgm:presLayoutVars>
      </dgm:prSet>
      <dgm:spPr/>
    </dgm:pt>
    <dgm:pt modelId="{206AFB03-E6B4-4777-A0F9-0D16AEA19EEE}" type="pres">
      <dgm:prSet presAssocID="{DC827EFE-9743-45F8-AD50-7871572D99B9}" presName="negativeSpace" presStyleCnt="0"/>
      <dgm:spPr/>
    </dgm:pt>
    <dgm:pt modelId="{08DEF92A-F621-4DA0-BE5E-61417C127D2A}" type="pres">
      <dgm:prSet presAssocID="{DC827EFE-9743-45F8-AD50-7871572D99B9}" presName="childText" presStyleLbl="conFgAcc1" presStyleIdx="0" presStyleCnt="3">
        <dgm:presLayoutVars>
          <dgm:bulletEnabled val="1"/>
        </dgm:presLayoutVars>
      </dgm:prSet>
      <dgm:spPr/>
    </dgm:pt>
    <dgm:pt modelId="{607BD4A9-D4BF-44F9-98A3-AA6D4FB62B1C}" type="pres">
      <dgm:prSet presAssocID="{0962CAB6-60E1-4EB6-9EB5-83C5821D2A85}" presName="spaceBetweenRectangles" presStyleCnt="0"/>
      <dgm:spPr/>
    </dgm:pt>
    <dgm:pt modelId="{72A65B15-98D4-415C-91D7-391D533FAA11}" type="pres">
      <dgm:prSet presAssocID="{97A88F5F-3FC3-45F9-B100-DB40B23C91BF}" presName="parentLin" presStyleCnt="0"/>
      <dgm:spPr/>
    </dgm:pt>
    <dgm:pt modelId="{1AC25F4B-0B09-475F-B25F-BFD03B4FE3EE}" type="pres">
      <dgm:prSet presAssocID="{97A88F5F-3FC3-45F9-B100-DB40B23C91BF}" presName="parentLeftMargin" presStyleLbl="node1" presStyleIdx="0" presStyleCnt="3"/>
      <dgm:spPr/>
    </dgm:pt>
    <dgm:pt modelId="{1E6343B5-727E-4393-B06D-26C9902CF3DE}" type="pres">
      <dgm:prSet presAssocID="{97A88F5F-3FC3-45F9-B100-DB40B23C91BF}" presName="parentText" presStyleLbl="node1" presStyleIdx="1" presStyleCnt="3">
        <dgm:presLayoutVars>
          <dgm:chMax val="0"/>
          <dgm:bulletEnabled val="1"/>
        </dgm:presLayoutVars>
      </dgm:prSet>
      <dgm:spPr/>
    </dgm:pt>
    <dgm:pt modelId="{C56F31DB-D12C-4981-8954-D697EE71BB59}" type="pres">
      <dgm:prSet presAssocID="{97A88F5F-3FC3-45F9-B100-DB40B23C91BF}" presName="negativeSpace" presStyleCnt="0"/>
      <dgm:spPr/>
    </dgm:pt>
    <dgm:pt modelId="{E5046601-8F46-4CF2-A6D7-9293B2FB4F09}" type="pres">
      <dgm:prSet presAssocID="{97A88F5F-3FC3-45F9-B100-DB40B23C91BF}" presName="childText" presStyleLbl="conFgAcc1" presStyleIdx="1" presStyleCnt="3" custLinFactNeighborX="2487" custLinFactNeighborY="62577">
        <dgm:presLayoutVars>
          <dgm:bulletEnabled val="1"/>
        </dgm:presLayoutVars>
      </dgm:prSet>
      <dgm:spPr/>
    </dgm:pt>
    <dgm:pt modelId="{0C7F51E5-28D4-4588-8976-CDB7BEA57CB3}" type="pres">
      <dgm:prSet presAssocID="{A735B4AC-6830-48E6-B72F-C420B6A71015}" presName="spaceBetweenRectangles" presStyleCnt="0"/>
      <dgm:spPr/>
    </dgm:pt>
    <dgm:pt modelId="{3771A01C-69C4-4934-BDE0-2DD23905CAD0}" type="pres">
      <dgm:prSet presAssocID="{4EFCE4A1-D74E-4941-BE34-1BF433D18BA7}" presName="parentLin" presStyleCnt="0"/>
      <dgm:spPr/>
    </dgm:pt>
    <dgm:pt modelId="{19027084-E1A5-4249-9F0F-3D1DB2E0EFB6}" type="pres">
      <dgm:prSet presAssocID="{4EFCE4A1-D74E-4941-BE34-1BF433D18BA7}" presName="parentLeftMargin" presStyleLbl="node1" presStyleIdx="1" presStyleCnt="3"/>
      <dgm:spPr/>
    </dgm:pt>
    <dgm:pt modelId="{DF41E3D4-A164-4C39-9855-47D952500BE3}" type="pres">
      <dgm:prSet presAssocID="{4EFCE4A1-D74E-4941-BE34-1BF433D18BA7}" presName="parentText" presStyleLbl="node1" presStyleIdx="2" presStyleCnt="3">
        <dgm:presLayoutVars>
          <dgm:chMax val="0"/>
          <dgm:bulletEnabled val="1"/>
        </dgm:presLayoutVars>
      </dgm:prSet>
      <dgm:spPr/>
    </dgm:pt>
    <dgm:pt modelId="{0466FF04-3DBE-4140-9199-4C357E155DB0}" type="pres">
      <dgm:prSet presAssocID="{4EFCE4A1-D74E-4941-BE34-1BF433D18BA7}" presName="negativeSpace" presStyleCnt="0"/>
      <dgm:spPr/>
    </dgm:pt>
    <dgm:pt modelId="{EFEE3CBF-E28B-4EC2-B936-44DFB7805CA1}" type="pres">
      <dgm:prSet presAssocID="{4EFCE4A1-D74E-4941-BE34-1BF433D18BA7}" presName="childText" presStyleLbl="conFgAcc1" presStyleIdx="2" presStyleCnt="3">
        <dgm:presLayoutVars>
          <dgm:bulletEnabled val="1"/>
        </dgm:presLayoutVars>
      </dgm:prSet>
      <dgm:spPr/>
    </dgm:pt>
  </dgm:ptLst>
  <dgm:cxnLst>
    <dgm:cxn modelId="{3C706705-31EC-4286-A628-D4A3776761C2}" srcId="{DC827EFE-9743-45F8-AD50-7871572D99B9}" destId="{0088D1D5-0441-4F48-BE7B-8CAD4C8D653A}" srcOrd="1" destOrd="0" parTransId="{AACFCA5C-B4C9-4415-BEBE-AA2DC6A82BC4}" sibTransId="{A9258AC2-B85A-4449-96D6-7AF2CF0B4D70}"/>
    <dgm:cxn modelId="{40B66915-F7A9-497E-BBF2-A1D952CE392D}" type="presOf" srcId="{A5783080-CC21-415B-8EBC-C448204309B9}" destId="{E5046601-8F46-4CF2-A6D7-9293B2FB4F09}" srcOrd="0" destOrd="1" presId="urn:microsoft.com/office/officeart/2005/8/layout/list1"/>
    <dgm:cxn modelId="{ABFFF139-6302-45DC-8D95-E03F025361D4}" srcId="{957827A5-3B36-4F28-86D6-D9BCAEB2B166}" destId="{97A88F5F-3FC3-45F9-B100-DB40B23C91BF}" srcOrd="1" destOrd="0" parTransId="{F1D198D8-58A7-48EB-8CA9-278EFC12B645}" sibTransId="{A735B4AC-6830-48E6-B72F-C420B6A71015}"/>
    <dgm:cxn modelId="{5EDC223A-8792-459C-893D-24241998B4FF}" type="presOf" srcId="{017C62FB-1B47-4BDD-AE4F-DDB3423ACA74}" destId="{E5046601-8F46-4CF2-A6D7-9293B2FB4F09}" srcOrd="0" destOrd="0" presId="urn:microsoft.com/office/officeart/2005/8/layout/list1"/>
    <dgm:cxn modelId="{D2BA7E65-31C7-4635-8025-70E3FED7CA0C}" srcId="{DC827EFE-9743-45F8-AD50-7871572D99B9}" destId="{9AAB9C01-08B9-4B01-AE6A-556EC36CE120}" srcOrd="2" destOrd="0" parTransId="{F768B8B5-8DBB-4BD4-BD0C-BC7FD4FDE4ED}" sibTransId="{A0900083-0865-440E-800B-258279C7BE11}"/>
    <dgm:cxn modelId="{417B8766-F2F7-4CE8-A83A-37CCF9AD8A5C}" type="presOf" srcId="{97A88F5F-3FC3-45F9-B100-DB40B23C91BF}" destId="{1AC25F4B-0B09-475F-B25F-BFD03B4FE3EE}" srcOrd="0" destOrd="0" presId="urn:microsoft.com/office/officeart/2005/8/layout/list1"/>
    <dgm:cxn modelId="{C14E2E68-09E2-4F48-B072-68E59419F387}" type="presOf" srcId="{4EFCE4A1-D74E-4941-BE34-1BF433D18BA7}" destId="{19027084-E1A5-4249-9F0F-3D1DB2E0EFB6}" srcOrd="0" destOrd="0" presId="urn:microsoft.com/office/officeart/2005/8/layout/list1"/>
    <dgm:cxn modelId="{A564467D-89E5-4989-9211-2964C469F05E}" type="presOf" srcId="{97A88F5F-3FC3-45F9-B100-DB40B23C91BF}" destId="{1E6343B5-727E-4393-B06D-26C9902CF3DE}" srcOrd="1" destOrd="0" presId="urn:microsoft.com/office/officeart/2005/8/layout/list1"/>
    <dgm:cxn modelId="{F08C6580-68DE-4F51-ABDE-73F1FE1B4CFF}" type="presOf" srcId="{611E9841-D0F3-4109-BA25-55BACC8FF107}" destId="{EFEE3CBF-E28B-4EC2-B936-44DFB7805CA1}" srcOrd="0" destOrd="0" presId="urn:microsoft.com/office/officeart/2005/8/layout/list1"/>
    <dgm:cxn modelId="{5E0C1283-906C-42CB-895D-7C3DA6D61A95}" type="presOf" srcId="{9AAB9C01-08B9-4B01-AE6A-556EC36CE120}" destId="{08DEF92A-F621-4DA0-BE5E-61417C127D2A}" srcOrd="0" destOrd="2" presId="urn:microsoft.com/office/officeart/2005/8/layout/list1"/>
    <dgm:cxn modelId="{9E3F548C-D565-4F89-83B6-6E47D462E1F2}" type="presOf" srcId="{DC827EFE-9743-45F8-AD50-7871572D99B9}" destId="{87274714-71BA-48AF-BF09-97D1D49B1C36}" srcOrd="1" destOrd="0" presId="urn:microsoft.com/office/officeart/2005/8/layout/list1"/>
    <dgm:cxn modelId="{626DA19A-6B57-4761-A098-01115083613C}" type="presOf" srcId="{DC827EFE-9743-45F8-AD50-7871572D99B9}" destId="{C16C0F08-8520-4E25-952C-3820F1342533}" srcOrd="0" destOrd="0" presId="urn:microsoft.com/office/officeart/2005/8/layout/list1"/>
    <dgm:cxn modelId="{5BC90D9C-F959-43A1-98CB-4C3F327BD34B}" srcId="{4EFCE4A1-D74E-4941-BE34-1BF433D18BA7}" destId="{611E9841-D0F3-4109-BA25-55BACC8FF107}" srcOrd="0" destOrd="0" parTransId="{FD9319B5-CEDF-49EA-88F3-4572381DBB80}" sibTransId="{8D050C3B-B01C-4BC5-82D3-F07288FF993A}"/>
    <dgm:cxn modelId="{AEE8C09F-1B0A-4911-AF85-3BC3C83AFE70}" type="presOf" srcId="{4EFCE4A1-D74E-4941-BE34-1BF433D18BA7}" destId="{DF41E3D4-A164-4C39-9855-47D952500BE3}" srcOrd="1" destOrd="0" presId="urn:microsoft.com/office/officeart/2005/8/layout/list1"/>
    <dgm:cxn modelId="{C24A3DAA-6AF9-4CAD-927C-AEEAFB3DF183}" srcId="{97A88F5F-3FC3-45F9-B100-DB40B23C91BF}" destId="{017C62FB-1B47-4BDD-AE4F-DDB3423ACA74}" srcOrd="0" destOrd="0" parTransId="{13431A66-1FBA-4B11-BBBC-C647E5F471CB}" sibTransId="{85DF0513-4A07-4CAC-BCB5-657608265EF2}"/>
    <dgm:cxn modelId="{609E76AA-4351-41E5-A10F-312CE4551DFE}" type="presOf" srcId="{0088D1D5-0441-4F48-BE7B-8CAD4C8D653A}" destId="{08DEF92A-F621-4DA0-BE5E-61417C127D2A}" srcOrd="0" destOrd="1" presId="urn:microsoft.com/office/officeart/2005/8/layout/list1"/>
    <dgm:cxn modelId="{0AE3CEAE-EE18-4228-A9B5-BEFBC97B6ECE}" type="presOf" srcId="{A72863FB-00D2-419C-A5FE-12187BECF264}" destId="{EFEE3CBF-E28B-4EC2-B936-44DFB7805CA1}" srcOrd="0" destOrd="1" presId="urn:microsoft.com/office/officeart/2005/8/layout/list1"/>
    <dgm:cxn modelId="{03BE7FB3-6818-4DA6-A417-E27E0BDEAA57}" srcId="{97A88F5F-3FC3-45F9-B100-DB40B23C91BF}" destId="{A5783080-CC21-415B-8EBC-C448204309B9}" srcOrd="1" destOrd="0" parTransId="{02B5883C-AC34-4C66-9A78-5330E8C7170D}" sibTransId="{7AB90D7B-BA99-49D2-A285-95322ACEEBE8}"/>
    <dgm:cxn modelId="{663583C1-AA17-4C8D-B769-F57E9BC41771}" type="presOf" srcId="{8CFAFC22-03CB-42E0-8BA8-134D8CA94DBC}" destId="{E5046601-8F46-4CF2-A6D7-9293B2FB4F09}" srcOrd="0" destOrd="2" presId="urn:microsoft.com/office/officeart/2005/8/layout/list1"/>
    <dgm:cxn modelId="{958072C2-5E7A-4772-9A3F-7FCCAD51F46C}" srcId="{DC827EFE-9743-45F8-AD50-7871572D99B9}" destId="{4A056F99-8FFE-449F-BBD8-BA6CE1F5ABEF}" srcOrd="0" destOrd="0" parTransId="{B7FB32FB-CEED-418A-846C-CEEDD09FD287}" sibTransId="{6794E73B-56B0-4A81-A34C-EDB0178E9029}"/>
    <dgm:cxn modelId="{6DDB4CCE-4B81-401F-AC3C-04573ADB4BFC}" srcId="{957827A5-3B36-4F28-86D6-D9BCAEB2B166}" destId="{DC827EFE-9743-45F8-AD50-7871572D99B9}" srcOrd="0" destOrd="0" parTransId="{371A5AEA-3493-4E8A-89A5-F751323631F7}" sibTransId="{0962CAB6-60E1-4EB6-9EB5-83C5821D2A85}"/>
    <dgm:cxn modelId="{A333D9E4-BB2F-47ED-AEC9-F364A374AECD}" srcId="{4EFCE4A1-D74E-4941-BE34-1BF433D18BA7}" destId="{A72863FB-00D2-419C-A5FE-12187BECF264}" srcOrd="1" destOrd="0" parTransId="{CED25FD3-7F66-4AF5-BC10-28A23AA1709B}" sibTransId="{FB22C6E2-4D85-4CD3-8CC3-62896E03E301}"/>
    <dgm:cxn modelId="{3E1C0FE7-EC01-447A-B977-2649651C21FF}" type="presOf" srcId="{957827A5-3B36-4F28-86D6-D9BCAEB2B166}" destId="{39D89C0C-963F-4CEA-AB08-A3EBE7B65670}" srcOrd="0" destOrd="0" presId="urn:microsoft.com/office/officeart/2005/8/layout/list1"/>
    <dgm:cxn modelId="{57D215ED-122F-480D-9703-3EEDAAE5AAAA}" srcId="{97A88F5F-3FC3-45F9-B100-DB40B23C91BF}" destId="{8CFAFC22-03CB-42E0-8BA8-134D8CA94DBC}" srcOrd="2" destOrd="0" parTransId="{1ED05289-6AAC-4F50-A164-26D6F7F1BC64}" sibTransId="{A1652B1D-58BD-4FA4-8BCC-E40847C6071E}"/>
    <dgm:cxn modelId="{7E35CAF4-36FA-4014-B7EA-EE9DAC458A0C}" srcId="{957827A5-3B36-4F28-86D6-D9BCAEB2B166}" destId="{4EFCE4A1-D74E-4941-BE34-1BF433D18BA7}" srcOrd="2" destOrd="0" parTransId="{70372FAE-2ABE-43F9-849F-DAC67E3DBBFE}" sibTransId="{77AD8ABF-BE5C-416F-9BEE-72B139D607CA}"/>
    <dgm:cxn modelId="{BA1C40FF-7ACD-43DF-BA8E-87B8CB6EFFDE}" type="presOf" srcId="{4A056F99-8FFE-449F-BBD8-BA6CE1F5ABEF}" destId="{08DEF92A-F621-4DA0-BE5E-61417C127D2A}" srcOrd="0" destOrd="0" presId="urn:microsoft.com/office/officeart/2005/8/layout/list1"/>
    <dgm:cxn modelId="{58F74DE2-7192-4EA0-AD3D-108ED05A8D58}" type="presParOf" srcId="{39D89C0C-963F-4CEA-AB08-A3EBE7B65670}" destId="{0DC33EEF-77DA-4351-8187-68002D585DE0}" srcOrd="0" destOrd="0" presId="urn:microsoft.com/office/officeart/2005/8/layout/list1"/>
    <dgm:cxn modelId="{D23B5DA1-59F6-449A-B1CA-9D830C5B9D01}" type="presParOf" srcId="{0DC33EEF-77DA-4351-8187-68002D585DE0}" destId="{C16C0F08-8520-4E25-952C-3820F1342533}" srcOrd="0" destOrd="0" presId="urn:microsoft.com/office/officeart/2005/8/layout/list1"/>
    <dgm:cxn modelId="{16C7B9BA-1E90-4D19-981B-08CC74A3B4C1}" type="presParOf" srcId="{0DC33EEF-77DA-4351-8187-68002D585DE0}" destId="{87274714-71BA-48AF-BF09-97D1D49B1C36}" srcOrd="1" destOrd="0" presId="urn:microsoft.com/office/officeart/2005/8/layout/list1"/>
    <dgm:cxn modelId="{E79498A5-251E-4559-85FD-BD2C6977AF04}" type="presParOf" srcId="{39D89C0C-963F-4CEA-AB08-A3EBE7B65670}" destId="{206AFB03-E6B4-4777-A0F9-0D16AEA19EEE}" srcOrd="1" destOrd="0" presId="urn:microsoft.com/office/officeart/2005/8/layout/list1"/>
    <dgm:cxn modelId="{F1A9E989-DC19-49A4-9390-604D1336520F}" type="presParOf" srcId="{39D89C0C-963F-4CEA-AB08-A3EBE7B65670}" destId="{08DEF92A-F621-4DA0-BE5E-61417C127D2A}" srcOrd="2" destOrd="0" presId="urn:microsoft.com/office/officeart/2005/8/layout/list1"/>
    <dgm:cxn modelId="{0DC09BFA-E2CC-4367-B0FD-66E2385ABC0A}" type="presParOf" srcId="{39D89C0C-963F-4CEA-AB08-A3EBE7B65670}" destId="{607BD4A9-D4BF-44F9-98A3-AA6D4FB62B1C}" srcOrd="3" destOrd="0" presId="urn:microsoft.com/office/officeart/2005/8/layout/list1"/>
    <dgm:cxn modelId="{823E1062-E8B5-40CD-9CE6-857C62378C1E}" type="presParOf" srcId="{39D89C0C-963F-4CEA-AB08-A3EBE7B65670}" destId="{72A65B15-98D4-415C-91D7-391D533FAA11}" srcOrd="4" destOrd="0" presId="urn:microsoft.com/office/officeart/2005/8/layout/list1"/>
    <dgm:cxn modelId="{993A9E11-9AFF-4505-AFBE-570EFEBF2E7A}" type="presParOf" srcId="{72A65B15-98D4-415C-91D7-391D533FAA11}" destId="{1AC25F4B-0B09-475F-B25F-BFD03B4FE3EE}" srcOrd="0" destOrd="0" presId="urn:microsoft.com/office/officeart/2005/8/layout/list1"/>
    <dgm:cxn modelId="{7E5C7617-6F01-46EC-BD18-EFF372A6CC68}" type="presParOf" srcId="{72A65B15-98D4-415C-91D7-391D533FAA11}" destId="{1E6343B5-727E-4393-B06D-26C9902CF3DE}" srcOrd="1" destOrd="0" presId="urn:microsoft.com/office/officeart/2005/8/layout/list1"/>
    <dgm:cxn modelId="{BAD1D167-1048-42DC-82DA-9C0D14728B89}" type="presParOf" srcId="{39D89C0C-963F-4CEA-AB08-A3EBE7B65670}" destId="{C56F31DB-D12C-4981-8954-D697EE71BB59}" srcOrd="5" destOrd="0" presId="urn:microsoft.com/office/officeart/2005/8/layout/list1"/>
    <dgm:cxn modelId="{DC2D8A67-20D2-448B-A8B6-3E0A9A63ACEA}" type="presParOf" srcId="{39D89C0C-963F-4CEA-AB08-A3EBE7B65670}" destId="{E5046601-8F46-4CF2-A6D7-9293B2FB4F09}" srcOrd="6" destOrd="0" presId="urn:microsoft.com/office/officeart/2005/8/layout/list1"/>
    <dgm:cxn modelId="{068187F2-2C84-47FB-9A72-77E13ABC99F0}" type="presParOf" srcId="{39D89C0C-963F-4CEA-AB08-A3EBE7B65670}" destId="{0C7F51E5-28D4-4588-8976-CDB7BEA57CB3}" srcOrd="7" destOrd="0" presId="urn:microsoft.com/office/officeart/2005/8/layout/list1"/>
    <dgm:cxn modelId="{9577B9C2-FA92-4A75-9EBF-177E6F3D633F}" type="presParOf" srcId="{39D89C0C-963F-4CEA-AB08-A3EBE7B65670}" destId="{3771A01C-69C4-4934-BDE0-2DD23905CAD0}" srcOrd="8" destOrd="0" presId="urn:microsoft.com/office/officeart/2005/8/layout/list1"/>
    <dgm:cxn modelId="{2FE32532-706E-4D78-A60E-38DD2E2CE37C}" type="presParOf" srcId="{3771A01C-69C4-4934-BDE0-2DD23905CAD0}" destId="{19027084-E1A5-4249-9F0F-3D1DB2E0EFB6}" srcOrd="0" destOrd="0" presId="urn:microsoft.com/office/officeart/2005/8/layout/list1"/>
    <dgm:cxn modelId="{EC7658A3-263F-41AD-8154-46BCC187DB37}" type="presParOf" srcId="{3771A01C-69C4-4934-BDE0-2DD23905CAD0}" destId="{DF41E3D4-A164-4C39-9855-47D952500BE3}" srcOrd="1" destOrd="0" presId="urn:microsoft.com/office/officeart/2005/8/layout/list1"/>
    <dgm:cxn modelId="{56C1D75D-4417-4E6A-83C7-52552AB25F34}" type="presParOf" srcId="{39D89C0C-963F-4CEA-AB08-A3EBE7B65670}" destId="{0466FF04-3DBE-4140-9199-4C357E155DB0}" srcOrd="9" destOrd="0" presId="urn:microsoft.com/office/officeart/2005/8/layout/list1"/>
    <dgm:cxn modelId="{0EE85A71-F7CB-44D2-B36A-C12D24860372}" type="presParOf" srcId="{39D89C0C-963F-4CEA-AB08-A3EBE7B65670}" destId="{EFEE3CBF-E28B-4EC2-B936-44DFB7805CA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EF92A-F621-4DA0-BE5E-61417C127D2A}">
      <dsp:nvSpPr>
        <dsp:cNvPr id="0" name=""/>
        <dsp:cNvSpPr/>
      </dsp:nvSpPr>
      <dsp:spPr>
        <a:xfrm>
          <a:off x="0" y="358604"/>
          <a:ext cx="8032282" cy="9355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3394" tIns="229108" rIns="623394" bIns="78232" numCol="1" spcCol="1270" anchor="t" anchorCtr="0">
          <a:noAutofit/>
        </a:bodyPr>
        <a:lstStyle/>
        <a:p>
          <a:pPr marL="57150" lvl="1" indent="-57150" algn="l" defTabSz="488950">
            <a:lnSpc>
              <a:spcPct val="90000"/>
            </a:lnSpc>
            <a:spcBef>
              <a:spcPct val="0"/>
            </a:spcBef>
            <a:spcAft>
              <a:spcPct val="15000"/>
            </a:spcAft>
            <a:buChar char="•"/>
          </a:pPr>
          <a:r>
            <a:rPr lang="sv-SE" sz="1100" kern="1200" dirty="0"/>
            <a:t>WIS-användare hos till exempel länsstyrelser, regioner, kommuner och myndigheter. </a:t>
          </a:r>
        </a:p>
        <a:p>
          <a:pPr marL="57150" lvl="1" indent="-57150" algn="l" defTabSz="488950">
            <a:lnSpc>
              <a:spcPct val="90000"/>
            </a:lnSpc>
            <a:spcBef>
              <a:spcPct val="0"/>
            </a:spcBef>
            <a:spcAft>
              <a:spcPct val="15000"/>
            </a:spcAft>
            <a:buChar char="•"/>
          </a:pPr>
          <a:r>
            <a:rPr lang="sv-SE" sz="1100" kern="1200" dirty="0"/>
            <a:t>Kan se varningsförslag och publicerade varningar</a:t>
          </a:r>
        </a:p>
        <a:p>
          <a:pPr marL="57150" lvl="1" indent="-57150" algn="l" defTabSz="488950">
            <a:lnSpc>
              <a:spcPct val="90000"/>
            </a:lnSpc>
            <a:spcBef>
              <a:spcPct val="0"/>
            </a:spcBef>
            <a:spcAft>
              <a:spcPct val="15000"/>
            </a:spcAft>
            <a:buChar char="•"/>
          </a:pPr>
          <a:r>
            <a:rPr lang="sv-SE" sz="1100" kern="1200" dirty="0"/>
            <a:t>Kan prenumerera på meddelandeutskick om publicerade och föreslagna varningar samt publicerade meddelanden</a:t>
          </a:r>
        </a:p>
      </dsp:txBody>
      <dsp:txXfrm>
        <a:off x="0" y="358604"/>
        <a:ext cx="8032282" cy="935550"/>
      </dsp:txXfrm>
    </dsp:sp>
    <dsp:sp modelId="{87274714-71BA-48AF-BF09-97D1D49B1C36}">
      <dsp:nvSpPr>
        <dsp:cNvPr id="0" name=""/>
        <dsp:cNvSpPr/>
      </dsp:nvSpPr>
      <dsp:spPr>
        <a:xfrm>
          <a:off x="401614" y="196244"/>
          <a:ext cx="5622597" cy="32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2521" tIns="0" rIns="212521" bIns="0" numCol="1" spcCol="1270" anchor="ctr" anchorCtr="0">
          <a:noAutofit/>
        </a:bodyPr>
        <a:lstStyle/>
        <a:p>
          <a:pPr marL="0" lvl="0" indent="0" algn="l" defTabSz="488950">
            <a:lnSpc>
              <a:spcPct val="90000"/>
            </a:lnSpc>
            <a:spcBef>
              <a:spcPct val="0"/>
            </a:spcBef>
            <a:spcAft>
              <a:spcPct val="35000"/>
            </a:spcAft>
            <a:buNone/>
          </a:pPr>
          <a:r>
            <a:rPr lang="sv-SE" sz="1100" kern="1200" dirty="0"/>
            <a:t>Användare med standardrättigheter för vädervarningar i WIS</a:t>
          </a:r>
        </a:p>
      </dsp:txBody>
      <dsp:txXfrm>
        <a:off x="417466" y="212096"/>
        <a:ext cx="5590893" cy="293016"/>
      </dsp:txXfrm>
    </dsp:sp>
    <dsp:sp modelId="{E5046601-8F46-4CF2-A6D7-9293B2FB4F09}">
      <dsp:nvSpPr>
        <dsp:cNvPr id="0" name=""/>
        <dsp:cNvSpPr/>
      </dsp:nvSpPr>
      <dsp:spPr>
        <a:xfrm>
          <a:off x="0" y="1553085"/>
          <a:ext cx="8032282" cy="9355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3394" tIns="229108" rIns="623394" bIns="78232" numCol="1" spcCol="1270" anchor="t" anchorCtr="0">
          <a:noAutofit/>
        </a:bodyPr>
        <a:lstStyle/>
        <a:p>
          <a:pPr marL="57150" lvl="1" indent="-57150" algn="l" defTabSz="488950">
            <a:lnSpc>
              <a:spcPct val="90000"/>
            </a:lnSpc>
            <a:spcBef>
              <a:spcPct val="0"/>
            </a:spcBef>
            <a:spcAft>
              <a:spcPct val="15000"/>
            </a:spcAft>
            <a:buChar char="•"/>
          </a:pPr>
          <a:r>
            <a:rPr lang="sv-SE" sz="1100" kern="1200" dirty="0"/>
            <a:t>Ett urval WIS-användare hos länsstyrelserna. Rättigheten tilldelas av länsstyrelsens aktörsadministratör</a:t>
          </a:r>
        </a:p>
        <a:p>
          <a:pPr marL="57150" lvl="1" indent="-57150" algn="l" defTabSz="488950">
            <a:lnSpc>
              <a:spcPct val="90000"/>
            </a:lnSpc>
            <a:spcBef>
              <a:spcPct val="0"/>
            </a:spcBef>
            <a:spcAft>
              <a:spcPct val="15000"/>
            </a:spcAft>
            <a:buChar char="•"/>
          </a:pPr>
          <a:r>
            <a:rPr lang="sv-SE" sz="1100" kern="1200" dirty="0"/>
            <a:t>Kan lämna ställningstagande och utvärdera vädervarningar för det egna länet</a:t>
          </a:r>
        </a:p>
        <a:p>
          <a:pPr marL="57150" lvl="1" indent="-57150" algn="l" defTabSz="488950">
            <a:lnSpc>
              <a:spcPct val="90000"/>
            </a:lnSpc>
            <a:spcBef>
              <a:spcPct val="0"/>
            </a:spcBef>
            <a:spcAft>
              <a:spcPct val="15000"/>
            </a:spcAft>
            <a:buChar char="•"/>
          </a:pPr>
          <a:r>
            <a:rPr lang="sv-SE" sz="1100" kern="1200" dirty="0"/>
            <a:t>Kan ställa in meddelandeutskick för situationer när det egna länet ska lämna ställningstagande samt besvara nationell varningsutvärdering</a:t>
          </a:r>
        </a:p>
      </dsp:txBody>
      <dsp:txXfrm>
        <a:off x="0" y="1553085"/>
        <a:ext cx="8032282" cy="935550"/>
      </dsp:txXfrm>
    </dsp:sp>
    <dsp:sp modelId="{1E6343B5-727E-4393-B06D-26C9902CF3DE}">
      <dsp:nvSpPr>
        <dsp:cNvPr id="0" name=""/>
        <dsp:cNvSpPr/>
      </dsp:nvSpPr>
      <dsp:spPr>
        <a:xfrm>
          <a:off x="401614" y="1353554"/>
          <a:ext cx="5622597" cy="32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2521" tIns="0" rIns="212521" bIns="0" numCol="1" spcCol="1270" anchor="ctr" anchorCtr="0">
          <a:noAutofit/>
        </a:bodyPr>
        <a:lstStyle/>
        <a:p>
          <a:pPr marL="0" lvl="0" indent="0" algn="l" defTabSz="488950">
            <a:lnSpc>
              <a:spcPct val="90000"/>
            </a:lnSpc>
            <a:spcBef>
              <a:spcPct val="0"/>
            </a:spcBef>
            <a:spcAft>
              <a:spcPct val="35000"/>
            </a:spcAft>
            <a:buNone/>
          </a:pPr>
          <a:r>
            <a:rPr lang="sv-SE" sz="1100" kern="1200" dirty="0"/>
            <a:t>Användare som tilldelats särskild rättighet för vädervarningar i WIS </a:t>
          </a:r>
          <a:br>
            <a:rPr lang="sv-SE" sz="1100" kern="1200" dirty="0"/>
          </a:br>
          <a:r>
            <a:rPr lang="sv-SE" sz="1100" kern="1200" dirty="0"/>
            <a:t>(utöver standardrättigheter)</a:t>
          </a:r>
        </a:p>
      </dsp:txBody>
      <dsp:txXfrm>
        <a:off x="417466" y="1369406"/>
        <a:ext cx="5590893" cy="293016"/>
      </dsp:txXfrm>
    </dsp:sp>
    <dsp:sp modelId="{EFEE3CBF-E28B-4EC2-B936-44DFB7805CA1}">
      <dsp:nvSpPr>
        <dsp:cNvPr id="0" name=""/>
        <dsp:cNvSpPr/>
      </dsp:nvSpPr>
      <dsp:spPr>
        <a:xfrm>
          <a:off x="0" y="2673224"/>
          <a:ext cx="8032282" cy="779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3394" tIns="229108" rIns="623394" bIns="78232" numCol="1" spcCol="1270" anchor="t" anchorCtr="0">
          <a:noAutofit/>
        </a:bodyPr>
        <a:lstStyle/>
        <a:p>
          <a:pPr marL="57150" lvl="1" indent="-57150" algn="l" defTabSz="488950">
            <a:lnSpc>
              <a:spcPct val="90000"/>
            </a:lnSpc>
            <a:spcBef>
              <a:spcPct val="0"/>
            </a:spcBef>
            <a:spcAft>
              <a:spcPct val="15000"/>
            </a:spcAft>
            <a:buChar char="•"/>
          </a:pPr>
          <a:r>
            <a:rPr lang="sv-SE" sz="1100" kern="1200" dirty="0"/>
            <a:t>WIS-användare som tillhör grupperna Övriga aktörer (t.ex. frivilligorganisationer och privata aktörer med krisberedskapsansvar) samt Utländska aktörer i WIS</a:t>
          </a:r>
        </a:p>
        <a:p>
          <a:pPr marL="57150" lvl="1" indent="-57150" algn="l" defTabSz="488950">
            <a:lnSpc>
              <a:spcPct val="90000"/>
            </a:lnSpc>
            <a:spcBef>
              <a:spcPct val="0"/>
            </a:spcBef>
            <a:spcAft>
              <a:spcPct val="15000"/>
            </a:spcAft>
            <a:buChar char="•"/>
          </a:pPr>
          <a:r>
            <a:rPr lang="sv-SE" sz="1100" kern="1200" dirty="0"/>
            <a:t>Kan prenumerera på meddelandeutskick om publicerade vädervarningar</a:t>
          </a:r>
        </a:p>
      </dsp:txBody>
      <dsp:txXfrm>
        <a:off x="0" y="2673224"/>
        <a:ext cx="8032282" cy="779625"/>
      </dsp:txXfrm>
    </dsp:sp>
    <dsp:sp modelId="{DF41E3D4-A164-4C39-9855-47D952500BE3}">
      <dsp:nvSpPr>
        <dsp:cNvPr id="0" name=""/>
        <dsp:cNvSpPr/>
      </dsp:nvSpPr>
      <dsp:spPr>
        <a:xfrm>
          <a:off x="401614" y="2510865"/>
          <a:ext cx="5622597" cy="32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2521" tIns="0" rIns="212521" bIns="0" numCol="1" spcCol="1270" anchor="ctr" anchorCtr="0">
          <a:noAutofit/>
        </a:bodyPr>
        <a:lstStyle/>
        <a:p>
          <a:pPr marL="0" lvl="0" indent="0" algn="l" defTabSz="488950">
            <a:lnSpc>
              <a:spcPct val="90000"/>
            </a:lnSpc>
            <a:spcBef>
              <a:spcPct val="0"/>
            </a:spcBef>
            <a:spcAft>
              <a:spcPct val="35000"/>
            </a:spcAft>
            <a:buNone/>
          </a:pPr>
          <a:r>
            <a:rPr lang="sv-SE" sz="1100" kern="1200" dirty="0"/>
            <a:t>Användare som saknar standardrättigheter för vädervarningar i WIS</a:t>
          </a:r>
        </a:p>
      </dsp:txBody>
      <dsp:txXfrm>
        <a:off x="417466" y="2526717"/>
        <a:ext cx="5590893"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40E2EC0-CFAD-4231-8372-DF5CDC5497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2C7D48D3-EFB7-4B3E-A99A-5873243CDE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3AB844-5124-4B63-9A01-94DB6F4C5084}" type="datetimeFigureOut">
              <a:rPr lang="sv-SE" smtClean="0"/>
              <a:t>2021-03-24</a:t>
            </a:fld>
            <a:endParaRPr lang="sv-SE"/>
          </a:p>
        </p:txBody>
      </p:sp>
      <p:sp>
        <p:nvSpPr>
          <p:cNvPr id="4" name="Platshållare för sidfot 3">
            <a:extLst>
              <a:ext uri="{FF2B5EF4-FFF2-40B4-BE49-F238E27FC236}">
                <a16:creationId xmlns:a16="http://schemas.microsoft.com/office/drawing/2014/main" id="{5272B7D2-1A3C-4109-9435-F7EEE1E528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303652F-7098-4EBD-94E1-AD31E5728E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9EEEDF-EF62-491D-9384-6BBCFCAB55B2}" type="slidenum">
              <a:rPr lang="sv-SE" smtClean="0"/>
              <a:t>‹#›</a:t>
            </a:fld>
            <a:endParaRPr lang="sv-SE"/>
          </a:p>
        </p:txBody>
      </p:sp>
    </p:spTree>
    <p:extLst>
      <p:ext uri="{BB962C8B-B14F-4D97-AF65-F5344CB8AC3E}">
        <p14:creationId xmlns:p14="http://schemas.microsoft.com/office/powerpoint/2010/main" val="295546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AFDC1-7934-4ADE-8A01-DF04F77B2F3C}" type="datetimeFigureOut">
              <a:rPr lang="sv-SE" smtClean="0"/>
              <a:t>2021-03-24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89E91-B0FD-4006-B54A-86D0A8D93166}" type="slidenum">
              <a:rPr lang="sv-SE" smtClean="0"/>
              <a:t>‹#›</a:t>
            </a:fld>
            <a:endParaRPr lang="sv-SE"/>
          </a:p>
        </p:txBody>
      </p:sp>
    </p:spTree>
    <p:extLst>
      <p:ext uri="{BB962C8B-B14F-4D97-AF65-F5344CB8AC3E}">
        <p14:creationId xmlns:p14="http://schemas.microsoft.com/office/powerpoint/2010/main" val="24283526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789E91-B0FD-4006-B54A-86D0A8D93166}" type="slidenum">
              <a:rPr lang="sv-SE" smtClean="0"/>
              <a:t>5</a:t>
            </a:fld>
            <a:endParaRPr lang="sv-SE"/>
          </a:p>
        </p:txBody>
      </p:sp>
    </p:spTree>
    <p:extLst>
      <p:ext uri="{BB962C8B-B14F-4D97-AF65-F5344CB8AC3E}">
        <p14:creationId xmlns:p14="http://schemas.microsoft.com/office/powerpoint/2010/main" val="196545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sz="1800" b="0"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7C789E91-B0FD-4006-B54A-86D0A8D93166}" type="slidenum">
              <a:rPr lang="sv-SE" smtClean="0"/>
              <a:t>6</a:t>
            </a:fld>
            <a:endParaRPr lang="sv-SE"/>
          </a:p>
        </p:txBody>
      </p:sp>
    </p:spTree>
    <p:extLst>
      <p:ext uri="{BB962C8B-B14F-4D97-AF65-F5344CB8AC3E}">
        <p14:creationId xmlns:p14="http://schemas.microsoft.com/office/powerpoint/2010/main" val="164483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789E91-B0FD-4006-B54A-86D0A8D93166}" type="slidenum">
              <a:rPr lang="sv-SE" smtClean="0"/>
              <a:t>9</a:t>
            </a:fld>
            <a:endParaRPr lang="sv-SE"/>
          </a:p>
        </p:txBody>
      </p:sp>
    </p:spTree>
    <p:extLst>
      <p:ext uri="{BB962C8B-B14F-4D97-AF65-F5344CB8AC3E}">
        <p14:creationId xmlns:p14="http://schemas.microsoft.com/office/powerpoint/2010/main" val="12173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789E91-B0FD-4006-B54A-86D0A8D93166}" type="slidenum">
              <a:rPr lang="sv-SE" smtClean="0"/>
              <a:t>18</a:t>
            </a:fld>
            <a:endParaRPr lang="sv-SE"/>
          </a:p>
        </p:txBody>
      </p:sp>
    </p:spTree>
    <p:extLst>
      <p:ext uri="{BB962C8B-B14F-4D97-AF65-F5344CB8AC3E}">
        <p14:creationId xmlns:p14="http://schemas.microsoft.com/office/powerpoint/2010/main" val="40612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789E91-B0FD-4006-B54A-86D0A8D93166}" type="slidenum">
              <a:rPr lang="sv-SE" smtClean="0"/>
              <a:t>31</a:t>
            </a:fld>
            <a:endParaRPr lang="sv-SE"/>
          </a:p>
        </p:txBody>
      </p:sp>
    </p:spTree>
    <p:extLst>
      <p:ext uri="{BB962C8B-B14F-4D97-AF65-F5344CB8AC3E}">
        <p14:creationId xmlns:p14="http://schemas.microsoft.com/office/powerpoint/2010/main" val="158499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789E91-B0FD-4006-B54A-86D0A8D93166}" type="slidenum">
              <a:rPr lang="sv-SE" smtClean="0"/>
              <a:t>41</a:t>
            </a:fld>
            <a:endParaRPr lang="sv-SE"/>
          </a:p>
        </p:txBody>
      </p:sp>
    </p:spTree>
    <p:extLst>
      <p:ext uri="{BB962C8B-B14F-4D97-AF65-F5344CB8AC3E}">
        <p14:creationId xmlns:p14="http://schemas.microsoft.com/office/powerpoint/2010/main" val="367603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789E91-B0FD-4006-B54A-86D0A8D93166}" type="slidenum">
              <a:rPr lang="sv-SE" smtClean="0"/>
              <a:t>45</a:t>
            </a:fld>
            <a:endParaRPr lang="sv-SE"/>
          </a:p>
        </p:txBody>
      </p:sp>
    </p:spTree>
    <p:extLst>
      <p:ext uri="{BB962C8B-B14F-4D97-AF65-F5344CB8AC3E}">
        <p14:creationId xmlns:p14="http://schemas.microsoft.com/office/powerpoint/2010/main" val="3147087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5310DCC-F93E-47D3-8AF1-73D83A53595C}"/>
              </a:ext>
            </a:extLst>
          </p:cNvPr>
          <p:cNvSpPr>
            <a:spLocks noGrp="1"/>
          </p:cNvSpPr>
          <p:nvPr>
            <p:ph type="title" hasCustomPrompt="1"/>
          </p:nvPr>
        </p:nvSpPr>
        <p:spPr>
          <a:xfrm>
            <a:off x="2847903" y="3245810"/>
            <a:ext cx="5761253" cy="1101600"/>
          </a:xfrm>
        </p:spPr>
        <p:txBody>
          <a:bodyPr lIns="0" rIns="0" anchor="t">
            <a:noAutofit/>
          </a:bodyPr>
          <a:lstStyle>
            <a:lvl1pPr>
              <a:defRPr lang="sv-SE" sz="2800" strike="noStrike" kern="1200" cap="all" normalizeH="0" baseline="0" dirty="0">
                <a:solidFill>
                  <a:schemeClr val="tx1"/>
                </a:solidFill>
                <a:latin typeface="Arial Black" panose="020B0A04020102020204" pitchFamily="34" charset="0"/>
                <a:ea typeface="+mn-ea"/>
                <a:cs typeface="+mn-cs"/>
              </a:defRPr>
            </a:lvl1pPr>
          </a:lstStyle>
          <a:p>
            <a:r>
              <a:rPr lang="sv-SE" sz="2800" cap="all" dirty="0">
                <a:latin typeface="Arial Black" panose="020B0A04020102020204" pitchFamily="34" charset="0"/>
              </a:rPr>
              <a:t>KLICKA här FÖR ATT LÄGGA TILL RUBRIK</a:t>
            </a:r>
            <a:endParaRPr lang="sv-SE" sz="2800" dirty="0">
              <a:latin typeface="Arial Black" panose="020B0A04020102020204" pitchFamily="34" charset="0"/>
            </a:endParaRPr>
          </a:p>
        </p:txBody>
      </p:sp>
      <p:pic>
        <p:nvPicPr>
          <p:cNvPr id="19" name="Bildobjekt 18">
            <a:extLst>
              <a:ext uri="{FF2B5EF4-FFF2-40B4-BE49-F238E27FC236}">
                <a16:creationId xmlns:a16="http://schemas.microsoft.com/office/drawing/2014/main" id="{D2798BB5-74F6-45AD-974C-42E3FC0026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5" t="26230"/>
          <a:stretch/>
        </p:blipFill>
        <p:spPr>
          <a:xfrm>
            <a:off x="0" y="0"/>
            <a:ext cx="5143624" cy="4296194"/>
          </a:xfrm>
          <a:prstGeom prst="rect">
            <a:avLst/>
          </a:prstGeom>
        </p:spPr>
      </p:pic>
      <p:sp>
        <p:nvSpPr>
          <p:cNvPr id="5" name="Subtitle 4">
            <a:extLst>
              <a:ext uri="{FF2B5EF4-FFF2-40B4-BE49-F238E27FC236}">
                <a16:creationId xmlns:a16="http://schemas.microsoft.com/office/drawing/2014/main" id="{14F3F44B-59C9-43F6-90A6-293B49E3FACA}"/>
              </a:ext>
            </a:extLst>
          </p:cNvPr>
          <p:cNvSpPr>
            <a:spLocks noGrp="1" noChangeArrowheads="1"/>
          </p:cNvSpPr>
          <p:nvPr>
            <p:ph type="subTitle" idx="1" hasCustomPrompt="1"/>
          </p:nvPr>
        </p:nvSpPr>
        <p:spPr>
          <a:xfrm>
            <a:off x="2847903" y="2785367"/>
            <a:ext cx="5761254" cy="421481"/>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lIns="0" rIns="0" anchor="b">
            <a:noAutofit/>
          </a:bodyPr>
          <a:lstStyle>
            <a:lvl1pPr marL="0" indent="0">
              <a:buFont typeface="Wingdings" pitchFamily="2" charset="2"/>
              <a:buNone/>
              <a:defRPr sz="1600" cap="all" baseline="0" smtClean="0">
                <a:latin typeface="Arial" panose="020B0604020202020204" pitchFamily="34" charset="0"/>
                <a:cs typeface="Arial" panose="020B0604020202020204" pitchFamily="34" charset="0"/>
              </a:defRPr>
            </a:lvl1pPr>
          </a:lstStyle>
          <a:p>
            <a:pPr lvl="0"/>
            <a:r>
              <a:rPr lang="sv-SE" noProof="0" dirty="0"/>
              <a:t>KLICKA här FÖR ATT LÄGGA TILL RUBRIK</a:t>
            </a:r>
          </a:p>
        </p:txBody>
      </p:sp>
    </p:spTree>
    <p:extLst>
      <p:ext uri="{BB962C8B-B14F-4D97-AF65-F5344CB8AC3E}">
        <p14:creationId xmlns:p14="http://schemas.microsoft.com/office/powerpoint/2010/main" val="6173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791" userDrawn="1">
          <p15:clr>
            <a:srgbClr val="A4A3A4"/>
          </p15:clr>
        </p15:guide>
        <p15:guide id="2" orient="horz" pos="1960" userDrawn="1">
          <p15:clr>
            <a:srgbClr val="A4A3A4"/>
          </p15:clr>
        </p15:guide>
        <p15:guide id="3" orient="horz" pos="2255"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våradig rubrik och innehåll ">
    <p:spTree>
      <p:nvGrpSpPr>
        <p:cNvPr id="1" name=""/>
        <p:cNvGrpSpPr/>
        <p:nvPr/>
      </p:nvGrpSpPr>
      <p:grpSpPr>
        <a:xfrm>
          <a:off x="0" y="0"/>
          <a:ext cx="0" cy="0"/>
          <a:chOff x="0" y="0"/>
          <a:chExt cx="0" cy="0"/>
        </a:xfrm>
      </p:grpSpPr>
      <p:sp>
        <p:nvSpPr>
          <p:cNvPr id="2" name="Title 1" descr="Tvåradersrubrik"/>
          <p:cNvSpPr>
            <a:spLocks noGrp="1"/>
          </p:cNvSpPr>
          <p:nvPr>
            <p:ph type="title" hasCustomPrompt="1"/>
          </p:nvPr>
        </p:nvSpPr>
        <p:spPr>
          <a:xfrm>
            <a:off x="687972" y="906380"/>
            <a:ext cx="7771816" cy="860400"/>
          </a:xfrm>
        </p:spPr>
        <p:txBody>
          <a:bodyPr lIns="0" rIns="0" numCol="1" anchor="t">
            <a:noAutofit/>
          </a:bodyPr>
          <a:lstStyle>
            <a:lvl1pPr>
              <a:defRPr lang="sv-SE" sz="2800" kern="1200" dirty="0">
                <a:solidFill>
                  <a:schemeClr val="tx1"/>
                </a:solidFill>
                <a:latin typeface="Arial Black" panose="020B0A04020102020204" pitchFamily="34" charset="0"/>
                <a:ea typeface="+mn-ea"/>
                <a:cs typeface="+mn-cs"/>
              </a:defRPr>
            </a:lvl1pPr>
          </a:lstStyle>
          <a:p>
            <a:r>
              <a:rPr lang="sv-SE" sz="2800" dirty="0">
                <a:latin typeface="Arial Black" panose="020B0A04020102020204" pitchFamily="34" charset="0"/>
              </a:rPr>
              <a:t>Klicka för att lägga till </a:t>
            </a:r>
            <a:br>
              <a:rPr lang="sv-SE" sz="2800" dirty="0">
                <a:latin typeface="Arial Black" panose="020B0A04020102020204" pitchFamily="34" charset="0"/>
              </a:rPr>
            </a:br>
            <a:r>
              <a:rPr lang="sv-SE" sz="2800" dirty="0">
                <a:latin typeface="Arial Black" panose="020B0A04020102020204" pitchFamily="34" charset="0"/>
              </a:rPr>
              <a:t>tvåradig rubrik</a:t>
            </a:r>
            <a:endParaRPr lang="sv-SE" dirty="0">
              <a:latin typeface="Arial Black" panose="020B0A04020102020204" pitchFamily="34" charset="0"/>
            </a:endParaRPr>
          </a:p>
        </p:txBody>
      </p:sp>
      <p:sp>
        <p:nvSpPr>
          <p:cNvPr id="3" name="Content Placeholder 2"/>
          <p:cNvSpPr>
            <a:spLocks noGrp="1"/>
          </p:cNvSpPr>
          <p:nvPr>
            <p:ph idx="1" hasCustomPrompt="1"/>
          </p:nvPr>
        </p:nvSpPr>
        <p:spPr>
          <a:xfrm>
            <a:off x="687972" y="1828800"/>
            <a:ext cx="7771815" cy="3163570"/>
          </a:xfrm>
        </p:spPr>
        <p:txBody>
          <a:bodyPr lIns="0" rIns="0">
            <a:noAutofit/>
          </a:bodyPr>
          <a:lstStyle>
            <a:lvl1pPr>
              <a:defRPr/>
            </a:lvl1pPr>
          </a:lstStyle>
          <a:p>
            <a:pPr lvl="0"/>
            <a:r>
              <a:rPr lang="en-US" dirty="0" err="1"/>
              <a:t>Skriv</a:t>
            </a:r>
            <a:r>
              <a:rPr lang="en-US" dirty="0"/>
              <a:t> text </a:t>
            </a:r>
            <a:r>
              <a:rPr lang="en-US" dirty="0" err="1"/>
              <a:t>här</a:t>
            </a:r>
            <a:endParaRPr lang="en-US" dirty="0"/>
          </a:p>
        </p:txBody>
      </p:sp>
    </p:spTree>
    <p:extLst>
      <p:ext uri="{BB962C8B-B14F-4D97-AF65-F5344CB8AC3E}">
        <p14:creationId xmlns:p14="http://schemas.microsoft.com/office/powerpoint/2010/main" val="47730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81" userDrawn="1">
          <p15:clr>
            <a:srgbClr val="A4A3A4"/>
          </p15:clr>
        </p15:guide>
        <p15:guide id="4" orient="horz" pos="1302" userDrawn="1">
          <p15:clr>
            <a:srgbClr val="A4A3A4"/>
          </p15:clr>
        </p15:guide>
        <p15:guide id="5" pos="431" userDrawn="1">
          <p15:clr>
            <a:srgbClr val="A4A3A4"/>
          </p15:clr>
        </p15:guide>
        <p15:guide id="6" pos="5329"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radig rubrik och innehåll ">
    <p:spTree>
      <p:nvGrpSpPr>
        <p:cNvPr id="1" name=""/>
        <p:cNvGrpSpPr/>
        <p:nvPr/>
      </p:nvGrpSpPr>
      <p:grpSpPr>
        <a:xfrm>
          <a:off x="0" y="0"/>
          <a:ext cx="0" cy="0"/>
          <a:chOff x="0" y="0"/>
          <a:chExt cx="0" cy="0"/>
        </a:xfrm>
      </p:grpSpPr>
      <p:sp>
        <p:nvSpPr>
          <p:cNvPr id="2" name="Title 1" descr="enradig rubriktext"/>
          <p:cNvSpPr>
            <a:spLocks noGrp="1"/>
          </p:cNvSpPr>
          <p:nvPr>
            <p:ph type="title" hasCustomPrompt="1"/>
          </p:nvPr>
        </p:nvSpPr>
        <p:spPr>
          <a:xfrm>
            <a:off x="687972" y="906380"/>
            <a:ext cx="7771815" cy="425675"/>
          </a:xfrm>
        </p:spPr>
        <p:txBody>
          <a:bodyPr wrap="none" lIns="0" rIns="0" anchor="t">
            <a:noAutofit/>
          </a:bodyPr>
          <a:lstStyle>
            <a:lvl1pPr>
              <a:defRPr lang="sv-SE" sz="2800" kern="1200" dirty="0" smtClean="0">
                <a:solidFill>
                  <a:schemeClr val="tx1"/>
                </a:solidFill>
                <a:latin typeface="Arial Black" panose="020B0A04020102020204" pitchFamily="34" charset="0"/>
                <a:ea typeface="+mn-ea"/>
                <a:cs typeface="+mn-cs"/>
              </a:defRPr>
            </a:lvl1pPr>
          </a:lstStyle>
          <a:p>
            <a:r>
              <a:rPr lang="sv-SE" sz="2800" dirty="0">
                <a:latin typeface="Arial Black" panose="020B0A04020102020204" pitchFamily="34" charset="0"/>
              </a:rPr>
              <a:t>Klicka för att lägga till enradig rubrik</a:t>
            </a:r>
            <a:endParaRPr lang="sv-SE" dirty="0">
              <a:latin typeface="Arial Black" panose="020B0A04020102020204" pitchFamily="34" charset="0"/>
            </a:endParaRPr>
          </a:p>
        </p:txBody>
      </p:sp>
      <p:sp>
        <p:nvSpPr>
          <p:cNvPr id="3" name="Content Placeholder 2"/>
          <p:cNvSpPr>
            <a:spLocks noGrp="1"/>
          </p:cNvSpPr>
          <p:nvPr>
            <p:ph idx="1" hasCustomPrompt="1"/>
          </p:nvPr>
        </p:nvSpPr>
        <p:spPr>
          <a:xfrm>
            <a:off x="687972" y="1393200"/>
            <a:ext cx="7771815" cy="3587950"/>
          </a:xfrm>
        </p:spPr>
        <p:txBody>
          <a:bodyPr lIns="0" rIns="0">
            <a:noAutofit/>
          </a:bodyPr>
          <a:lstStyle>
            <a:lvl1pPr>
              <a:defRPr/>
            </a:lvl1pPr>
          </a:lstStyle>
          <a:p>
            <a:pPr lvl="0"/>
            <a:r>
              <a:rPr lang="en-US" dirty="0" err="1"/>
              <a:t>Skriv</a:t>
            </a:r>
            <a:r>
              <a:rPr lang="en-US" dirty="0"/>
              <a:t> text </a:t>
            </a:r>
            <a:r>
              <a:rPr lang="en-US" dirty="0" err="1"/>
              <a:t>här</a:t>
            </a:r>
            <a:endParaRPr lang="en-US" dirty="0"/>
          </a:p>
        </p:txBody>
      </p:sp>
    </p:spTree>
    <p:extLst>
      <p:ext uri="{BB962C8B-B14F-4D97-AF65-F5344CB8AC3E}">
        <p14:creationId xmlns:p14="http://schemas.microsoft.com/office/powerpoint/2010/main" val="407626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81" userDrawn="1">
          <p15:clr>
            <a:srgbClr val="A4A3A4"/>
          </p15:clr>
        </p15:guide>
        <p15:guide id="2" pos="431" userDrawn="1">
          <p15:clr>
            <a:srgbClr val="A4A3A4"/>
          </p15:clr>
        </p15:guide>
        <p15:guide id="3" orient="horz" pos="1030" userDrawn="1">
          <p15:clr>
            <a:srgbClr val="A4A3A4"/>
          </p15:clr>
        </p15:guide>
        <p15:guide id="4" pos="532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300" y="3231607"/>
            <a:ext cx="6179635" cy="445539"/>
          </a:xfrm>
        </p:spPr>
        <p:txBody>
          <a:bodyPr wrap="none" lIns="0" tIns="0" rIns="0" bIns="0" anchor="b">
            <a:noAutofit/>
          </a:bodyPr>
          <a:lstStyle>
            <a:lvl1pPr>
              <a:defRPr sz="2800"/>
            </a:lvl1pPr>
          </a:lstStyle>
          <a:p>
            <a:r>
              <a:rPr lang="sv-SE" sz="2800" dirty="0">
                <a:latin typeface="Arial Black" panose="020B0A04020102020204" pitchFamily="34" charset="0"/>
              </a:rPr>
              <a:t>Lägg till enradig avsnittsrubrik</a:t>
            </a:r>
          </a:p>
        </p:txBody>
      </p:sp>
      <p:pic>
        <p:nvPicPr>
          <p:cNvPr id="8" name="Bildobjekt 7">
            <a:extLst>
              <a:ext uri="{FF2B5EF4-FFF2-40B4-BE49-F238E27FC236}">
                <a16:creationId xmlns:a16="http://schemas.microsoft.com/office/drawing/2014/main" id="{97E8DA9C-78FE-4812-B9DD-CE90A96D11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913" t="26230"/>
          <a:stretch/>
        </p:blipFill>
        <p:spPr>
          <a:xfrm>
            <a:off x="0" y="0"/>
            <a:ext cx="3095728" cy="4296194"/>
          </a:xfrm>
          <a:prstGeom prst="rect">
            <a:avLst/>
          </a:prstGeom>
        </p:spPr>
      </p:pic>
    </p:spTree>
    <p:extLst>
      <p:ext uri="{BB962C8B-B14F-4D97-AF65-F5344CB8AC3E}">
        <p14:creationId xmlns:p14="http://schemas.microsoft.com/office/powerpoint/2010/main" val="392013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55" userDrawn="1">
          <p15:clr>
            <a:srgbClr val="A4A3A4"/>
          </p15:clr>
        </p15:guide>
        <p15:guide id="2" pos="453"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radig rubrik och två innehållsdel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974" y="906380"/>
            <a:ext cx="7768851" cy="860400"/>
          </a:xfrm>
        </p:spPr>
        <p:txBody>
          <a:bodyPr lIns="0" rIns="0" anchor="t">
            <a:noAutofit/>
          </a:bodyPr>
          <a:lstStyle>
            <a:lvl1pPr>
              <a:defRPr sz="2800"/>
            </a:lvl1pPr>
          </a:lstStyle>
          <a:p>
            <a:r>
              <a:rPr lang="sv-SE" sz="2800" dirty="0">
                <a:latin typeface="Arial Black" panose="020B0A04020102020204" pitchFamily="34" charset="0"/>
              </a:rPr>
              <a:t>Klicka för att lägga till </a:t>
            </a:r>
            <a:br>
              <a:rPr lang="sv-SE" sz="2800" dirty="0">
                <a:latin typeface="Arial Black" panose="020B0A04020102020204" pitchFamily="34" charset="0"/>
              </a:rPr>
            </a:br>
            <a:r>
              <a:rPr lang="sv-SE" sz="2800" dirty="0">
                <a:latin typeface="Arial Black" panose="020B0A04020102020204" pitchFamily="34" charset="0"/>
              </a:rPr>
              <a:t>tvåradig rubrik</a:t>
            </a:r>
            <a:endParaRPr lang="sv-SE" dirty="0">
              <a:latin typeface="Arial Black" panose="020B0A04020102020204" pitchFamily="34" charset="0"/>
            </a:endParaRPr>
          </a:p>
        </p:txBody>
      </p:sp>
      <p:sp>
        <p:nvSpPr>
          <p:cNvPr id="3" name="Content Placeholder 2"/>
          <p:cNvSpPr>
            <a:spLocks noGrp="1"/>
          </p:cNvSpPr>
          <p:nvPr>
            <p:ph sz="half" idx="1" hasCustomPrompt="1"/>
          </p:nvPr>
        </p:nvSpPr>
        <p:spPr>
          <a:xfrm>
            <a:off x="687975" y="1830235"/>
            <a:ext cx="3704638" cy="3163570"/>
          </a:xfrm>
        </p:spPr>
        <p:txBody>
          <a:bodyPr lIns="0" rIns="0">
            <a:noAutofit/>
          </a:bodyPr>
          <a:lstStyle>
            <a:lvl1pPr>
              <a:defRPr sz="1800"/>
            </a:lvl1pPr>
            <a:lvl2pPr>
              <a:defRPr sz="18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Content Placeholder 2">
            <a:extLst>
              <a:ext uri="{FF2B5EF4-FFF2-40B4-BE49-F238E27FC236}">
                <a16:creationId xmlns:a16="http://schemas.microsoft.com/office/drawing/2014/main" id="{52B758B9-0CDE-4ACD-9AC5-5F98243B5175}"/>
              </a:ext>
            </a:extLst>
          </p:cNvPr>
          <p:cNvSpPr>
            <a:spLocks noGrp="1"/>
          </p:cNvSpPr>
          <p:nvPr>
            <p:ph sz="half" idx="10" hasCustomPrompt="1"/>
          </p:nvPr>
        </p:nvSpPr>
        <p:spPr>
          <a:xfrm>
            <a:off x="4755150" y="1828800"/>
            <a:ext cx="3704638" cy="3164400"/>
          </a:xfrm>
        </p:spPr>
        <p:txBody>
          <a:bodyPr lIns="0" rIns="0">
            <a:noAutofit/>
          </a:bodyPr>
          <a:lstStyle>
            <a:lvl1pPr>
              <a:defRPr sz="1800"/>
            </a:lvl1pPr>
            <a:lvl2pPr>
              <a:defRPr sz="18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66022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31" userDrawn="1">
          <p15:clr>
            <a:srgbClr val="A4A3A4"/>
          </p15:clr>
        </p15:guide>
        <p15:guide id="2" orient="horz" pos="781" userDrawn="1">
          <p15:clr>
            <a:srgbClr val="A4A3A4"/>
          </p15:clr>
        </p15:guide>
        <p15:guide id="4" orient="horz" pos="1302" userDrawn="1">
          <p15:clr>
            <a:srgbClr val="A4A3A4"/>
          </p15:clr>
        </p15:guide>
        <p15:guide id="5" pos="532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radig rubrik och två innehållsdel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974" y="906380"/>
            <a:ext cx="7771813" cy="425675"/>
          </a:xfrm>
        </p:spPr>
        <p:txBody>
          <a:bodyPr wrap="none" lIns="0" rIns="0" anchor="t">
            <a:noAutofit/>
          </a:bodyPr>
          <a:lstStyle>
            <a:lvl1pPr>
              <a:defRPr sz="2800"/>
            </a:lvl1pPr>
          </a:lstStyle>
          <a:p>
            <a:r>
              <a:rPr lang="sv-SE" sz="2800" dirty="0">
                <a:latin typeface="Arial Black" panose="020B0A04020102020204" pitchFamily="34" charset="0"/>
              </a:rPr>
              <a:t>Klicka för att lägga till enradig rubrik</a:t>
            </a:r>
            <a:endParaRPr lang="sv-SE" dirty="0">
              <a:latin typeface="Arial Black" panose="020B0A04020102020204" pitchFamily="34" charset="0"/>
            </a:endParaRPr>
          </a:p>
        </p:txBody>
      </p:sp>
      <p:sp>
        <p:nvSpPr>
          <p:cNvPr id="7" name="Content Placeholder 2">
            <a:extLst>
              <a:ext uri="{FF2B5EF4-FFF2-40B4-BE49-F238E27FC236}">
                <a16:creationId xmlns:a16="http://schemas.microsoft.com/office/drawing/2014/main" id="{1CEF37DA-0A85-47F2-981D-1B490AB13454}"/>
              </a:ext>
            </a:extLst>
          </p:cNvPr>
          <p:cNvSpPr>
            <a:spLocks noGrp="1"/>
          </p:cNvSpPr>
          <p:nvPr>
            <p:ph sz="half" idx="1" hasCustomPrompt="1"/>
          </p:nvPr>
        </p:nvSpPr>
        <p:spPr>
          <a:xfrm>
            <a:off x="687975" y="1394460"/>
            <a:ext cx="3704638" cy="3590289"/>
          </a:xfrm>
        </p:spPr>
        <p:txBody>
          <a:bodyPr lIns="0" rIns="0">
            <a:noAutofit/>
          </a:bodyPr>
          <a:lstStyle>
            <a:lvl1pPr>
              <a:defRPr sz="1800"/>
            </a:lvl1pPr>
            <a:lvl2pPr>
              <a:defRPr sz="18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Content Placeholder 2">
            <a:extLst>
              <a:ext uri="{FF2B5EF4-FFF2-40B4-BE49-F238E27FC236}">
                <a16:creationId xmlns:a16="http://schemas.microsoft.com/office/drawing/2014/main" id="{FC3C1729-F0A6-4BD0-A690-71513CC0338B}"/>
              </a:ext>
            </a:extLst>
          </p:cNvPr>
          <p:cNvSpPr>
            <a:spLocks noGrp="1"/>
          </p:cNvSpPr>
          <p:nvPr>
            <p:ph sz="half" idx="10" hasCustomPrompt="1"/>
          </p:nvPr>
        </p:nvSpPr>
        <p:spPr>
          <a:xfrm>
            <a:off x="4755150" y="1394461"/>
            <a:ext cx="3704638" cy="3590288"/>
          </a:xfrm>
        </p:spPr>
        <p:txBody>
          <a:bodyPr lIns="0" rIns="0">
            <a:noAutofit/>
          </a:bodyPr>
          <a:lstStyle>
            <a:lvl1pPr>
              <a:defRPr sz="1800"/>
            </a:lvl1pPr>
            <a:lvl2pPr>
              <a:defRPr sz="18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8794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81" userDrawn="1">
          <p15:clr>
            <a:srgbClr val="A4A3A4"/>
          </p15:clr>
        </p15:guide>
        <p15:guide id="2" pos="431" userDrawn="1">
          <p15:clr>
            <a:srgbClr val="A4A3A4"/>
          </p15:clr>
        </p15:guide>
        <p15:guide id="5" orient="horz" pos="1030" userDrawn="1">
          <p15:clr>
            <a:srgbClr val="A4A3A4"/>
          </p15:clr>
        </p15:guide>
        <p15:guide id="6" pos="532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83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273844"/>
            <a:ext cx="6950654" cy="994172"/>
          </a:xfrm>
          <a:prstGeom prst="rect">
            <a:avLst/>
          </a:prstGeom>
        </p:spPr>
        <p:txBody>
          <a:bodyPr vert="horz" lIns="91440" tIns="45720" rIns="91440" bIns="45720" rtlCol="0" anchor="ctr">
            <a:no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4213" y="1369219"/>
            <a:ext cx="7775576" cy="3263504"/>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8" name="Bildobjekt 7">
            <a:extLst>
              <a:ext uri="{FF2B5EF4-FFF2-40B4-BE49-F238E27FC236}">
                <a16:creationId xmlns:a16="http://schemas.microsoft.com/office/drawing/2014/main" id="{F62BFC3C-D1D7-47F8-AD1E-FE1B9FBF854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988400" y="356400"/>
            <a:ext cx="805680" cy="325893"/>
          </a:xfrm>
          <a:prstGeom prst="rect">
            <a:avLst/>
          </a:prstGeom>
        </p:spPr>
      </p:pic>
      <p:pic>
        <p:nvPicPr>
          <p:cNvPr id="5" name="Platshållare för innehåll 4">
            <a:extLst>
              <a:ext uri="{FF2B5EF4-FFF2-40B4-BE49-F238E27FC236}">
                <a16:creationId xmlns:a16="http://schemas.microsoft.com/office/drawing/2014/main" id="{B9823F7C-1C41-40CB-8488-9C1BC3C816C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01879" y="235350"/>
            <a:ext cx="1271127" cy="566615"/>
          </a:xfrm>
          <a:prstGeom prst="rect">
            <a:avLst/>
          </a:prstGeom>
        </p:spPr>
      </p:pic>
    </p:spTree>
    <p:extLst>
      <p:ext uri="{BB962C8B-B14F-4D97-AF65-F5344CB8AC3E}">
        <p14:creationId xmlns:p14="http://schemas.microsoft.com/office/powerpoint/2010/main" val="28561709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 id="2147483662" r:id="rId5"/>
    <p:sldLayoutId id="2147483664" r:id="rId6"/>
    <p:sldLayoutId id="214748365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800" kern="1200">
          <a:solidFill>
            <a:schemeClr val="tx1"/>
          </a:solidFill>
          <a:latin typeface="Arial Black" panose="020B0A04020102020204" pitchFamily="34" charset="0"/>
          <a:ea typeface="+mj-ea"/>
          <a:cs typeface="+mj-cs"/>
        </a:defRPr>
      </a:lvl1pPr>
    </p:titleStyle>
    <p:body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8.xml"/><Relationship Id="rId7"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32.xml"/><Relationship Id="rId5" Type="http://schemas.openxmlformats.org/officeDocument/2006/relationships/slide" Target="slide26.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msb.se/wis" TargetMode="External"/><Relationship Id="rId2" Type="http://schemas.openxmlformats.org/officeDocument/2006/relationships/hyperlink" Target="https://www.smhi.se/kunskapsbanken/meteorologi/varningar-och-meddelanden/for-samhallsaktorer/om-vadervarningar-for-samhallsaktorer-1.169487"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D60B73A-47F0-4763-95E2-3699087638D3}"/>
              </a:ext>
            </a:extLst>
          </p:cNvPr>
          <p:cNvSpPr>
            <a:spLocks noGrp="1"/>
          </p:cNvSpPr>
          <p:nvPr>
            <p:ph type="title"/>
          </p:nvPr>
        </p:nvSpPr>
        <p:spPr>
          <a:xfrm>
            <a:off x="2847903" y="3245810"/>
            <a:ext cx="5904211" cy="1101600"/>
          </a:xfrm>
        </p:spPr>
        <p:txBody>
          <a:bodyPr/>
          <a:lstStyle/>
          <a:p>
            <a:r>
              <a:rPr lang="sv-SE" sz="2800" dirty="0"/>
              <a:t>användare med </a:t>
            </a:r>
            <a:br>
              <a:rPr lang="sv-SE" sz="2800" dirty="0"/>
            </a:br>
            <a:r>
              <a:rPr lang="sv-SE" sz="2800" dirty="0"/>
              <a:t>särskild rättighet för vädervarningar i WIS</a:t>
            </a:r>
            <a:endParaRPr lang="sv-SE" dirty="0"/>
          </a:p>
        </p:txBody>
      </p:sp>
      <p:sp>
        <p:nvSpPr>
          <p:cNvPr id="5" name="Underrubrik 4">
            <a:extLst>
              <a:ext uri="{FF2B5EF4-FFF2-40B4-BE49-F238E27FC236}">
                <a16:creationId xmlns:a16="http://schemas.microsoft.com/office/drawing/2014/main" id="{80ECD51F-0173-4F7F-8FFA-2F7222527DAA}"/>
              </a:ext>
            </a:extLst>
          </p:cNvPr>
          <p:cNvSpPr>
            <a:spLocks noGrp="1"/>
          </p:cNvSpPr>
          <p:nvPr>
            <p:ph type="subTitle" idx="1"/>
          </p:nvPr>
        </p:nvSpPr>
        <p:spPr>
          <a:xfrm>
            <a:off x="2847902" y="2785367"/>
            <a:ext cx="5967851" cy="421481"/>
          </a:xfrm>
        </p:spPr>
        <p:txBody>
          <a:bodyPr/>
          <a:lstStyle/>
          <a:p>
            <a:r>
              <a:rPr lang="sv-SE" dirty="0"/>
              <a:t>Utbildningsmaterial för LÄNSSTYRELSEN</a:t>
            </a:r>
          </a:p>
        </p:txBody>
      </p:sp>
      <p:pic>
        <p:nvPicPr>
          <p:cNvPr id="6" name="Platshållare för innehåll 4">
            <a:extLst>
              <a:ext uri="{FF2B5EF4-FFF2-40B4-BE49-F238E27FC236}">
                <a16:creationId xmlns:a16="http://schemas.microsoft.com/office/drawing/2014/main" id="{7B4EB976-6DAD-4EC2-9CDF-506A8A564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879" y="235350"/>
            <a:ext cx="1271127" cy="566615"/>
          </a:xfrm>
          <a:prstGeom prst="rect">
            <a:avLst/>
          </a:prstGeom>
        </p:spPr>
      </p:pic>
      <p:sp>
        <p:nvSpPr>
          <p:cNvPr id="7" name="textruta 1">
            <a:extLst>
              <a:ext uri="{FF2B5EF4-FFF2-40B4-BE49-F238E27FC236}">
                <a16:creationId xmlns:a16="http://schemas.microsoft.com/office/drawing/2014/main" id="{2C770F30-4885-4A3C-8A9C-24AE9A514298}"/>
              </a:ext>
            </a:extLst>
          </p:cNvPr>
          <p:cNvSpPr txBox="1"/>
          <p:nvPr/>
        </p:nvSpPr>
        <p:spPr>
          <a:xfrm>
            <a:off x="2847902" y="4380128"/>
            <a:ext cx="1887583" cy="421481"/>
          </a:xfrm>
          <a:prstGeom prst="rect">
            <a:avLst/>
          </a:prstGeom>
        </p:spPr>
        <p:txBody>
          <a:bodyPr vert="horz" wrap="square"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l">
              <a:buNone/>
            </a:pPr>
            <a:r>
              <a:rPr lang="sv-SE" sz="1100" kern="0" dirty="0">
                <a:latin typeface="Arial" panose="020B0604020202020204" pitchFamily="34" charset="0"/>
                <a:cs typeface="Arial" panose="020B0604020202020204" pitchFamily="34" charset="0"/>
              </a:rPr>
              <a:t>Rev. 2021-03-25</a:t>
            </a:r>
          </a:p>
        </p:txBody>
      </p:sp>
    </p:spTree>
    <p:extLst>
      <p:ext uri="{BB962C8B-B14F-4D97-AF65-F5344CB8AC3E}">
        <p14:creationId xmlns:p14="http://schemas.microsoft.com/office/powerpoint/2010/main" val="391703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1063E94-37EB-42FE-A154-2B9BC64ED5BE}"/>
              </a:ext>
            </a:extLst>
          </p:cNvPr>
          <p:cNvSpPr>
            <a:spLocks noGrp="1"/>
          </p:cNvSpPr>
          <p:nvPr>
            <p:ph type="title"/>
          </p:nvPr>
        </p:nvSpPr>
        <p:spPr>
          <a:xfrm>
            <a:off x="687972" y="906380"/>
            <a:ext cx="7771815" cy="425675"/>
          </a:xfrm>
        </p:spPr>
        <p:txBody>
          <a:bodyPr wrap="none" anchor="t">
            <a:noAutofit/>
          </a:bodyPr>
          <a:lstStyle/>
          <a:p>
            <a:r>
              <a:rPr lang="sv-SE" dirty="0"/>
              <a:t>Vem ser och gör vad i WIS?</a:t>
            </a:r>
          </a:p>
        </p:txBody>
      </p:sp>
      <p:graphicFrame>
        <p:nvGraphicFramePr>
          <p:cNvPr id="5" name="Diagram 4">
            <a:extLst>
              <a:ext uri="{FF2B5EF4-FFF2-40B4-BE49-F238E27FC236}">
                <a16:creationId xmlns:a16="http://schemas.microsoft.com/office/drawing/2014/main" id="{2F75E7B7-4341-4642-B015-899C1CE415B1}"/>
              </a:ext>
            </a:extLst>
          </p:cNvPr>
          <p:cNvGraphicFramePr/>
          <p:nvPr>
            <p:extLst>
              <p:ext uri="{D42A27DB-BD31-4B8C-83A1-F6EECF244321}">
                <p14:modId xmlns:p14="http://schemas.microsoft.com/office/powerpoint/2010/main" val="2850047964"/>
              </p:ext>
            </p:extLst>
          </p:nvPr>
        </p:nvGraphicFramePr>
        <p:xfrm>
          <a:off x="687972" y="1332055"/>
          <a:ext cx="8032282" cy="3649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16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BC82D2E0-CEB1-4BA1-A99E-124F26747716}"/>
              </a:ext>
            </a:extLst>
          </p:cNvPr>
          <p:cNvPicPr>
            <a:picLocks noChangeAspect="1"/>
          </p:cNvPicPr>
          <p:nvPr/>
        </p:nvPicPr>
        <p:blipFill>
          <a:blip r:embed="rId2"/>
          <a:stretch>
            <a:fillRect/>
          </a:stretch>
        </p:blipFill>
        <p:spPr>
          <a:xfrm>
            <a:off x="5610152" y="1363665"/>
            <a:ext cx="3406308" cy="3280148"/>
          </a:xfrm>
          <a:prstGeom prst="rect">
            <a:avLst/>
          </a:prstGeom>
          <a:ln>
            <a:noFill/>
          </a:ln>
          <a:effectLst>
            <a:outerShdw blurRad="292100" dist="139700" dir="2700000" algn="tl" rotWithShape="0">
              <a:srgbClr val="333333">
                <a:alpha val="65000"/>
              </a:srgbClr>
            </a:outerShdw>
          </a:effectLst>
        </p:spPr>
      </p:pic>
      <p:sp>
        <p:nvSpPr>
          <p:cNvPr id="3" name="Rubrik 2">
            <a:extLst>
              <a:ext uri="{FF2B5EF4-FFF2-40B4-BE49-F238E27FC236}">
                <a16:creationId xmlns:a16="http://schemas.microsoft.com/office/drawing/2014/main" id="{D759E4E2-8F9E-44A9-A77C-A60BA3D37F02}"/>
              </a:ext>
            </a:extLst>
          </p:cNvPr>
          <p:cNvSpPr>
            <a:spLocks noGrp="1"/>
          </p:cNvSpPr>
          <p:nvPr>
            <p:ph type="title"/>
          </p:nvPr>
        </p:nvSpPr>
        <p:spPr/>
        <p:txBody>
          <a:bodyPr/>
          <a:lstStyle/>
          <a:p>
            <a:r>
              <a:rPr lang="sv-SE" dirty="0"/>
              <a:t>Särskild rättighet för vädervarningar</a:t>
            </a:r>
          </a:p>
        </p:txBody>
      </p:sp>
      <p:sp>
        <p:nvSpPr>
          <p:cNvPr id="4" name="Platshållare för innehåll 3">
            <a:extLst>
              <a:ext uri="{FF2B5EF4-FFF2-40B4-BE49-F238E27FC236}">
                <a16:creationId xmlns:a16="http://schemas.microsoft.com/office/drawing/2014/main" id="{46E06073-3C8A-4899-BC2A-F7C2E94C1F34}"/>
              </a:ext>
            </a:extLst>
          </p:cNvPr>
          <p:cNvSpPr>
            <a:spLocks noGrp="1"/>
          </p:cNvSpPr>
          <p:nvPr>
            <p:ph sz="half" idx="1"/>
          </p:nvPr>
        </p:nvSpPr>
        <p:spPr/>
        <p:txBody>
          <a:bodyPr/>
          <a:lstStyle/>
          <a:p>
            <a:r>
              <a:rPr lang="sv-SE" sz="1600" dirty="0"/>
              <a:t>Respektive länsstyrelse avgör vilka inom organisationen som har rättigheter att besvara begäran om ställningstagande till varningsförslag.</a:t>
            </a:r>
          </a:p>
          <a:p>
            <a:r>
              <a:rPr lang="sv-SE" sz="1600" dirty="0"/>
              <a:t>Rättigheten innebär även möjlighet och ansvar att besvara utvärderingar.</a:t>
            </a:r>
          </a:p>
          <a:p>
            <a:r>
              <a:rPr lang="sv-SE" sz="1600" dirty="0"/>
              <a:t>Inställningen görs av en aktörs-administratör i användarens profil. </a:t>
            </a:r>
          </a:p>
          <a:p>
            <a:r>
              <a:rPr lang="sv-SE" sz="1600" dirty="0"/>
              <a:t>I profilen markeras:</a:t>
            </a:r>
          </a:p>
          <a:p>
            <a:endParaRPr lang="sv-SE" sz="1600" dirty="0"/>
          </a:p>
          <a:p>
            <a:r>
              <a:rPr lang="sv-SE" sz="1600" dirty="0"/>
              <a:t>Först efter detta kan användaren rapportera ställningstaganden.</a:t>
            </a:r>
          </a:p>
        </p:txBody>
      </p:sp>
      <p:pic>
        <p:nvPicPr>
          <p:cNvPr id="7" name="Bildobjekt 6">
            <a:extLst>
              <a:ext uri="{FF2B5EF4-FFF2-40B4-BE49-F238E27FC236}">
                <a16:creationId xmlns:a16="http://schemas.microsoft.com/office/drawing/2014/main" id="{16BC9D1C-5A9E-40A9-83AA-075989EB8264}"/>
              </a:ext>
            </a:extLst>
          </p:cNvPr>
          <p:cNvPicPr>
            <a:picLocks noChangeAspect="1"/>
          </p:cNvPicPr>
          <p:nvPr/>
        </p:nvPicPr>
        <p:blipFill>
          <a:blip r:embed="rId3"/>
          <a:stretch>
            <a:fillRect/>
          </a:stretch>
        </p:blipFill>
        <p:spPr>
          <a:xfrm>
            <a:off x="2848539" y="3602094"/>
            <a:ext cx="4201111" cy="514422"/>
          </a:xfrm>
          <a:prstGeom prst="rect">
            <a:avLst/>
          </a:prstGeom>
          <a:ln>
            <a:noFill/>
          </a:ln>
          <a:effectLst>
            <a:outerShdw blurRad="292100" dist="139700" dir="2700000" algn="tl" rotWithShape="0">
              <a:srgbClr val="333333">
                <a:alpha val="65000"/>
              </a:srgbClr>
            </a:outerShdw>
          </a:effectLst>
        </p:spPr>
      </p:pic>
      <p:sp>
        <p:nvSpPr>
          <p:cNvPr id="10" name="Likbent triangel 16">
            <a:extLst>
              <a:ext uri="{FF2B5EF4-FFF2-40B4-BE49-F238E27FC236}">
                <a16:creationId xmlns:a16="http://schemas.microsoft.com/office/drawing/2014/main" id="{F3F840C2-AD73-44F7-9C21-97DE7254AAFB}"/>
              </a:ext>
            </a:extLst>
          </p:cNvPr>
          <p:cNvSpPr/>
          <p:nvPr/>
        </p:nvSpPr>
        <p:spPr>
          <a:xfrm rot="14313586">
            <a:off x="6171236" y="3559111"/>
            <a:ext cx="1032885" cy="1106923"/>
          </a:xfrm>
          <a:custGeom>
            <a:avLst/>
            <a:gdLst>
              <a:gd name="connsiteX0" fmla="*/ 0 w 618683"/>
              <a:gd name="connsiteY0" fmla="*/ 1460849 h 1460849"/>
              <a:gd name="connsiteX1" fmla="*/ 347316 w 618683"/>
              <a:gd name="connsiteY1" fmla="*/ 0 h 1460849"/>
              <a:gd name="connsiteX2" fmla="*/ 618683 w 618683"/>
              <a:gd name="connsiteY2" fmla="*/ 1460849 h 1460849"/>
              <a:gd name="connsiteX3" fmla="*/ 0 w 618683"/>
              <a:gd name="connsiteY3" fmla="*/ 1460849 h 1460849"/>
              <a:gd name="connsiteX0" fmla="*/ 0 w 788590"/>
              <a:gd name="connsiteY0" fmla="*/ 429501 h 1460849"/>
              <a:gd name="connsiteX1" fmla="*/ 517223 w 788590"/>
              <a:gd name="connsiteY1" fmla="*/ 0 h 1460849"/>
              <a:gd name="connsiteX2" fmla="*/ 788590 w 788590"/>
              <a:gd name="connsiteY2" fmla="*/ 1460849 h 1460849"/>
              <a:gd name="connsiteX3" fmla="*/ 0 w 788590"/>
              <a:gd name="connsiteY3" fmla="*/ 429501 h 1460849"/>
              <a:gd name="connsiteX0" fmla="*/ 0 w 760271"/>
              <a:gd name="connsiteY0" fmla="*/ 429501 h 1722348"/>
              <a:gd name="connsiteX1" fmla="*/ 517223 w 760271"/>
              <a:gd name="connsiteY1" fmla="*/ 0 h 1722348"/>
              <a:gd name="connsiteX2" fmla="*/ 760271 w 760271"/>
              <a:gd name="connsiteY2" fmla="*/ 1722348 h 1722348"/>
              <a:gd name="connsiteX3" fmla="*/ 0 w 760271"/>
              <a:gd name="connsiteY3" fmla="*/ 429501 h 1722348"/>
              <a:gd name="connsiteX0" fmla="*/ 0 w 1225249"/>
              <a:gd name="connsiteY0" fmla="*/ 429501 h 714954"/>
              <a:gd name="connsiteX1" fmla="*/ 517223 w 1225249"/>
              <a:gd name="connsiteY1" fmla="*/ 0 h 714954"/>
              <a:gd name="connsiteX2" fmla="*/ 1225249 w 1225249"/>
              <a:gd name="connsiteY2" fmla="*/ 714954 h 714954"/>
              <a:gd name="connsiteX3" fmla="*/ 0 w 1225249"/>
              <a:gd name="connsiteY3" fmla="*/ 429501 h 714954"/>
              <a:gd name="connsiteX0" fmla="*/ 308846 w 708026"/>
              <a:gd name="connsiteY0" fmla="*/ 1549457 h 1549457"/>
              <a:gd name="connsiteX1" fmla="*/ 0 w 708026"/>
              <a:gd name="connsiteY1" fmla="*/ 0 h 1549457"/>
              <a:gd name="connsiteX2" fmla="*/ 708026 w 708026"/>
              <a:gd name="connsiteY2" fmla="*/ 714954 h 1549457"/>
              <a:gd name="connsiteX3" fmla="*/ 308846 w 708026"/>
              <a:gd name="connsiteY3" fmla="*/ 1549457 h 1549457"/>
              <a:gd name="connsiteX0" fmla="*/ 587414 w 986594"/>
              <a:gd name="connsiteY0" fmla="*/ 834503 h 834503"/>
              <a:gd name="connsiteX1" fmla="*/ 0 w 986594"/>
              <a:gd name="connsiteY1" fmla="*/ 255899 h 834503"/>
              <a:gd name="connsiteX2" fmla="*/ 986594 w 986594"/>
              <a:gd name="connsiteY2" fmla="*/ 0 h 834503"/>
              <a:gd name="connsiteX3" fmla="*/ 587414 w 986594"/>
              <a:gd name="connsiteY3" fmla="*/ 834503 h 834503"/>
              <a:gd name="connsiteX0" fmla="*/ 587414 w 587414"/>
              <a:gd name="connsiteY0" fmla="*/ 1517038 h 1517038"/>
              <a:gd name="connsiteX1" fmla="*/ 0 w 587414"/>
              <a:gd name="connsiteY1" fmla="*/ 938434 h 1517038"/>
              <a:gd name="connsiteX2" fmla="*/ 24736 w 587414"/>
              <a:gd name="connsiteY2" fmla="*/ 0 h 1517038"/>
              <a:gd name="connsiteX3" fmla="*/ 587414 w 587414"/>
              <a:gd name="connsiteY3" fmla="*/ 1517038 h 1517038"/>
              <a:gd name="connsiteX0" fmla="*/ 755319 w 755319"/>
              <a:gd name="connsiteY0" fmla="*/ 1517038 h 1517038"/>
              <a:gd name="connsiteX1" fmla="*/ 0 w 755319"/>
              <a:gd name="connsiteY1" fmla="*/ 465906 h 1517038"/>
              <a:gd name="connsiteX2" fmla="*/ 192641 w 755319"/>
              <a:gd name="connsiteY2" fmla="*/ 0 h 1517038"/>
              <a:gd name="connsiteX3" fmla="*/ 755319 w 755319"/>
              <a:gd name="connsiteY3" fmla="*/ 1517038 h 1517038"/>
              <a:gd name="connsiteX0" fmla="*/ 695853 w 695853"/>
              <a:gd name="connsiteY0" fmla="*/ 1696458 h 1696458"/>
              <a:gd name="connsiteX1" fmla="*/ 0 w 695853"/>
              <a:gd name="connsiteY1" fmla="*/ 465906 h 1696458"/>
              <a:gd name="connsiteX2" fmla="*/ 192641 w 695853"/>
              <a:gd name="connsiteY2" fmla="*/ 0 h 1696458"/>
              <a:gd name="connsiteX3" fmla="*/ 695853 w 695853"/>
              <a:gd name="connsiteY3" fmla="*/ 1696458 h 1696458"/>
              <a:gd name="connsiteX0" fmla="*/ 695853 w 695853"/>
              <a:gd name="connsiteY0" fmla="*/ 1668191 h 1668191"/>
              <a:gd name="connsiteX1" fmla="*/ 0 w 695853"/>
              <a:gd name="connsiteY1" fmla="*/ 437639 h 1668191"/>
              <a:gd name="connsiteX2" fmla="*/ 223990 w 695853"/>
              <a:gd name="connsiteY2" fmla="*/ 0 h 1668191"/>
              <a:gd name="connsiteX3" fmla="*/ 695853 w 695853"/>
              <a:gd name="connsiteY3" fmla="*/ 1668191 h 1668191"/>
              <a:gd name="connsiteX0" fmla="*/ 672622 w 672622"/>
              <a:gd name="connsiteY0" fmla="*/ 1681348 h 1681348"/>
              <a:gd name="connsiteX1" fmla="*/ 0 w 672622"/>
              <a:gd name="connsiteY1" fmla="*/ 437639 h 1681348"/>
              <a:gd name="connsiteX2" fmla="*/ 223990 w 672622"/>
              <a:gd name="connsiteY2" fmla="*/ 0 h 1681348"/>
              <a:gd name="connsiteX3" fmla="*/ 672622 w 672622"/>
              <a:gd name="connsiteY3" fmla="*/ 1681348 h 1681348"/>
              <a:gd name="connsiteX0" fmla="*/ 1094508 w 1094508"/>
              <a:gd name="connsiteY0" fmla="*/ 1681348 h 1681348"/>
              <a:gd name="connsiteX1" fmla="*/ 0 w 1094508"/>
              <a:gd name="connsiteY1" fmla="*/ 376331 h 1681348"/>
              <a:gd name="connsiteX2" fmla="*/ 645876 w 1094508"/>
              <a:gd name="connsiteY2" fmla="*/ 0 h 1681348"/>
              <a:gd name="connsiteX3" fmla="*/ 1094508 w 1094508"/>
              <a:gd name="connsiteY3" fmla="*/ 1681348 h 1681348"/>
              <a:gd name="connsiteX0" fmla="*/ 101819 w 645876"/>
              <a:gd name="connsiteY0" fmla="*/ 584300 h 584300"/>
              <a:gd name="connsiteX1" fmla="*/ 0 w 645876"/>
              <a:gd name="connsiteY1" fmla="*/ 376331 h 584300"/>
              <a:gd name="connsiteX2" fmla="*/ 645876 w 645876"/>
              <a:gd name="connsiteY2" fmla="*/ 0 h 584300"/>
              <a:gd name="connsiteX3" fmla="*/ 101819 w 645876"/>
              <a:gd name="connsiteY3" fmla="*/ 584300 h 584300"/>
              <a:gd name="connsiteX0" fmla="*/ 101819 w 1117899"/>
              <a:gd name="connsiteY0" fmla="*/ 922748 h 922748"/>
              <a:gd name="connsiteX1" fmla="*/ 0 w 1117899"/>
              <a:gd name="connsiteY1" fmla="*/ 714779 h 922748"/>
              <a:gd name="connsiteX2" fmla="*/ 1117899 w 1117899"/>
              <a:gd name="connsiteY2" fmla="*/ 0 h 922748"/>
              <a:gd name="connsiteX3" fmla="*/ 101819 w 1117899"/>
              <a:gd name="connsiteY3" fmla="*/ 922748 h 922748"/>
              <a:gd name="connsiteX0" fmla="*/ 177768 w 1117899"/>
              <a:gd name="connsiteY0" fmla="*/ 864424 h 864424"/>
              <a:gd name="connsiteX1" fmla="*/ 0 w 1117899"/>
              <a:gd name="connsiteY1" fmla="*/ 714779 h 864424"/>
              <a:gd name="connsiteX2" fmla="*/ 1117899 w 1117899"/>
              <a:gd name="connsiteY2" fmla="*/ 0 h 864424"/>
              <a:gd name="connsiteX3" fmla="*/ 177768 w 1117899"/>
              <a:gd name="connsiteY3" fmla="*/ 864424 h 864424"/>
              <a:gd name="connsiteX0" fmla="*/ 198951 w 1139082"/>
              <a:gd name="connsiteY0" fmla="*/ 864424 h 864424"/>
              <a:gd name="connsiteX1" fmla="*/ 0 w 1139082"/>
              <a:gd name="connsiteY1" fmla="*/ 709887 h 864424"/>
              <a:gd name="connsiteX2" fmla="*/ 1139082 w 1139082"/>
              <a:gd name="connsiteY2" fmla="*/ 0 h 864424"/>
              <a:gd name="connsiteX3" fmla="*/ 198951 w 1139082"/>
              <a:gd name="connsiteY3" fmla="*/ 864424 h 864424"/>
              <a:gd name="connsiteX0" fmla="*/ 197978 w 1139082"/>
              <a:gd name="connsiteY0" fmla="*/ 839655 h 839655"/>
              <a:gd name="connsiteX1" fmla="*/ 0 w 1139082"/>
              <a:gd name="connsiteY1" fmla="*/ 709887 h 839655"/>
              <a:gd name="connsiteX2" fmla="*/ 1139082 w 1139082"/>
              <a:gd name="connsiteY2" fmla="*/ 0 h 839655"/>
              <a:gd name="connsiteX3" fmla="*/ 197978 w 1139082"/>
              <a:gd name="connsiteY3" fmla="*/ 839655 h 839655"/>
              <a:gd name="connsiteX0" fmla="*/ 197978 w 1139082"/>
              <a:gd name="connsiteY0" fmla="*/ 839655 h 839655"/>
              <a:gd name="connsiteX1" fmla="*/ 0 w 1139082"/>
              <a:gd name="connsiteY1" fmla="*/ 709887 h 839655"/>
              <a:gd name="connsiteX2" fmla="*/ 1139082 w 1139082"/>
              <a:gd name="connsiteY2" fmla="*/ 0 h 839655"/>
              <a:gd name="connsiteX3" fmla="*/ 197978 w 1139082"/>
              <a:gd name="connsiteY3" fmla="*/ 839655 h 839655"/>
              <a:gd name="connsiteX0" fmla="*/ 197978 w 1044617"/>
              <a:gd name="connsiteY0" fmla="*/ 1106923 h 1106923"/>
              <a:gd name="connsiteX1" fmla="*/ 0 w 1044617"/>
              <a:gd name="connsiteY1" fmla="*/ 977155 h 1106923"/>
              <a:gd name="connsiteX2" fmla="*/ 1044617 w 1044617"/>
              <a:gd name="connsiteY2" fmla="*/ 0 h 1106923"/>
              <a:gd name="connsiteX3" fmla="*/ 197978 w 1044617"/>
              <a:gd name="connsiteY3" fmla="*/ 1106923 h 1106923"/>
              <a:gd name="connsiteX0" fmla="*/ 186246 w 1032885"/>
              <a:gd name="connsiteY0" fmla="*/ 1106923 h 1106923"/>
              <a:gd name="connsiteX1" fmla="*/ 0 w 1032885"/>
              <a:gd name="connsiteY1" fmla="*/ 984328 h 1106923"/>
              <a:gd name="connsiteX2" fmla="*/ 1032885 w 1032885"/>
              <a:gd name="connsiteY2" fmla="*/ 0 h 1106923"/>
              <a:gd name="connsiteX3" fmla="*/ 186246 w 1032885"/>
              <a:gd name="connsiteY3" fmla="*/ 1106923 h 1106923"/>
            </a:gdLst>
            <a:ahLst/>
            <a:cxnLst>
              <a:cxn ang="0">
                <a:pos x="connsiteX0" y="connsiteY0"/>
              </a:cxn>
              <a:cxn ang="0">
                <a:pos x="connsiteX1" y="connsiteY1"/>
              </a:cxn>
              <a:cxn ang="0">
                <a:pos x="connsiteX2" y="connsiteY2"/>
              </a:cxn>
              <a:cxn ang="0">
                <a:pos x="connsiteX3" y="connsiteY3"/>
              </a:cxn>
            </a:cxnLst>
            <a:rect l="l" t="t" r="r" b="b"/>
            <a:pathLst>
              <a:path w="1032885" h="1106923">
                <a:moveTo>
                  <a:pt x="186246" y="1106923"/>
                </a:moveTo>
                <a:lnTo>
                  <a:pt x="0" y="984328"/>
                </a:lnTo>
                <a:lnTo>
                  <a:pt x="1032885" y="0"/>
                </a:lnTo>
                <a:lnTo>
                  <a:pt x="186246" y="1106923"/>
                </a:ln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E886E6A9-2640-435F-9AB5-D9CA0E16D0C6}"/>
              </a:ext>
            </a:extLst>
          </p:cNvPr>
          <p:cNvSpPr/>
          <p:nvPr/>
        </p:nvSpPr>
        <p:spPr>
          <a:xfrm>
            <a:off x="7313306" y="4116516"/>
            <a:ext cx="1531134" cy="205143"/>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6138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0CD697-7794-415A-AAF3-03EEDDD14A36}"/>
              </a:ext>
            </a:extLst>
          </p:cNvPr>
          <p:cNvSpPr>
            <a:spLocks noGrp="1"/>
          </p:cNvSpPr>
          <p:nvPr>
            <p:ph type="title"/>
          </p:nvPr>
        </p:nvSpPr>
        <p:spPr/>
        <p:txBody>
          <a:bodyPr/>
          <a:lstStyle/>
          <a:p>
            <a:r>
              <a:rPr lang="sv-SE" dirty="0"/>
              <a:t>Om vädervarningar i WIS</a:t>
            </a:r>
          </a:p>
        </p:txBody>
      </p:sp>
      <p:sp>
        <p:nvSpPr>
          <p:cNvPr id="3" name="Freeform 495">
            <a:hlinkClick r:id="rId2" action="ppaction://hlinksldjump"/>
            <a:extLst>
              <a:ext uri="{FF2B5EF4-FFF2-40B4-BE49-F238E27FC236}">
                <a16:creationId xmlns:a16="http://schemas.microsoft.com/office/drawing/2014/main" id="{8BDC8733-43D5-498B-B859-11D79900F125}"/>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263965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16BB70B-8148-4A02-B47C-AF9335622DF5}"/>
              </a:ext>
            </a:extLst>
          </p:cNvPr>
          <p:cNvSpPr>
            <a:spLocks noGrp="1"/>
          </p:cNvSpPr>
          <p:nvPr>
            <p:ph type="title"/>
          </p:nvPr>
        </p:nvSpPr>
        <p:spPr/>
        <p:txBody>
          <a:bodyPr/>
          <a:lstStyle/>
          <a:p>
            <a:r>
              <a:rPr lang="sv-SE" dirty="0"/>
              <a:t>Vädervarningsmodulen</a:t>
            </a:r>
          </a:p>
        </p:txBody>
      </p:sp>
      <p:sp>
        <p:nvSpPr>
          <p:cNvPr id="8" name="Platshållare för innehåll 7">
            <a:extLst>
              <a:ext uri="{FF2B5EF4-FFF2-40B4-BE49-F238E27FC236}">
                <a16:creationId xmlns:a16="http://schemas.microsoft.com/office/drawing/2014/main" id="{3A43BC34-1966-4331-8F8A-AF9103C30C8B}"/>
              </a:ext>
            </a:extLst>
          </p:cNvPr>
          <p:cNvSpPr>
            <a:spLocks noGrp="1"/>
          </p:cNvSpPr>
          <p:nvPr>
            <p:ph sz="half" idx="1"/>
          </p:nvPr>
        </p:nvSpPr>
        <p:spPr>
          <a:xfrm>
            <a:off x="684213" y="1394460"/>
            <a:ext cx="3704638" cy="3590289"/>
          </a:xfrm>
        </p:spPr>
        <p:txBody>
          <a:bodyPr/>
          <a:lstStyle/>
          <a:p>
            <a:pPr marL="0" indent="0">
              <a:buNone/>
            </a:pPr>
            <a:r>
              <a:rPr lang="sv-SE" sz="1600" dirty="0"/>
              <a:t>WIS är en portal för Sveriges krisberedskap som underlättar för aktörer att dela information. </a:t>
            </a:r>
          </a:p>
          <a:p>
            <a:pPr marL="0" indent="0">
              <a:buNone/>
            </a:pPr>
            <a:r>
              <a:rPr lang="sv-SE" sz="1600" dirty="0"/>
              <a:t>WIS består av</a:t>
            </a:r>
            <a:r>
              <a:rPr lang="en-GB" sz="1600" dirty="0"/>
              <a:t> </a:t>
            </a:r>
            <a:r>
              <a:rPr lang="sv-SE" sz="1600" dirty="0"/>
              <a:t>ett antal moduler</a:t>
            </a:r>
            <a:r>
              <a:rPr lang="en-GB" sz="1600" dirty="0"/>
              <a:t>.</a:t>
            </a:r>
          </a:p>
          <a:p>
            <a:pPr marL="0" indent="0">
              <a:buNone/>
            </a:pPr>
            <a:endParaRPr lang="en-GB" sz="1600" dirty="0"/>
          </a:p>
          <a:p>
            <a:pPr marL="0" indent="0">
              <a:buNone/>
            </a:pPr>
            <a:endParaRPr lang="en-GB" sz="1600" dirty="0"/>
          </a:p>
          <a:p>
            <a:pPr marL="0" indent="0">
              <a:buNone/>
            </a:pPr>
            <a:endParaRPr lang="en-GB" sz="1600" dirty="0"/>
          </a:p>
        </p:txBody>
      </p:sp>
      <p:sp>
        <p:nvSpPr>
          <p:cNvPr id="5" name="Platshållare för innehåll 4">
            <a:extLst>
              <a:ext uri="{FF2B5EF4-FFF2-40B4-BE49-F238E27FC236}">
                <a16:creationId xmlns:a16="http://schemas.microsoft.com/office/drawing/2014/main" id="{EADF54A7-CE05-4A2A-9C25-C10B33077CB0}"/>
              </a:ext>
            </a:extLst>
          </p:cNvPr>
          <p:cNvSpPr>
            <a:spLocks noGrp="1"/>
          </p:cNvSpPr>
          <p:nvPr>
            <p:ph sz="half" idx="10"/>
          </p:nvPr>
        </p:nvSpPr>
        <p:spPr>
          <a:xfrm>
            <a:off x="4755149" y="1394461"/>
            <a:ext cx="3990089" cy="3590288"/>
          </a:xfrm>
        </p:spPr>
        <p:txBody>
          <a:bodyPr/>
          <a:lstStyle/>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r>
              <a:rPr lang="sv-SE" sz="1400" i="1" dirty="0"/>
              <a:t>Om menyvalet saknas, tillhör din aktör “övriga aktörer” och endast prenumeration på meddelande är möjlig. Se Meddelandeutskick längre ner.</a:t>
            </a:r>
          </a:p>
          <a:p>
            <a:pPr marL="0" indent="0">
              <a:buNone/>
            </a:pPr>
            <a:endParaRPr lang="sv-SE" dirty="0"/>
          </a:p>
        </p:txBody>
      </p:sp>
      <p:grpSp>
        <p:nvGrpSpPr>
          <p:cNvPr id="6" name="Grupp 5">
            <a:extLst>
              <a:ext uri="{FF2B5EF4-FFF2-40B4-BE49-F238E27FC236}">
                <a16:creationId xmlns:a16="http://schemas.microsoft.com/office/drawing/2014/main" id="{38FC2031-0294-4B10-914A-19D06BB0808C}"/>
              </a:ext>
            </a:extLst>
          </p:cNvPr>
          <p:cNvGrpSpPr/>
          <p:nvPr/>
        </p:nvGrpSpPr>
        <p:grpSpPr>
          <a:xfrm>
            <a:off x="4552950" y="1394521"/>
            <a:ext cx="4448552" cy="2443762"/>
            <a:chOff x="4552950" y="1394521"/>
            <a:chExt cx="4448552" cy="2443762"/>
          </a:xfrm>
        </p:grpSpPr>
        <p:pic>
          <p:nvPicPr>
            <p:cNvPr id="13" name="Bildobjekt 12">
              <a:extLst>
                <a:ext uri="{FF2B5EF4-FFF2-40B4-BE49-F238E27FC236}">
                  <a16:creationId xmlns:a16="http://schemas.microsoft.com/office/drawing/2014/main" id="{EE697890-1E6A-4C79-AD6C-3C9A83073C05}"/>
                </a:ext>
              </a:extLst>
            </p:cNvPr>
            <p:cNvPicPr>
              <a:picLocks noChangeAspect="1"/>
            </p:cNvPicPr>
            <p:nvPr/>
          </p:nvPicPr>
          <p:blipFill>
            <a:blip r:embed="rId2"/>
            <a:stretch>
              <a:fillRect/>
            </a:stretch>
          </p:blipFill>
          <p:spPr>
            <a:xfrm>
              <a:off x="4552950" y="1394521"/>
              <a:ext cx="4448552" cy="2443762"/>
            </a:xfrm>
            <a:prstGeom prst="rect">
              <a:avLst/>
            </a:prstGeom>
            <a:ln>
              <a:noFill/>
            </a:ln>
            <a:effectLst>
              <a:outerShdw blurRad="292100" dist="139700" dir="2700000" algn="tl" rotWithShape="0">
                <a:srgbClr val="333333">
                  <a:alpha val="65000"/>
                </a:srgbClr>
              </a:outerShdw>
            </a:effectLst>
          </p:spPr>
        </p:pic>
        <p:sp>
          <p:nvSpPr>
            <p:cNvPr id="2" name="Rektangel: rundade hörn 1">
              <a:extLst>
                <a:ext uri="{FF2B5EF4-FFF2-40B4-BE49-F238E27FC236}">
                  <a16:creationId xmlns:a16="http://schemas.microsoft.com/office/drawing/2014/main" id="{3FD1FE87-CF3C-410D-8FFA-F203DA0698A2}"/>
                </a:ext>
              </a:extLst>
            </p:cNvPr>
            <p:cNvSpPr/>
            <p:nvPr/>
          </p:nvSpPr>
          <p:spPr>
            <a:xfrm>
              <a:off x="4552950" y="2699633"/>
              <a:ext cx="876300" cy="203200"/>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sv-SE"/>
            </a:p>
          </p:txBody>
        </p:sp>
      </p:grpSp>
      <p:sp>
        <p:nvSpPr>
          <p:cNvPr id="4" name="Pratbubbla: rektangel med rundade hörn 3">
            <a:extLst>
              <a:ext uri="{FF2B5EF4-FFF2-40B4-BE49-F238E27FC236}">
                <a16:creationId xmlns:a16="http://schemas.microsoft.com/office/drawing/2014/main" id="{E42FE4CE-8CDD-4D43-B9A2-CE233BC55A99}"/>
              </a:ext>
            </a:extLst>
          </p:cNvPr>
          <p:cNvSpPr/>
          <p:nvPr/>
        </p:nvSpPr>
        <p:spPr>
          <a:xfrm>
            <a:off x="684212" y="3189604"/>
            <a:ext cx="3472741" cy="621842"/>
          </a:xfrm>
          <a:prstGeom prst="wedgeRoundRectCallout">
            <a:avLst>
              <a:gd name="adj1" fmla="val 58873"/>
              <a:gd name="adj2" fmla="val -10484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sv-SE" sz="1400" dirty="0"/>
              <a:t>Välj</a:t>
            </a:r>
            <a:r>
              <a:rPr lang="en-GB" sz="1400" dirty="0"/>
              <a:t> SMHI </a:t>
            </a:r>
            <a:r>
              <a:rPr lang="sv-SE" sz="1400" dirty="0"/>
              <a:t>Vädervarningar</a:t>
            </a:r>
            <a:r>
              <a:rPr lang="en-GB" sz="1400" dirty="0"/>
              <a:t> </a:t>
            </a:r>
            <a:r>
              <a:rPr lang="sv-SE" sz="1400" dirty="0"/>
              <a:t>i</a:t>
            </a:r>
            <a:r>
              <a:rPr lang="en-GB" sz="1400" dirty="0"/>
              <a:t> </a:t>
            </a:r>
            <a:r>
              <a:rPr lang="sv-SE" sz="1400" dirty="0"/>
              <a:t>menyn</a:t>
            </a:r>
            <a:r>
              <a:rPr lang="en-GB" sz="1400" dirty="0"/>
              <a:t>! </a:t>
            </a:r>
          </a:p>
        </p:txBody>
      </p:sp>
    </p:spTree>
    <p:extLst>
      <p:ext uri="{BB962C8B-B14F-4D97-AF65-F5344CB8AC3E}">
        <p14:creationId xmlns:p14="http://schemas.microsoft.com/office/powerpoint/2010/main" val="337743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D05F31-8F19-4298-9DAE-4DCFABBC4C3D}"/>
              </a:ext>
            </a:extLst>
          </p:cNvPr>
          <p:cNvSpPr>
            <a:spLocks noGrp="1"/>
          </p:cNvSpPr>
          <p:nvPr>
            <p:ph type="title"/>
          </p:nvPr>
        </p:nvSpPr>
        <p:spPr/>
        <p:txBody>
          <a:bodyPr/>
          <a:lstStyle/>
          <a:p>
            <a:r>
              <a:rPr lang="sv-SE" dirty="0"/>
              <a:t>Vädervarningar och meddelanden</a:t>
            </a:r>
          </a:p>
        </p:txBody>
      </p:sp>
      <p:sp>
        <p:nvSpPr>
          <p:cNvPr id="3" name="Platshållare för innehåll 2">
            <a:extLst>
              <a:ext uri="{FF2B5EF4-FFF2-40B4-BE49-F238E27FC236}">
                <a16:creationId xmlns:a16="http://schemas.microsoft.com/office/drawing/2014/main" id="{B799FF0B-EE5B-4148-9030-BB4B27F10304}"/>
              </a:ext>
            </a:extLst>
          </p:cNvPr>
          <p:cNvSpPr>
            <a:spLocks noGrp="1"/>
          </p:cNvSpPr>
          <p:nvPr>
            <p:ph sz="half" idx="1"/>
          </p:nvPr>
        </p:nvSpPr>
        <p:spPr>
          <a:xfrm>
            <a:off x="687975" y="1394460"/>
            <a:ext cx="2846408" cy="3590289"/>
          </a:xfrm>
        </p:spPr>
        <p:txBody>
          <a:bodyPr/>
          <a:lstStyle/>
          <a:p>
            <a:pPr marL="0" indent="0">
              <a:buNone/>
            </a:pPr>
            <a:r>
              <a:rPr lang="sv-SE" sz="1600" dirty="0"/>
              <a:t>Listan i modulen visar som standard aktuella föreslagna och publicerade varningar.</a:t>
            </a:r>
          </a:p>
          <a:p>
            <a:pPr marL="0" indent="0">
              <a:buNone/>
            </a:pPr>
            <a:endParaRPr lang="sv-SE" sz="1600" dirty="0"/>
          </a:p>
          <a:p>
            <a:pPr marL="0" indent="0">
              <a:buNone/>
            </a:pPr>
            <a:r>
              <a:rPr lang="sv-SE" sz="1600" dirty="0"/>
              <a:t>Alla gällande varningar visas dessutom i kartan och en kortare beskrivning dyker upp när muspekaren passerar. </a:t>
            </a:r>
          </a:p>
          <a:p>
            <a:pPr marL="0" indent="0">
              <a:buNone/>
            </a:pPr>
            <a:endParaRPr lang="sv-SE" sz="1600" dirty="0"/>
          </a:p>
        </p:txBody>
      </p:sp>
      <p:pic>
        <p:nvPicPr>
          <p:cNvPr id="6" name="Bildobjekt 5">
            <a:extLst>
              <a:ext uri="{FF2B5EF4-FFF2-40B4-BE49-F238E27FC236}">
                <a16:creationId xmlns:a16="http://schemas.microsoft.com/office/drawing/2014/main" id="{C67C77C2-4715-4DCB-979A-9C38E17C96AD}"/>
              </a:ext>
            </a:extLst>
          </p:cNvPr>
          <p:cNvPicPr>
            <a:picLocks noChangeAspect="1"/>
          </p:cNvPicPr>
          <p:nvPr/>
        </p:nvPicPr>
        <p:blipFill>
          <a:blip r:embed="rId2"/>
          <a:stretch>
            <a:fillRect/>
          </a:stretch>
        </p:blipFill>
        <p:spPr>
          <a:xfrm>
            <a:off x="3708119" y="1394460"/>
            <a:ext cx="5372259" cy="3069862"/>
          </a:xfrm>
          <a:prstGeom prst="rect">
            <a:avLst/>
          </a:prstGeom>
          <a:ln>
            <a:noFill/>
          </a:ln>
          <a:effectLst>
            <a:outerShdw blurRad="292100" dist="139700" dir="2700000" algn="tl" rotWithShape="0">
              <a:srgbClr val="333333">
                <a:alpha val="65000"/>
              </a:srgbClr>
            </a:outerShdw>
          </a:effectLst>
        </p:spPr>
      </p:pic>
      <p:cxnSp>
        <p:nvCxnSpPr>
          <p:cNvPr id="7" name="Koppling: vinklad 6">
            <a:extLst>
              <a:ext uri="{FF2B5EF4-FFF2-40B4-BE49-F238E27FC236}">
                <a16:creationId xmlns:a16="http://schemas.microsoft.com/office/drawing/2014/main" id="{DDB2E875-6A5C-470F-813E-4647E2CCFB5C}"/>
              </a:ext>
            </a:extLst>
          </p:cNvPr>
          <p:cNvCxnSpPr>
            <a:cxnSpLocks/>
          </p:cNvCxnSpPr>
          <p:nvPr/>
        </p:nvCxnSpPr>
        <p:spPr>
          <a:xfrm flipV="1">
            <a:off x="3106366" y="1854741"/>
            <a:ext cx="1712068" cy="149157"/>
          </a:xfrm>
          <a:prstGeom prst="bentConnector3">
            <a:avLst>
              <a:gd name="adj1" fmla="val 76894"/>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7495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F4D6587-040E-4352-8EF5-A194BB71CE8F}"/>
              </a:ext>
            </a:extLst>
          </p:cNvPr>
          <p:cNvPicPr>
            <a:picLocks noChangeAspect="1"/>
          </p:cNvPicPr>
          <p:nvPr/>
        </p:nvPicPr>
        <p:blipFill rotWithShape="1">
          <a:blip r:embed="rId2"/>
          <a:srcRect l="17187" t="5260" r="25044" b="38421"/>
          <a:stretch/>
        </p:blipFill>
        <p:spPr>
          <a:xfrm>
            <a:off x="2185358" y="3317471"/>
            <a:ext cx="1805965" cy="1777298"/>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FC04F1C-6181-48E2-A2C1-550E672BF16E}"/>
              </a:ext>
            </a:extLst>
          </p:cNvPr>
          <p:cNvSpPr>
            <a:spLocks noGrp="1"/>
          </p:cNvSpPr>
          <p:nvPr>
            <p:ph type="title"/>
          </p:nvPr>
        </p:nvSpPr>
        <p:spPr>
          <a:xfrm>
            <a:off x="687975" y="914400"/>
            <a:ext cx="7771813" cy="425675"/>
          </a:xfrm>
        </p:spPr>
        <p:txBody>
          <a:bodyPr/>
          <a:lstStyle/>
          <a:p>
            <a:r>
              <a:rPr lang="sv-SE" dirty="0"/>
              <a:t>Kartans möjligheter</a:t>
            </a:r>
          </a:p>
        </p:txBody>
      </p:sp>
      <p:sp>
        <p:nvSpPr>
          <p:cNvPr id="11" name="Platshållare för innehåll 10">
            <a:extLst>
              <a:ext uri="{FF2B5EF4-FFF2-40B4-BE49-F238E27FC236}">
                <a16:creationId xmlns:a16="http://schemas.microsoft.com/office/drawing/2014/main" id="{31867379-59CB-42BA-A4E9-815598F794F2}"/>
              </a:ext>
            </a:extLst>
          </p:cNvPr>
          <p:cNvSpPr>
            <a:spLocks noGrp="1"/>
          </p:cNvSpPr>
          <p:nvPr>
            <p:ph sz="half" idx="1"/>
          </p:nvPr>
        </p:nvSpPr>
        <p:spPr>
          <a:xfrm>
            <a:off x="4400305" y="4296836"/>
            <a:ext cx="4743696" cy="859723"/>
          </a:xfrm>
        </p:spPr>
        <p:txBody>
          <a:bodyPr wrap="square">
            <a:spAutoFit/>
          </a:bodyPr>
          <a:lstStyle/>
          <a:p>
            <a:pPr marL="0" indent="0">
              <a:buNone/>
            </a:pPr>
            <a:r>
              <a:rPr lang="sv-SE" sz="1600" dirty="0"/>
              <a:t>Längst nere till höger i kartan ligger funktionerna; transparens, lager och zoom. </a:t>
            </a:r>
          </a:p>
          <a:p>
            <a:pPr marL="0" indent="0">
              <a:buNone/>
            </a:pPr>
            <a:r>
              <a:rPr lang="sv-SE" sz="1600" dirty="0"/>
              <a:t>Ju mer zoom desto fler detaljer i kartan!</a:t>
            </a:r>
          </a:p>
        </p:txBody>
      </p:sp>
      <p:pic>
        <p:nvPicPr>
          <p:cNvPr id="5" name="Picture 4">
            <a:extLst>
              <a:ext uri="{FF2B5EF4-FFF2-40B4-BE49-F238E27FC236}">
                <a16:creationId xmlns:a16="http://schemas.microsoft.com/office/drawing/2014/main" id="{8AC5BA29-1CC9-40F4-A1B2-9B6D84F52610}"/>
              </a:ext>
            </a:extLst>
          </p:cNvPr>
          <p:cNvPicPr/>
          <p:nvPr/>
        </p:nvPicPr>
        <p:blipFill>
          <a:blip r:embed="rId3"/>
          <a:stretch>
            <a:fillRect/>
          </a:stretch>
        </p:blipFill>
        <p:spPr>
          <a:xfrm>
            <a:off x="67420" y="1467756"/>
            <a:ext cx="3183043" cy="2061608"/>
          </a:xfrm>
          <a:prstGeom prst="rect">
            <a:avLst/>
          </a:prstGeom>
          <a:ln>
            <a:noFill/>
          </a:ln>
          <a:effectLst>
            <a:outerShdw blurRad="292100" dist="139700" dir="2700000" algn="tl" rotWithShape="0">
              <a:srgbClr val="333333">
                <a:alpha val="65000"/>
              </a:srgbClr>
            </a:outerShdw>
          </a:effectLst>
        </p:spPr>
      </p:pic>
      <p:pic>
        <p:nvPicPr>
          <p:cNvPr id="2050" name="Picture 20">
            <a:extLst>
              <a:ext uri="{FF2B5EF4-FFF2-40B4-BE49-F238E27FC236}">
                <a16:creationId xmlns:a16="http://schemas.microsoft.com/office/drawing/2014/main" id="{1D1D72E1-971F-4FD3-AFC3-3222E7BD5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172" y="1467756"/>
            <a:ext cx="1325032" cy="2003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49" name="Picture 21">
            <a:extLst>
              <a:ext uri="{FF2B5EF4-FFF2-40B4-BE49-F238E27FC236}">
                <a16:creationId xmlns:a16="http://schemas.microsoft.com/office/drawing/2014/main" id="{069395FF-5673-43B6-B091-619421716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067" y="2213477"/>
            <a:ext cx="1336660" cy="2003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212C394F-8946-4D6E-B44D-78A348D2258B}"/>
              </a:ext>
            </a:extLst>
          </p:cNvPr>
          <p:cNvSpPr>
            <a:spLocks noChangeArrowheads="1"/>
          </p:cNvSpPr>
          <p:nvPr/>
        </p:nvSpPr>
        <p:spPr bwMode="auto">
          <a:xfrm>
            <a:off x="0" y="1085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9" name="Bildobjekt 8">
            <a:extLst>
              <a:ext uri="{FF2B5EF4-FFF2-40B4-BE49-F238E27FC236}">
                <a16:creationId xmlns:a16="http://schemas.microsoft.com/office/drawing/2014/main" id="{16604A39-20B0-4CEB-A564-6C9134CC3262}"/>
              </a:ext>
            </a:extLst>
          </p:cNvPr>
          <p:cNvPicPr>
            <a:picLocks noChangeAspect="1"/>
          </p:cNvPicPr>
          <p:nvPr/>
        </p:nvPicPr>
        <p:blipFill>
          <a:blip r:embed="rId6"/>
          <a:stretch>
            <a:fillRect/>
          </a:stretch>
        </p:blipFill>
        <p:spPr>
          <a:xfrm>
            <a:off x="7647947" y="1467756"/>
            <a:ext cx="1268400" cy="2749488"/>
          </a:xfrm>
          <a:prstGeom prst="rect">
            <a:avLst/>
          </a:prstGeom>
          <a:ln>
            <a:noFill/>
          </a:ln>
          <a:effectLst>
            <a:outerShdw blurRad="292100" dist="139700" dir="2700000" algn="tl" rotWithShape="0">
              <a:srgbClr val="333333">
                <a:alpha val="65000"/>
              </a:srgbClr>
            </a:outerShdw>
          </a:effectLst>
        </p:spPr>
      </p:pic>
      <p:sp>
        <p:nvSpPr>
          <p:cNvPr id="17" name="Likbent triangel 16">
            <a:extLst>
              <a:ext uri="{FF2B5EF4-FFF2-40B4-BE49-F238E27FC236}">
                <a16:creationId xmlns:a16="http://schemas.microsoft.com/office/drawing/2014/main" id="{501FD5B5-C90D-40AF-A26C-F80C6606E1FA}"/>
              </a:ext>
            </a:extLst>
          </p:cNvPr>
          <p:cNvSpPr/>
          <p:nvPr/>
        </p:nvSpPr>
        <p:spPr>
          <a:xfrm rot="12571540">
            <a:off x="3200967" y="1578342"/>
            <a:ext cx="672622" cy="1681348"/>
          </a:xfrm>
          <a:custGeom>
            <a:avLst/>
            <a:gdLst>
              <a:gd name="connsiteX0" fmla="*/ 0 w 618683"/>
              <a:gd name="connsiteY0" fmla="*/ 1460849 h 1460849"/>
              <a:gd name="connsiteX1" fmla="*/ 347316 w 618683"/>
              <a:gd name="connsiteY1" fmla="*/ 0 h 1460849"/>
              <a:gd name="connsiteX2" fmla="*/ 618683 w 618683"/>
              <a:gd name="connsiteY2" fmla="*/ 1460849 h 1460849"/>
              <a:gd name="connsiteX3" fmla="*/ 0 w 618683"/>
              <a:gd name="connsiteY3" fmla="*/ 1460849 h 1460849"/>
              <a:gd name="connsiteX0" fmla="*/ 0 w 788590"/>
              <a:gd name="connsiteY0" fmla="*/ 429501 h 1460849"/>
              <a:gd name="connsiteX1" fmla="*/ 517223 w 788590"/>
              <a:gd name="connsiteY1" fmla="*/ 0 h 1460849"/>
              <a:gd name="connsiteX2" fmla="*/ 788590 w 788590"/>
              <a:gd name="connsiteY2" fmla="*/ 1460849 h 1460849"/>
              <a:gd name="connsiteX3" fmla="*/ 0 w 788590"/>
              <a:gd name="connsiteY3" fmla="*/ 429501 h 1460849"/>
              <a:gd name="connsiteX0" fmla="*/ 0 w 760271"/>
              <a:gd name="connsiteY0" fmla="*/ 429501 h 1722348"/>
              <a:gd name="connsiteX1" fmla="*/ 517223 w 760271"/>
              <a:gd name="connsiteY1" fmla="*/ 0 h 1722348"/>
              <a:gd name="connsiteX2" fmla="*/ 760271 w 760271"/>
              <a:gd name="connsiteY2" fmla="*/ 1722348 h 1722348"/>
              <a:gd name="connsiteX3" fmla="*/ 0 w 760271"/>
              <a:gd name="connsiteY3" fmla="*/ 429501 h 1722348"/>
              <a:gd name="connsiteX0" fmla="*/ 0 w 1225249"/>
              <a:gd name="connsiteY0" fmla="*/ 429501 h 714954"/>
              <a:gd name="connsiteX1" fmla="*/ 517223 w 1225249"/>
              <a:gd name="connsiteY1" fmla="*/ 0 h 714954"/>
              <a:gd name="connsiteX2" fmla="*/ 1225249 w 1225249"/>
              <a:gd name="connsiteY2" fmla="*/ 714954 h 714954"/>
              <a:gd name="connsiteX3" fmla="*/ 0 w 1225249"/>
              <a:gd name="connsiteY3" fmla="*/ 429501 h 714954"/>
              <a:gd name="connsiteX0" fmla="*/ 308846 w 708026"/>
              <a:gd name="connsiteY0" fmla="*/ 1549457 h 1549457"/>
              <a:gd name="connsiteX1" fmla="*/ 0 w 708026"/>
              <a:gd name="connsiteY1" fmla="*/ 0 h 1549457"/>
              <a:gd name="connsiteX2" fmla="*/ 708026 w 708026"/>
              <a:gd name="connsiteY2" fmla="*/ 714954 h 1549457"/>
              <a:gd name="connsiteX3" fmla="*/ 308846 w 708026"/>
              <a:gd name="connsiteY3" fmla="*/ 1549457 h 1549457"/>
              <a:gd name="connsiteX0" fmla="*/ 587414 w 986594"/>
              <a:gd name="connsiteY0" fmla="*/ 834503 h 834503"/>
              <a:gd name="connsiteX1" fmla="*/ 0 w 986594"/>
              <a:gd name="connsiteY1" fmla="*/ 255899 h 834503"/>
              <a:gd name="connsiteX2" fmla="*/ 986594 w 986594"/>
              <a:gd name="connsiteY2" fmla="*/ 0 h 834503"/>
              <a:gd name="connsiteX3" fmla="*/ 587414 w 986594"/>
              <a:gd name="connsiteY3" fmla="*/ 834503 h 834503"/>
              <a:gd name="connsiteX0" fmla="*/ 587414 w 587414"/>
              <a:gd name="connsiteY0" fmla="*/ 1517038 h 1517038"/>
              <a:gd name="connsiteX1" fmla="*/ 0 w 587414"/>
              <a:gd name="connsiteY1" fmla="*/ 938434 h 1517038"/>
              <a:gd name="connsiteX2" fmla="*/ 24736 w 587414"/>
              <a:gd name="connsiteY2" fmla="*/ 0 h 1517038"/>
              <a:gd name="connsiteX3" fmla="*/ 587414 w 587414"/>
              <a:gd name="connsiteY3" fmla="*/ 1517038 h 1517038"/>
              <a:gd name="connsiteX0" fmla="*/ 755319 w 755319"/>
              <a:gd name="connsiteY0" fmla="*/ 1517038 h 1517038"/>
              <a:gd name="connsiteX1" fmla="*/ 0 w 755319"/>
              <a:gd name="connsiteY1" fmla="*/ 465906 h 1517038"/>
              <a:gd name="connsiteX2" fmla="*/ 192641 w 755319"/>
              <a:gd name="connsiteY2" fmla="*/ 0 h 1517038"/>
              <a:gd name="connsiteX3" fmla="*/ 755319 w 755319"/>
              <a:gd name="connsiteY3" fmla="*/ 1517038 h 1517038"/>
              <a:gd name="connsiteX0" fmla="*/ 695853 w 695853"/>
              <a:gd name="connsiteY0" fmla="*/ 1696458 h 1696458"/>
              <a:gd name="connsiteX1" fmla="*/ 0 w 695853"/>
              <a:gd name="connsiteY1" fmla="*/ 465906 h 1696458"/>
              <a:gd name="connsiteX2" fmla="*/ 192641 w 695853"/>
              <a:gd name="connsiteY2" fmla="*/ 0 h 1696458"/>
              <a:gd name="connsiteX3" fmla="*/ 695853 w 695853"/>
              <a:gd name="connsiteY3" fmla="*/ 1696458 h 1696458"/>
              <a:gd name="connsiteX0" fmla="*/ 695853 w 695853"/>
              <a:gd name="connsiteY0" fmla="*/ 1668191 h 1668191"/>
              <a:gd name="connsiteX1" fmla="*/ 0 w 695853"/>
              <a:gd name="connsiteY1" fmla="*/ 437639 h 1668191"/>
              <a:gd name="connsiteX2" fmla="*/ 223990 w 695853"/>
              <a:gd name="connsiteY2" fmla="*/ 0 h 1668191"/>
              <a:gd name="connsiteX3" fmla="*/ 695853 w 695853"/>
              <a:gd name="connsiteY3" fmla="*/ 1668191 h 1668191"/>
              <a:gd name="connsiteX0" fmla="*/ 672622 w 672622"/>
              <a:gd name="connsiteY0" fmla="*/ 1681348 h 1681348"/>
              <a:gd name="connsiteX1" fmla="*/ 0 w 672622"/>
              <a:gd name="connsiteY1" fmla="*/ 437639 h 1681348"/>
              <a:gd name="connsiteX2" fmla="*/ 223990 w 672622"/>
              <a:gd name="connsiteY2" fmla="*/ 0 h 1681348"/>
              <a:gd name="connsiteX3" fmla="*/ 672622 w 672622"/>
              <a:gd name="connsiteY3" fmla="*/ 1681348 h 1681348"/>
            </a:gdLst>
            <a:ahLst/>
            <a:cxnLst>
              <a:cxn ang="0">
                <a:pos x="connsiteX0" y="connsiteY0"/>
              </a:cxn>
              <a:cxn ang="0">
                <a:pos x="connsiteX1" y="connsiteY1"/>
              </a:cxn>
              <a:cxn ang="0">
                <a:pos x="connsiteX2" y="connsiteY2"/>
              </a:cxn>
              <a:cxn ang="0">
                <a:pos x="connsiteX3" y="connsiteY3"/>
              </a:cxn>
            </a:cxnLst>
            <a:rect l="l" t="t" r="r" b="b"/>
            <a:pathLst>
              <a:path w="672622" h="1681348">
                <a:moveTo>
                  <a:pt x="672622" y="1681348"/>
                </a:moveTo>
                <a:lnTo>
                  <a:pt x="0" y="437639"/>
                </a:lnTo>
                <a:lnTo>
                  <a:pt x="223990" y="0"/>
                </a:lnTo>
                <a:lnTo>
                  <a:pt x="672622" y="1681348"/>
                </a:ln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1EF7CA98-F7F3-4438-AC4D-1FEE33E56CDB}"/>
              </a:ext>
            </a:extLst>
          </p:cNvPr>
          <p:cNvPicPr>
            <a:picLocks noChangeAspect="1"/>
          </p:cNvPicPr>
          <p:nvPr/>
        </p:nvPicPr>
        <p:blipFill>
          <a:blip r:embed="rId7"/>
          <a:stretch>
            <a:fillRect/>
          </a:stretch>
        </p:blipFill>
        <p:spPr>
          <a:xfrm>
            <a:off x="3592538" y="1543530"/>
            <a:ext cx="419255" cy="1454015"/>
          </a:xfrm>
          <a:prstGeom prst="rect">
            <a:avLst/>
          </a:prstGeom>
          <a:ln>
            <a:noFill/>
          </a:ln>
          <a:effectLst>
            <a:outerShdw blurRad="292100" dist="139700" dir="2700000" algn="tl" rotWithShape="0">
              <a:srgbClr val="333333">
                <a:alpha val="65000"/>
              </a:srgbClr>
            </a:outerShdw>
          </a:effectLst>
        </p:spPr>
      </p:pic>
      <p:sp>
        <p:nvSpPr>
          <p:cNvPr id="20" name="Platshållare för innehåll 10">
            <a:extLst>
              <a:ext uri="{FF2B5EF4-FFF2-40B4-BE49-F238E27FC236}">
                <a16:creationId xmlns:a16="http://schemas.microsoft.com/office/drawing/2014/main" id="{2E7FD10C-2867-4515-B806-71DFDC84C6C7}"/>
              </a:ext>
            </a:extLst>
          </p:cNvPr>
          <p:cNvSpPr txBox="1">
            <a:spLocks/>
          </p:cNvSpPr>
          <p:nvPr/>
        </p:nvSpPr>
        <p:spPr>
          <a:xfrm>
            <a:off x="7964555" y="1127237"/>
            <a:ext cx="635184" cy="31393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Wingdings" panose="05000000000000000000" pitchFamily="2" charset="2"/>
              <a:buNone/>
            </a:pPr>
            <a:r>
              <a:rPr lang="sv-SE" sz="1600" dirty="0"/>
              <a:t>Lager</a:t>
            </a:r>
          </a:p>
        </p:txBody>
      </p:sp>
      <p:sp>
        <p:nvSpPr>
          <p:cNvPr id="21" name="Platshållare för innehåll 10">
            <a:extLst>
              <a:ext uri="{FF2B5EF4-FFF2-40B4-BE49-F238E27FC236}">
                <a16:creationId xmlns:a16="http://schemas.microsoft.com/office/drawing/2014/main" id="{C2C28E72-A247-4ECF-9482-9B50B8680789}"/>
              </a:ext>
            </a:extLst>
          </p:cNvPr>
          <p:cNvSpPr txBox="1">
            <a:spLocks/>
          </p:cNvSpPr>
          <p:nvPr/>
        </p:nvSpPr>
        <p:spPr>
          <a:xfrm>
            <a:off x="5600682" y="1132058"/>
            <a:ext cx="1213933" cy="31393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Wingdings" panose="05000000000000000000" pitchFamily="2" charset="2"/>
              <a:buNone/>
            </a:pPr>
            <a:r>
              <a:rPr lang="sv-SE" sz="1600" dirty="0"/>
              <a:t>Transparens</a:t>
            </a:r>
          </a:p>
        </p:txBody>
      </p:sp>
      <p:sp>
        <p:nvSpPr>
          <p:cNvPr id="22" name="Platshållare för innehåll 10">
            <a:extLst>
              <a:ext uri="{FF2B5EF4-FFF2-40B4-BE49-F238E27FC236}">
                <a16:creationId xmlns:a16="http://schemas.microsoft.com/office/drawing/2014/main" id="{3C7EFDA6-03BD-44A9-A646-B4925B2DA334}"/>
              </a:ext>
            </a:extLst>
          </p:cNvPr>
          <p:cNvSpPr txBox="1">
            <a:spLocks/>
          </p:cNvSpPr>
          <p:nvPr/>
        </p:nvSpPr>
        <p:spPr>
          <a:xfrm>
            <a:off x="1734257" y="3853569"/>
            <a:ext cx="635184" cy="31393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Wingdings" panose="05000000000000000000" pitchFamily="2" charset="2"/>
              <a:buNone/>
            </a:pPr>
            <a:r>
              <a:rPr lang="sv-SE" sz="1600" dirty="0"/>
              <a:t>Zoom</a:t>
            </a:r>
          </a:p>
        </p:txBody>
      </p:sp>
      <p:sp>
        <p:nvSpPr>
          <p:cNvPr id="23" name="Platshållare för innehåll 10">
            <a:extLst>
              <a:ext uri="{FF2B5EF4-FFF2-40B4-BE49-F238E27FC236}">
                <a16:creationId xmlns:a16="http://schemas.microsoft.com/office/drawing/2014/main" id="{8FAC7259-CFAB-4102-838E-59DDD13A8787}"/>
              </a:ext>
            </a:extLst>
          </p:cNvPr>
          <p:cNvSpPr txBox="1">
            <a:spLocks/>
          </p:cNvSpPr>
          <p:nvPr/>
        </p:nvSpPr>
        <p:spPr>
          <a:xfrm>
            <a:off x="4051548" y="1643790"/>
            <a:ext cx="1213933" cy="21698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sv-SE" sz="900" dirty="0"/>
              <a:t>Transparens</a:t>
            </a:r>
          </a:p>
        </p:txBody>
      </p:sp>
      <p:sp>
        <p:nvSpPr>
          <p:cNvPr id="24" name="Platshållare för innehåll 10">
            <a:extLst>
              <a:ext uri="{FF2B5EF4-FFF2-40B4-BE49-F238E27FC236}">
                <a16:creationId xmlns:a16="http://schemas.microsoft.com/office/drawing/2014/main" id="{B026E695-6245-4E58-9E65-BB70BC04E32B}"/>
              </a:ext>
            </a:extLst>
          </p:cNvPr>
          <p:cNvSpPr txBox="1">
            <a:spLocks/>
          </p:cNvSpPr>
          <p:nvPr/>
        </p:nvSpPr>
        <p:spPr>
          <a:xfrm>
            <a:off x="4051548" y="1984669"/>
            <a:ext cx="1213933" cy="21698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sv-SE" sz="900" dirty="0"/>
              <a:t>Lager</a:t>
            </a:r>
          </a:p>
        </p:txBody>
      </p:sp>
      <p:sp>
        <p:nvSpPr>
          <p:cNvPr id="25" name="Platshållare för innehåll 10">
            <a:extLst>
              <a:ext uri="{FF2B5EF4-FFF2-40B4-BE49-F238E27FC236}">
                <a16:creationId xmlns:a16="http://schemas.microsoft.com/office/drawing/2014/main" id="{5B3EA139-93BE-4BAA-94B7-DA306B8CF8BB}"/>
              </a:ext>
            </a:extLst>
          </p:cNvPr>
          <p:cNvSpPr txBox="1">
            <a:spLocks/>
          </p:cNvSpPr>
          <p:nvPr/>
        </p:nvSpPr>
        <p:spPr>
          <a:xfrm>
            <a:off x="4047511" y="2335989"/>
            <a:ext cx="1213933" cy="21698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sv-SE" sz="900" dirty="0"/>
              <a:t>Zooma in</a:t>
            </a:r>
          </a:p>
        </p:txBody>
      </p:sp>
      <p:sp>
        <p:nvSpPr>
          <p:cNvPr id="26" name="Platshållare för innehåll 10">
            <a:extLst>
              <a:ext uri="{FF2B5EF4-FFF2-40B4-BE49-F238E27FC236}">
                <a16:creationId xmlns:a16="http://schemas.microsoft.com/office/drawing/2014/main" id="{C33893C5-9A0A-4416-92CC-B74C75C79D67}"/>
              </a:ext>
            </a:extLst>
          </p:cNvPr>
          <p:cNvSpPr txBox="1">
            <a:spLocks/>
          </p:cNvSpPr>
          <p:nvPr/>
        </p:nvSpPr>
        <p:spPr>
          <a:xfrm>
            <a:off x="4047511" y="2676082"/>
            <a:ext cx="1213933" cy="21698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sv-SE" sz="900" dirty="0"/>
              <a:t>Zooma ut</a:t>
            </a:r>
          </a:p>
        </p:txBody>
      </p:sp>
    </p:spTree>
    <p:extLst>
      <p:ext uri="{BB962C8B-B14F-4D97-AF65-F5344CB8AC3E}">
        <p14:creationId xmlns:p14="http://schemas.microsoft.com/office/powerpoint/2010/main" val="420608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22BE6EC0-4B02-4CF6-988F-457B7A1018E3}"/>
              </a:ext>
            </a:extLst>
          </p:cNvPr>
          <p:cNvPicPr>
            <a:picLocks noChangeAspect="1"/>
          </p:cNvPicPr>
          <p:nvPr/>
        </p:nvPicPr>
        <p:blipFill>
          <a:blip r:embed="rId2"/>
          <a:stretch>
            <a:fillRect/>
          </a:stretch>
        </p:blipFill>
        <p:spPr>
          <a:xfrm>
            <a:off x="4751389" y="1394459"/>
            <a:ext cx="3813491" cy="35170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DB9468F8-0FA6-46AE-9A37-59465E6B3347}"/>
              </a:ext>
            </a:extLst>
          </p:cNvPr>
          <p:cNvSpPr>
            <a:spLocks noGrp="1"/>
          </p:cNvSpPr>
          <p:nvPr>
            <p:ph type="title"/>
          </p:nvPr>
        </p:nvSpPr>
        <p:spPr/>
        <p:txBody>
          <a:bodyPr/>
          <a:lstStyle/>
          <a:p>
            <a:r>
              <a:rPr lang="sv-SE" dirty="0"/>
              <a:t>Hitta vädervarningar i listan</a:t>
            </a:r>
          </a:p>
        </p:txBody>
      </p:sp>
      <p:sp>
        <p:nvSpPr>
          <p:cNvPr id="3" name="Platshållare för innehåll 2">
            <a:extLst>
              <a:ext uri="{FF2B5EF4-FFF2-40B4-BE49-F238E27FC236}">
                <a16:creationId xmlns:a16="http://schemas.microsoft.com/office/drawing/2014/main" id="{745AFA71-0597-4435-B780-97A84E6D5E60}"/>
              </a:ext>
            </a:extLst>
          </p:cNvPr>
          <p:cNvSpPr>
            <a:spLocks noGrp="1"/>
          </p:cNvSpPr>
          <p:nvPr>
            <p:ph sz="half" idx="1"/>
          </p:nvPr>
        </p:nvSpPr>
        <p:spPr>
          <a:xfrm>
            <a:off x="687973" y="1394459"/>
            <a:ext cx="3813491" cy="3590289"/>
          </a:xfrm>
        </p:spPr>
        <p:txBody>
          <a:bodyPr/>
          <a:lstStyle/>
          <a:p>
            <a:r>
              <a:rPr lang="sv-SE" sz="1600" b="1" dirty="0"/>
              <a:t>Sortera</a:t>
            </a:r>
            <a:r>
              <a:rPr lang="sv-SE" sz="1600" dirty="0"/>
              <a:t> genom att visa resultat efter </a:t>
            </a:r>
            <a:br>
              <a:rPr lang="sv-SE" sz="1600" dirty="0"/>
            </a:br>
            <a:r>
              <a:rPr lang="sv-SE" sz="1600" i="1" dirty="0"/>
              <a:t>Uppdateringstid</a:t>
            </a:r>
            <a:r>
              <a:rPr lang="sv-SE" sz="1600" dirty="0"/>
              <a:t> eller </a:t>
            </a:r>
            <a:r>
              <a:rPr lang="sv-SE" sz="1600" i="1" dirty="0"/>
              <a:t>Starttid</a:t>
            </a:r>
            <a:endParaRPr lang="sv-SE" sz="1600" dirty="0"/>
          </a:p>
          <a:p>
            <a:r>
              <a:rPr lang="sv-SE" sz="1600" b="1" dirty="0"/>
              <a:t>Filtrera</a:t>
            </a:r>
            <a:r>
              <a:rPr lang="sv-SE" sz="1600" dirty="0"/>
              <a:t> fram ett lämpligt urval, om för många varningar visas:</a:t>
            </a:r>
          </a:p>
          <a:p>
            <a:endParaRPr lang="sv-SE" sz="1600" dirty="0"/>
          </a:p>
          <a:p>
            <a:endParaRPr lang="sv-SE" sz="1600" dirty="0"/>
          </a:p>
          <a:p>
            <a:endParaRPr lang="sv-SE" sz="1600" dirty="0"/>
          </a:p>
          <a:p>
            <a:endParaRPr lang="sv-SE" sz="1600" dirty="0"/>
          </a:p>
          <a:p>
            <a:endParaRPr lang="sv-SE" sz="1600" dirty="0"/>
          </a:p>
          <a:p>
            <a:r>
              <a:rPr lang="sv-SE" sz="1600" dirty="0"/>
              <a:t>För att se avslutade varningar, väljs </a:t>
            </a:r>
            <a:r>
              <a:rPr lang="sv-SE" sz="1600" i="1" dirty="0"/>
              <a:t>Avpublicerade/Återkallade</a:t>
            </a:r>
            <a:r>
              <a:rPr lang="sv-SE" sz="1600" dirty="0"/>
              <a:t>. De är synliga en begränsad period.</a:t>
            </a:r>
          </a:p>
        </p:txBody>
      </p:sp>
      <p:pic>
        <p:nvPicPr>
          <p:cNvPr id="12" name="Bildobjekt 11">
            <a:extLst>
              <a:ext uri="{FF2B5EF4-FFF2-40B4-BE49-F238E27FC236}">
                <a16:creationId xmlns:a16="http://schemas.microsoft.com/office/drawing/2014/main" id="{FC627944-0AF8-42F5-85F0-5D80D83492FC}"/>
              </a:ext>
            </a:extLst>
          </p:cNvPr>
          <p:cNvPicPr>
            <a:picLocks noChangeAspect="1"/>
          </p:cNvPicPr>
          <p:nvPr/>
        </p:nvPicPr>
        <p:blipFill>
          <a:blip r:embed="rId3"/>
          <a:stretch>
            <a:fillRect/>
          </a:stretch>
        </p:blipFill>
        <p:spPr>
          <a:xfrm>
            <a:off x="1016556" y="2504669"/>
            <a:ext cx="3037069" cy="1369867"/>
          </a:xfrm>
          <a:prstGeom prst="rect">
            <a:avLst/>
          </a:prstGeom>
          <a:ln>
            <a:noFill/>
          </a:ln>
          <a:effectLst>
            <a:outerShdw blurRad="292100" dist="139700" dir="2700000" algn="tl" rotWithShape="0">
              <a:srgbClr val="333333">
                <a:alpha val="65000"/>
              </a:srgbClr>
            </a:outerShdw>
          </a:effectLst>
        </p:spPr>
      </p:pic>
      <p:cxnSp>
        <p:nvCxnSpPr>
          <p:cNvPr id="14" name="Koppling: vinklad 13">
            <a:extLst>
              <a:ext uri="{FF2B5EF4-FFF2-40B4-BE49-F238E27FC236}">
                <a16:creationId xmlns:a16="http://schemas.microsoft.com/office/drawing/2014/main" id="{513D659C-F048-4773-B568-1F2BB6C8C295}"/>
              </a:ext>
            </a:extLst>
          </p:cNvPr>
          <p:cNvCxnSpPr>
            <a:cxnSpLocks/>
          </p:cNvCxnSpPr>
          <p:nvPr/>
        </p:nvCxnSpPr>
        <p:spPr>
          <a:xfrm rot="5400000" flipH="1" flipV="1">
            <a:off x="3522343" y="1992673"/>
            <a:ext cx="2841708" cy="2510234"/>
          </a:xfrm>
          <a:prstGeom prst="bentConnector3">
            <a:avLst>
              <a:gd name="adj1" fmla="val 429"/>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17" name="Koppling: vinklad 16">
            <a:extLst>
              <a:ext uri="{FF2B5EF4-FFF2-40B4-BE49-F238E27FC236}">
                <a16:creationId xmlns:a16="http://schemas.microsoft.com/office/drawing/2014/main" id="{E2BE2186-FC79-482A-A9C6-13D1BAE2CFB4}"/>
              </a:ext>
            </a:extLst>
          </p:cNvPr>
          <p:cNvCxnSpPr>
            <a:cxnSpLocks/>
          </p:cNvCxnSpPr>
          <p:nvPr/>
        </p:nvCxnSpPr>
        <p:spPr>
          <a:xfrm flipV="1">
            <a:off x="3688080" y="1652469"/>
            <a:ext cx="3999748" cy="150564"/>
          </a:xfrm>
          <a:prstGeom prst="bentConnector3">
            <a:avLst>
              <a:gd name="adj1" fmla="val 100105"/>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23" name="Koppling: vinklad 22">
            <a:extLst>
              <a:ext uri="{FF2B5EF4-FFF2-40B4-BE49-F238E27FC236}">
                <a16:creationId xmlns:a16="http://schemas.microsoft.com/office/drawing/2014/main" id="{14704A6F-4570-4725-B2EC-C231A4010BC7}"/>
              </a:ext>
            </a:extLst>
          </p:cNvPr>
          <p:cNvCxnSpPr>
            <a:cxnSpLocks/>
          </p:cNvCxnSpPr>
          <p:nvPr/>
        </p:nvCxnSpPr>
        <p:spPr>
          <a:xfrm flipV="1">
            <a:off x="3246120" y="1697920"/>
            <a:ext cx="4974145" cy="618560"/>
          </a:xfrm>
          <a:prstGeom prst="bentConnector3">
            <a:avLst>
              <a:gd name="adj1" fmla="val 99941"/>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912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CB5CEB-D6DA-486C-88D0-098C4BC640AA}"/>
              </a:ext>
            </a:extLst>
          </p:cNvPr>
          <p:cNvSpPr>
            <a:spLocks noGrp="1"/>
          </p:cNvSpPr>
          <p:nvPr>
            <p:ph type="title"/>
          </p:nvPr>
        </p:nvSpPr>
        <p:spPr/>
        <p:txBody>
          <a:bodyPr/>
          <a:lstStyle/>
          <a:p>
            <a:r>
              <a:rPr lang="sv-SE" dirty="0"/>
              <a:t>Vilka är och vad betyder ikonerna för </a:t>
            </a:r>
            <a:br>
              <a:rPr lang="sv-SE" dirty="0"/>
            </a:br>
            <a:r>
              <a:rPr lang="sv-SE" dirty="0"/>
              <a:t>Varningsnivåer och Meddelanden?</a:t>
            </a:r>
          </a:p>
        </p:txBody>
      </p:sp>
      <p:sp>
        <p:nvSpPr>
          <p:cNvPr id="3" name="Platshållare för innehåll 2">
            <a:extLst>
              <a:ext uri="{FF2B5EF4-FFF2-40B4-BE49-F238E27FC236}">
                <a16:creationId xmlns:a16="http://schemas.microsoft.com/office/drawing/2014/main" id="{B6FB36B5-0B2C-438F-A90F-AF9FD20AB6FF}"/>
              </a:ext>
            </a:extLst>
          </p:cNvPr>
          <p:cNvSpPr>
            <a:spLocks noGrp="1"/>
          </p:cNvSpPr>
          <p:nvPr>
            <p:ph sz="half" idx="1"/>
          </p:nvPr>
        </p:nvSpPr>
        <p:spPr/>
        <p:txBody>
          <a:bodyPr/>
          <a:lstStyle/>
          <a:p>
            <a:pPr marL="0" indent="0">
              <a:buNone/>
            </a:pPr>
            <a:endParaRPr lang="sv-SE" sz="1600" dirty="0"/>
          </a:p>
          <a:p>
            <a:pPr marL="0" indent="0">
              <a:buNone/>
            </a:pPr>
            <a:endParaRPr lang="sv-SE" sz="1600" dirty="0"/>
          </a:p>
          <a:p>
            <a:pPr marL="0" indent="0">
              <a:buNone/>
            </a:pPr>
            <a:r>
              <a:rPr lang="sv-SE" sz="1600" dirty="0"/>
              <a:t>Varningsnivåerna</a:t>
            </a:r>
          </a:p>
          <a:p>
            <a:pPr lvl="1"/>
            <a:r>
              <a:rPr lang="sv-SE" sz="1600" dirty="0"/>
              <a:t>Gul</a:t>
            </a:r>
          </a:p>
          <a:p>
            <a:pPr lvl="1"/>
            <a:r>
              <a:rPr lang="sv-SE" sz="1600" dirty="0"/>
              <a:t>Orange</a:t>
            </a:r>
          </a:p>
          <a:p>
            <a:pPr lvl="1"/>
            <a:r>
              <a:rPr lang="sv-SE" sz="1600" dirty="0"/>
              <a:t>Röd</a:t>
            </a:r>
          </a:p>
          <a:p>
            <a:pPr marL="0" indent="0">
              <a:buNone/>
            </a:pPr>
            <a:br>
              <a:rPr lang="sv-SE" sz="1400" dirty="0"/>
            </a:br>
            <a:r>
              <a:rPr lang="sv-SE" sz="1400" dirty="0"/>
              <a:t>Varningsnivåerna gul, orange och röd varning definieras efter omfattningen av de konsekvenser som bedöms kunna uppstå i samband med varningssituationen.</a:t>
            </a:r>
            <a:endParaRPr lang="sv-SE" sz="1600" dirty="0"/>
          </a:p>
        </p:txBody>
      </p:sp>
      <p:sp>
        <p:nvSpPr>
          <p:cNvPr id="4" name="Platshållare för innehåll 3">
            <a:extLst>
              <a:ext uri="{FF2B5EF4-FFF2-40B4-BE49-F238E27FC236}">
                <a16:creationId xmlns:a16="http://schemas.microsoft.com/office/drawing/2014/main" id="{1E2EB590-C531-49C1-90DA-15ADE0C8057F}"/>
              </a:ext>
            </a:extLst>
          </p:cNvPr>
          <p:cNvSpPr>
            <a:spLocks noGrp="1"/>
          </p:cNvSpPr>
          <p:nvPr>
            <p:ph sz="half" idx="10"/>
          </p:nvPr>
        </p:nvSpPr>
        <p:spPr>
          <a:xfrm>
            <a:off x="4755150" y="1828800"/>
            <a:ext cx="3820616" cy="3164400"/>
          </a:xfrm>
        </p:spPr>
        <p:txBody>
          <a:bodyPr/>
          <a:lstStyle/>
          <a:p>
            <a:pPr marL="0" indent="0">
              <a:buNone/>
            </a:pPr>
            <a:endParaRPr lang="sv-SE" sz="1600" dirty="0"/>
          </a:p>
          <a:p>
            <a:pPr marL="0" indent="0">
              <a:buNone/>
            </a:pPr>
            <a:endParaRPr lang="sv-SE" sz="1600" dirty="0"/>
          </a:p>
          <a:p>
            <a:pPr marL="0" indent="0">
              <a:buNone/>
            </a:pPr>
            <a:r>
              <a:rPr lang="sv-SE" sz="1600" dirty="0"/>
              <a:t>Meddelanden för</a:t>
            </a:r>
          </a:p>
          <a:p>
            <a:pPr lvl="1"/>
            <a:r>
              <a:rPr lang="sv-SE" sz="1600" dirty="0"/>
              <a:t>Risk för vattenbrist </a:t>
            </a:r>
          </a:p>
          <a:p>
            <a:pPr lvl="1"/>
            <a:r>
              <a:rPr lang="sv-SE" sz="1600" dirty="0"/>
              <a:t>Höga temperaturer </a:t>
            </a:r>
          </a:p>
          <a:p>
            <a:pPr lvl="1"/>
            <a:r>
              <a:rPr lang="sv-SE" sz="1600" dirty="0"/>
              <a:t>Brandrisk</a:t>
            </a:r>
          </a:p>
          <a:p>
            <a:pPr marL="0" indent="0">
              <a:buNone/>
            </a:pPr>
            <a:br>
              <a:rPr lang="sv-SE" sz="1400" dirty="0"/>
            </a:br>
            <a:r>
              <a:rPr lang="sv-SE" sz="1400" dirty="0"/>
              <a:t>Ett meddelande kan belysa en indirekt fara av en väderhändelse som pågår under en längre tid eller som berör enskilda riskgrupper. Läs mer på smhi.se!</a:t>
            </a:r>
          </a:p>
          <a:p>
            <a:pPr marL="0" indent="0">
              <a:buNone/>
            </a:pPr>
            <a:r>
              <a:rPr lang="sv-SE" sz="1100" i="1" dirty="0"/>
              <a:t>(Notera att ikonen kan komma att bytas ut.)</a:t>
            </a:r>
            <a:endParaRPr lang="sv-SE" sz="1400" i="1" dirty="0"/>
          </a:p>
        </p:txBody>
      </p:sp>
      <p:pic>
        <p:nvPicPr>
          <p:cNvPr id="5" name="Bildobjekt 4">
            <a:extLst>
              <a:ext uri="{FF2B5EF4-FFF2-40B4-BE49-F238E27FC236}">
                <a16:creationId xmlns:a16="http://schemas.microsoft.com/office/drawing/2014/main" id="{F6092689-8984-4C7E-B9CF-4CD30E5B6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74" y="1755076"/>
            <a:ext cx="672049" cy="672049"/>
          </a:xfrm>
          <a:prstGeom prst="rect">
            <a:avLst/>
          </a:prstGeom>
        </p:spPr>
      </p:pic>
      <p:pic>
        <p:nvPicPr>
          <p:cNvPr id="6" name="Bildobjekt 5">
            <a:extLst>
              <a:ext uri="{FF2B5EF4-FFF2-40B4-BE49-F238E27FC236}">
                <a16:creationId xmlns:a16="http://schemas.microsoft.com/office/drawing/2014/main" id="{E7C99557-E5EC-48D5-BAC8-C8D2DCE01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005" y="1755076"/>
            <a:ext cx="742950" cy="742950"/>
          </a:xfrm>
          <a:prstGeom prst="rect">
            <a:avLst/>
          </a:prstGeom>
        </p:spPr>
      </p:pic>
      <p:pic>
        <p:nvPicPr>
          <p:cNvPr id="7" name="Bildobjekt 6">
            <a:extLst>
              <a:ext uri="{FF2B5EF4-FFF2-40B4-BE49-F238E27FC236}">
                <a16:creationId xmlns:a16="http://schemas.microsoft.com/office/drawing/2014/main" id="{CC4D9631-B5FB-491C-84CF-4C020C986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319" y="1755076"/>
            <a:ext cx="742950" cy="742950"/>
          </a:xfrm>
          <a:prstGeom prst="rect">
            <a:avLst/>
          </a:prstGeom>
        </p:spPr>
      </p:pic>
      <p:pic>
        <p:nvPicPr>
          <p:cNvPr id="10" name="Bildobjekt 9" descr="En bild som visar text, skärm&#10;&#10;Automatiskt genererad beskrivning">
            <a:extLst>
              <a:ext uri="{FF2B5EF4-FFF2-40B4-BE49-F238E27FC236}">
                <a16:creationId xmlns:a16="http://schemas.microsoft.com/office/drawing/2014/main" id="{87C1F837-11D7-4DBE-BEFD-04F02C67A6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3642" y="1755075"/>
            <a:ext cx="614015" cy="614015"/>
          </a:xfrm>
          <a:prstGeom prst="rect">
            <a:avLst/>
          </a:prstGeom>
        </p:spPr>
      </p:pic>
    </p:spTree>
    <p:extLst>
      <p:ext uri="{BB962C8B-B14F-4D97-AF65-F5344CB8AC3E}">
        <p14:creationId xmlns:p14="http://schemas.microsoft.com/office/powerpoint/2010/main" val="110593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4C8161D-F703-400A-9A1B-C5E68286C938}"/>
              </a:ext>
            </a:extLst>
          </p:cNvPr>
          <p:cNvPicPr>
            <a:picLocks noChangeAspect="1"/>
          </p:cNvPicPr>
          <p:nvPr/>
        </p:nvPicPr>
        <p:blipFill>
          <a:blip r:embed="rId3"/>
          <a:stretch>
            <a:fillRect/>
          </a:stretch>
        </p:blipFill>
        <p:spPr>
          <a:xfrm>
            <a:off x="4751389" y="1394459"/>
            <a:ext cx="3813491" cy="35170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DB9468F8-0FA6-46AE-9A37-59465E6B3347}"/>
              </a:ext>
            </a:extLst>
          </p:cNvPr>
          <p:cNvSpPr>
            <a:spLocks noGrp="1"/>
          </p:cNvSpPr>
          <p:nvPr>
            <p:ph type="title"/>
          </p:nvPr>
        </p:nvSpPr>
        <p:spPr/>
        <p:txBody>
          <a:bodyPr/>
          <a:lstStyle/>
          <a:p>
            <a:r>
              <a:rPr lang="sv-SE" dirty="0"/>
              <a:t>Om vädervarningar i listan</a:t>
            </a:r>
          </a:p>
        </p:txBody>
      </p:sp>
      <p:sp>
        <p:nvSpPr>
          <p:cNvPr id="3" name="Platshållare för innehåll 2">
            <a:extLst>
              <a:ext uri="{FF2B5EF4-FFF2-40B4-BE49-F238E27FC236}">
                <a16:creationId xmlns:a16="http://schemas.microsoft.com/office/drawing/2014/main" id="{745AFA71-0597-4435-B780-97A84E6D5E60}"/>
              </a:ext>
            </a:extLst>
          </p:cNvPr>
          <p:cNvSpPr>
            <a:spLocks noGrp="1"/>
          </p:cNvSpPr>
          <p:nvPr>
            <p:ph sz="half" idx="1"/>
          </p:nvPr>
        </p:nvSpPr>
        <p:spPr>
          <a:xfrm>
            <a:off x="687974" y="1394459"/>
            <a:ext cx="3704638" cy="3590289"/>
          </a:xfrm>
        </p:spPr>
        <p:txBody>
          <a:bodyPr/>
          <a:lstStyle/>
          <a:p>
            <a:r>
              <a:rPr lang="sv-SE" sz="1600" dirty="0"/>
              <a:t>Typ av varning framgår av rubriken</a:t>
            </a:r>
          </a:p>
          <a:p>
            <a:r>
              <a:rPr lang="sv-SE" sz="1600" dirty="0"/>
              <a:t>Ikonerna visar typ, nivå och antal delvarningar</a:t>
            </a:r>
          </a:p>
          <a:p>
            <a:r>
              <a:rPr lang="sv-SE" sz="1600" dirty="0"/>
              <a:t>Så länge rutan </a:t>
            </a:r>
            <a:r>
              <a:rPr lang="sv-SE" sz="1600" i="1" dirty="0"/>
              <a:t>Påverkansbedömning pågår</a:t>
            </a:r>
            <a:r>
              <a:rPr lang="sv-SE" sz="1600" dirty="0"/>
              <a:t> syns, är varningen föreslagen.</a:t>
            </a:r>
          </a:p>
          <a:p>
            <a:r>
              <a:rPr lang="sv-SE" sz="1600" dirty="0"/>
              <a:t>Varningens omfattning i tid</a:t>
            </a:r>
          </a:p>
          <a:p>
            <a:r>
              <a:rPr lang="sv-SE" sz="1600" dirty="0"/>
              <a:t>Senaste uppdateringen</a:t>
            </a:r>
          </a:p>
          <a:p>
            <a:r>
              <a:rPr lang="sv-SE" sz="1600" dirty="0"/>
              <a:t>När muspekaren är över den vita varningsrutan markeras berört området i kartan</a:t>
            </a:r>
          </a:p>
          <a:p>
            <a:r>
              <a:rPr lang="sv-SE" sz="1600" dirty="0"/>
              <a:t>Klicka i den vita rutan för att få mer information och se respektive delvarning i detalj. </a:t>
            </a:r>
            <a:br>
              <a:rPr lang="sv-SE" sz="1600" dirty="0"/>
            </a:br>
            <a:r>
              <a:rPr lang="sv-SE" sz="1100" i="1" dirty="0"/>
              <a:t>(se följande bilder)</a:t>
            </a:r>
            <a:endParaRPr lang="sv-SE" sz="1600" i="1" dirty="0"/>
          </a:p>
        </p:txBody>
      </p:sp>
      <p:cxnSp>
        <p:nvCxnSpPr>
          <p:cNvPr id="14" name="Koppling: vinklad 13">
            <a:extLst>
              <a:ext uri="{FF2B5EF4-FFF2-40B4-BE49-F238E27FC236}">
                <a16:creationId xmlns:a16="http://schemas.microsoft.com/office/drawing/2014/main" id="{513D659C-F048-4773-B568-1F2BB6C8C295}"/>
              </a:ext>
            </a:extLst>
          </p:cNvPr>
          <p:cNvCxnSpPr>
            <a:cxnSpLocks/>
          </p:cNvCxnSpPr>
          <p:nvPr/>
        </p:nvCxnSpPr>
        <p:spPr>
          <a:xfrm>
            <a:off x="4239891" y="1576537"/>
            <a:ext cx="956949" cy="334961"/>
          </a:xfrm>
          <a:prstGeom prst="bentConnector3">
            <a:avLst>
              <a:gd name="adj1" fmla="val 100166"/>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17" name="Koppling: vinklad 16">
            <a:extLst>
              <a:ext uri="{FF2B5EF4-FFF2-40B4-BE49-F238E27FC236}">
                <a16:creationId xmlns:a16="http://schemas.microsoft.com/office/drawing/2014/main" id="{E2BE2186-FC79-482A-A9C6-13D1BAE2CFB4}"/>
              </a:ext>
            </a:extLst>
          </p:cNvPr>
          <p:cNvCxnSpPr>
            <a:cxnSpLocks/>
          </p:cNvCxnSpPr>
          <p:nvPr/>
        </p:nvCxnSpPr>
        <p:spPr>
          <a:xfrm flipV="1">
            <a:off x="2232660" y="1996762"/>
            <a:ext cx="3634740" cy="121599"/>
          </a:xfrm>
          <a:prstGeom prst="bentConnector3">
            <a:avLst>
              <a:gd name="adj1" fmla="val 98008"/>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23" name="Koppling: vinklad 22">
            <a:extLst>
              <a:ext uri="{FF2B5EF4-FFF2-40B4-BE49-F238E27FC236}">
                <a16:creationId xmlns:a16="http://schemas.microsoft.com/office/drawing/2014/main" id="{14704A6F-4570-4725-B2EC-C231A4010BC7}"/>
              </a:ext>
            </a:extLst>
          </p:cNvPr>
          <p:cNvCxnSpPr>
            <a:cxnSpLocks/>
          </p:cNvCxnSpPr>
          <p:nvPr/>
        </p:nvCxnSpPr>
        <p:spPr>
          <a:xfrm flipV="1">
            <a:off x="4324493" y="2263140"/>
            <a:ext cx="440646" cy="363182"/>
          </a:xfrm>
          <a:prstGeom prst="bentConnector3">
            <a:avLst>
              <a:gd name="adj1" fmla="val 50000"/>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18" name="Koppling: vinklad 17">
            <a:extLst>
              <a:ext uri="{FF2B5EF4-FFF2-40B4-BE49-F238E27FC236}">
                <a16:creationId xmlns:a16="http://schemas.microsoft.com/office/drawing/2014/main" id="{FF2921EE-D06D-45CD-A57D-6615987D19BD}"/>
              </a:ext>
            </a:extLst>
          </p:cNvPr>
          <p:cNvCxnSpPr>
            <a:cxnSpLocks/>
          </p:cNvCxnSpPr>
          <p:nvPr/>
        </p:nvCxnSpPr>
        <p:spPr>
          <a:xfrm>
            <a:off x="3482340" y="2950806"/>
            <a:ext cx="1438116" cy="223557"/>
          </a:xfrm>
          <a:prstGeom prst="bentConnector3">
            <a:avLst>
              <a:gd name="adj1" fmla="val 50000"/>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22" name="Koppling: vinklad 21">
            <a:extLst>
              <a:ext uri="{FF2B5EF4-FFF2-40B4-BE49-F238E27FC236}">
                <a16:creationId xmlns:a16="http://schemas.microsoft.com/office/drawing/2014/main" id="{50F3E1E4-7E2C-49CD-99DB-BF2371C25117}"/>
              </a:ext>
            </a:extLst>
          </p:cNvPr>
          <p:cNvCxnSpPr>
            <a:cxnSpLocks/>
          </p:cNvCxnSpPr>
          <p:nvPr/>
        </p:nvCxnSpPr>
        <p:spPr>
          <a:xfrm>
            <a:off x="3193869" y="3279340"/>
            <a:ext cx="4493622" cy="273757"/>
          </a:xfrm>
          <a:prstGeom prst="bentConnector3">
            <a:avLst>
              <a:gd name="adj1" fmla="val 85756"/>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sp>
        <p:nvSpPr>
          <p:cNvPr id="31" name="Rektangel 30">
            <a:extLst>
              <a:ext uri="{FF2B5EF4-FFF2-40B4-BE49-F238E27FC236}">
                <a16:creationId xmlns:a16="http://schemas.microsoft.com/office/drawing/2014/main" id="{F5F66674-DFB0-46BF-8FF4-C628EF439AC6}"/>
              </a:ext>
            </a:extLst>
          </p:cNvPr>
          <p:cNvSpPr/>
          <p:nvPr/>
        </p:nvSpPr>
        <p:spPr>
          <a:xfrm>
            <a:off x="4751389" y="3962400"/>
            <a:ext cx="3813491" cy="464820"/>
          </a:xfrm>
          <a:prstGeom prst="rect">
            <a:avLst/>
          </a:prstGeom>
          <a:noFill/>
          <a:ln w="25400"/>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cxnSp>
        <p:nvCxnSpPr>
          <p:cNvPr id="32" name="Koppling: vinklad 31">
            <a:extLst>
              <a:ext uri="{FF2B5EF4-FFF2-40B4-BE49-F238E27FC236}">
                <a16:creationId xmlns:a16="http://schemas.microsoft.com/office/drawing/2014/main" id="{C2D824BA-AD24-4064-8919-0C22541CFB1E}"/>
              </a:ext>
            </a:extLst>
          </p:cNvPr>
          <p:cNvCxnSpPr>
            <a:cxnSpLocks/>
          </p:cNvCxnSpPr>
          <p:nvPr/>
        </p:nvCxnSpPr>
        <p:spPr>
          <a:xfrm>
            <a:off x="2602069" y="4019473"/>
            <a:ext cx="2116296" cy="109139"/>
          </a:xfrm>
          <a:prstGeom prst="bentConnector3">
            <a:avLst>
              <a:gd name="adj1" fmla="val 78085"/>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33" name="Koppling: vinklad 32">
            <a:extLst>
              <a:ext uri="{FF2B5EF4-FFF2-40B4-BE49-F238E27FC236}">
                <a16:creationId xmlns:a16="http://schemas.microsoft.com/office/drawing/2014/main" id="{27011659-681B-4883-AA20-3116A8C1048B}"/>
              </a:ext>
            </a:extLst>
          </p:cNvPr>
          <p:cNvCxnSpPr>
            <a:cxnSpLocks/>
          </p:cNvCxnSpPr>
          <p:nvPr/>
        </p:nvCxnSpPr>
        <p:spPr>
          <a:xfrm flipV="1">
            <a:off x="2712720" y="4334584"/>
            <a:ext cx="1994376" cy="452642"/>
          </a:xfrm>
          <a:prstGeom prst="bentConnector3">
            <a:avLst>
              <a:gd name="adj1" fmla="val 77509"/>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3698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8DF5F-B736-4232-B70F-75F97AD3EEEE}"/>
              </a:ext>
            </a:extLst>
          </p:cNvPr>
          <p:cNvSpPr>
            <a:spLocks noGrp="1"/>
          </p:cNvSpPr>
          <p:nvPr>
            <p:ph type="title"/>
          </p:nvPr>
        </p:nvSpPr>
        <p:spPr/>
        <p:txBody>
          <a:bodyPr/>
          <a:lstStyle/>
          <a:p>
            <a:r>
              <a:rPr lang="sv-SE" dirty="0"/>
              <a:t>Varningsförslag</a:t>
            </a:r>
            <a:endParaRPr lang="sv-SE" dirty="0">
              <a:highlight>
                <a:srgbClr val="FFFF00"/>
              </a:highlight>
            </a:endParaRPr>
          </a:p>
        </p:txBody>
      </p:sp>
      <p:sp>
        <p:nvSpPr>
          <p:cNvPr id="3" name="Platshållare för innehåll 2">
            <a:extLst>
              <a:ext uri="{FF2B5EF4-FFF2-40B4-BE49-F238E27FC236}">
                <a16:creationId xmlns:a16="http://schemas.microsoft.com/office/drawing/2014/main" id="{2C49872D-B8D4-4270-8F8B-C1C117E91CC7}"/>
              </a:ext>
            </a:extLst>
          </p:cNvPr>
          <p:cNvSpPr>
            <a:spLocks noGrp="1"/>
          </p:cNvSpPr>
          <p:nvPr>
            <p:ph sz="half" idx="1"/>
          </p:nvPr>
        </p:nvSpPr>
        <p:spPr>
          <a:xfrm>
            <a:off x="687974" y="1394460"/>
            <a:ext cx="3830629" cy="3590289"/>
          </a:xfrm>
        </p:spPr>
        <p:txBody>
          <a:bodyPr/>
          <a:lstStyle/>
          <a:p>
            <a:r>
              <a:rPr lang="sv-SE" sz="1600" dirty="0"/>
              <a:t>Varje varning kan bestå av en eller flera delvarningar avseende områden</a:t>
            </a:r>
          </a:p>
          <a:p>
            <a:r>
              <a:rPr lang="sv-SE" sz="1600" dirty="0"/>
              <a:t>Så länge rutan </a:t>
            </a:r>
            <a:r>
              <a:rPr lang="sv-SE" sz="1600" i="1" dirty="0"/>
              <a:t>Påverkansbedömning pågår</a:t>
            </a:r>
            <a:r>
              <a:rPr lang="sv-SE" sz="1600" dirty="0"/>
              <a:t> syns är en varning föreslagen.</a:t>
            </a:r>
          </a:p>
        </p:txBody>
      </p:sp>
      <p:sp>
        <p:nvSpPr>
          <p:cNvPr id="9" name="Platshållare för innehåll 8">
            <a:extLst>
              <a:ext uri="{FF2B5EF4-FFF2-40B4-BE49-F238E27FC236}">
                <a16:creationId xmlns:a16="http://schemas.microsoft.com/office/drawing/2014/main" id="{4D0245AB-550B-42DB-B052-5C985A5612BC}"/>
              </a:ext>
            </a:extLst>
          </p:cNvPr>
          <p:cNvSpPr>
            <a:spLocks noGrp="1"/>
          </p:cNvSpPr>
          <p:nvPr>
            <p:ph sz="half" idx="10"/>
          </p:nvPr>
        </p:nvSpPr>
        <p:spPr>
          <a:xfrm>
            <a:off x="4755150" y="1394461"/>
            <a:ext cx="3869728" cy="3590288"/>
          </a:xfrm>
        </p:spPr>
        <p:txBody>
          <a:bodyPr/>
          <a:lstStyle/>
          <a:p>
            <a:r>
              <a:rPr lang="sv-SE" sz="1600" dirty="0"/>
              <a:t>Längst ner finns varningsunderlag och länk till inlämnade påverkans-bedömningar </a:t>
            </a:r>
            <a:br>
              <a:rPr lang="sv-SE" sz="1600" dirty="0"/>
            </a:br>
            <a:r>
              <a:rPr lang="sv-SE" sz="1600" dirty="0"/>
              <a:t>från övriga </a:t>
            </a:r>
            <a:br>
              <a:rPr lang="sv-SE" sz="1600" dirty="0"/>
            </a:br>
            <a:r>
              <a:rPr lang="sv-SE" sz="1600" dirty="0"/>
              <a:t>länsstyrelser.</a:t>
            </a:r>
          </a:p>
          <a:p>
            <a:r>
              <a:rPr lang="sv-SE" sz="1600" dirty="0"/>
              <a:t>Klicka och läs </a:t>
            </a:r>
            <a:br>
              <a:rPr lang="sv-SE" sz="1600" dirty="0"/>
            </a:br>
            <a:r>
              <a:rPr lang="sv-SE" sz="1600" dirty="0"/>
              <a:t>textförslagen i </a:t>
            </a:r>
            <a:br>
              <a:rPr lang="sv-SE" sz="1600" dirty="0"/>
            </a:br>
            <a:r>
              <a:rPr lang="sv-SE" sz="1600" dirty="0"/>
              <a:t>varje delvarning.</a:t>
            </a:r>
          </a:p>
          <a:p>
            <a:endParaRPr lang="sv-SE" sz="1600" dirty="0"/>
          </a:p>
        </p:txBody>
      </p:sp>
      <p:pic>
        <p:nvPicPr>
          <p:cNvPr id="4" name="Bildobjekt 3">
            <a:extLst>
              <a:ext uri="{FF2B5EF4-FFF2-40B4-BE49-F238E27FC236}">
                <a16:creationId xmlns:a16="http://schemas.microsoft.com/office/drawing/2014/main" id="{8369475E-1251-4F1A-B06B-E3946DE0733F}"/>
              </a:ext>
            </a:extLst>
          </p:cNvPr>
          <p:cNvPicPr>
            <a:picLocks noChangeAspect="1"/>
          </p:cNvPicPr>
          <p:nvPr/>
        </p:nvPicPr>
        <p:blipFill>
          <a:blip r:embed="rId2"/>
          <a:stretch>
            <a:fillRect/>
          </a:stretch>
        </p:blipFill>
        <p:spPr>
          <a:xfrm>
            <a:off x="114189" y="2537881"/>
            <a:ext cx="4044430" cy="2547130"/>
          </a:xfrm>
          <a:prstGeom prst="rect">
            <a:avLst/>
          </a:prstGeom>
          <a:ln>
            <a:noFill/>
          </a:ln>
          <a:effectLst>
            <a:outerShdw blurRad="292100" dist="139700" dir="2700000" algn="tl" rotWithShape="0">
              <a:srgbClr val="333333">
                <a:alpha val="65000"/>
              </a:srgbClr>
            </a:outerShdw>
          </a:effectLst>
        </p:spPr>
      </p:pic>
      <p:pic>
        <p:nvPicPr>
          <p:cNvPr id="8" name="Bildobjekt 7">
            <a:extLst>
              <a:ext uri="{FF2B5EF4-FFF2-40B4-BE49-F238E27FC236}">
                <a16:creationId xmlns:a16="http://schemas.microsoft.com/office/drawing/2014/main" id="{A0B5982A-907E-48F4-9F9A-A401DE747D8B}"/>
              </a:ext>
            </a:extLst>
          </p:cNvPr>
          <p:cNvPicPr>
            <a:picLocks noChangeAspect="1"/>
          </p:cNvPicPr>
          <p:nvPr/>
        </p:nvPicPr>
        <p:blipFill>
          <a:blip r:embed="rId3"/>
          <a:stretch>
            <a:fillRect/>
          </a:stretch>
        </p:blipFill>
        <p:spPr>
          <a:xfrm>
            <a:off x="3905550" y="3446862"/>
            <a:ext cx="2635709" cy="1638149"/>
          </a:xfrm>
          <a:prstGeom prst="rect">
            <a:avLst/>
          </a:prstGeom>
          <a:ln>
            <a:noFill/>
          </a:ln>
          <a:effectLst>
            <a:outerShdw blurRad="292100" dist="139700" dir="2700000" algn="tl" rotWithShape="0">
              <a:srgbClr val="333333">
                <a:alpha val="65000"/>
              </a:srgbClr>
            </a:outerShdw>
          </a:effectLst>
        </p:spPr>
      </p:pic>
      <p:pic>
        <p:nvPicPr>
          <p:cNvPr id="25" name="Bildobjekt 24">
            <a:extLst>
              <a:ext uri="{FF2B5EF4-FFF2-40B4-BE49-F238E27FC236}">
                <a16:creationId xmlns:a16="http://schemas.microsoft.com/office/drawing/2014/main" id="{E747CB8F-BE03-4AED-80A6-0CFC025C081A}"/>
              </a:ext>
            </a:extLst>
          </p:cNvPr>
          <p:cNvPicPr>
            <a:picLocks noChangeAspect="1"/>
          </p:cNvPicPr>
          <p:nvPr/>
        </p:nvPicPr>
        <p:blipFill>
          <a:blip r:embed="rId4"/>
          <a:stretch>
            <a:fillRect/>
          </a:stretch>
        </p:blipFill>
        <p:spPr>
          <a:xfrm>
            <a:off x="6602222" y="1972448"/>
            <a:ext cx="2503827" cy="3083417"/>
          </a:xfrm>
          <a:prstGeom prst="rect">
            <a:avLst/>
          </a:prstGeom>
          <a:ln>
            <a:noFill/>
          </a:ln>
          <a:effectLst>
            <a:outerShdw blurRad="292100" dist="139700" dir="2700000" algn="tl" rotWithShape="0">
              <a:srgbClr val="333333">
                <a:alpha val="65000"/>
              </a:srgbClr>
            </a:outerShdw>
          </a:effectLst>
        </p:spPr>
      </p:pic>
      <p:pic>
        <p:nvPicPr>
          <p:cNvPr id="11" name="Bildobjekt 10">
            <a:extLst>
              <a:ext uri="{FF2B5EF4-FFF2-40B4-BE49-F238E27FC236}">
                <a16:creationId xmlns:a16="http://schemas.microsoft.com/office/drawing/2014/main" id="{CCDD8D0B-1152-4476-AA5B-0BD812C99759}"/>
              </a:ext>
            </a:extLst>
          </p:cNvPr>
          <p:cNvPicPr>
            <a:picLocks noChangeAspect="1"/>
          </p:cNvPicPr>
          <p:nvPr/>
        </p:nvPicPr>
        <p:blipFill>
          <a:blip r:embed="rId5"/>
          <a:stretch>
            <a:fillRect/>
          </a:stretch>
        </p:blipFill>
        <p:spPr>
          <a:xfrm flipV="1">
            <a:off x="2616377" y="3446862"/>
            <a:ext cx="1479521" cy="1380382"/>
          </a:xfrm>
          <a:prstGeom prst="rect">
            <a:avLst/>
          </a:prstGeom>
        </p:spPr>
      </p:pic>
      <p:pic>
        <p:nvPicPr>
          <p:cNvPr id="26" name="Bildobjekt 25">
            <a:extLst>
              <a:ext uri="{FF2B5EF4-FFF2-40B4-BE49-F238E27FC236}">
                <a16:creationId xmlns:a16="http://schemas.microsoft.com/office/drawing/2014/main" id="{21E2FBC4-008A-4965-83DC-B94D72F501D9}"/>
              </a:ext>
            </a:extLst>
          </p:cNvPr>
          <p:cNvPicPr>
            <a:picLocks noChangeAspect="1"/>
          </p:cNvPicPr>
          <p:nvPr/>
        </p:nvPicPr>
        <p:blipFill>
          <a:blip r:embed="rId6"/>
          <a:stretch>
            <a:fillRect/>
          </a:stretch>
        </p:blipFill>
        <p:spPr>
          <a:xfrm flipV="1">
            <a:off x="5810381" y="3189604"/>
            <a:ext cx="1036410" cy="790160"/>
          </a:xfrm>
          <a:prstGeom prst="rect">
            <a:avLst/>
          </a:prstGeom>
        </p:spPr>
      </p:pic>
    </p:spTree>
    <p:extLst>
      <p:ext uri="{BB962C8B-B14F-4D97-AF65-F5344CB8AC3E}">
        <p14:creationId xmlns:p14="http://schemas.microsoft.com/office/powerpoint/2010/main" val="8554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9BF6D84-EE2B-45BB-8D01-36AADE2465BA}"/>
              </a:ext>
            </a:extLst>
          </p:cNvPr>
          <p:cNvSpPr>
            <a:spLocks noGrp="1"/>
          </p:cNvSpPr>
          <p:nvPr>
            <p:ph type="title"/>
          </p:nvPr>
        </p:nvSpPr>
        <p:spPr/>
        <p:txBody>
          <a:bodyPr/>
          <a:lstStyle/>
          <a:p>
            <a:r>
              <a:rPr lang="sv-SE" dirty="0"/>
              <a:t>Innehåll</a:t>
            </a:r>
          </a:p>
        </p:txBody>
      </p:sp>
      <p:sp>
        <p:nvSpPr>
          <p:cNvPr id="16" name="Platshållare för innehåll 15">
            <a:extLst>
              <a:ext uri="{FF2B5EF4-FFF2-40B4-BE49-F238E27FC236}">
                <a16:creationId xmlns:a16="http://schemas.microsoft.com/office/drawing/2014/main" id="{86D06968-63F9-4ACA-8B07-B4B18425126A}"/>
              </a:ext>
            </a:extLst>
          </p:cNvPr>
          <p:cNvSpPr>
            <a:spLocks noGrp="1"/>
          </p:cNvSpPr>
          <p:nvPr>
            <p:ph sz="half" idx="1"/>
          </p:nvPr>
        </p:nvSpPr>
        <p:spPr>
          <a:xfrm>
            <a:off x="687974" y="1394461"/>
            <a:ext cx="4106448" cy="3590289"/>
          </a:xfrm>
        </p:spPr>
        <p:txBody>
          <a:bodyPr/>
          <a:lstStyle/>
          <a:p>
            <a:r>
              <a:rPr lang="sv-SE" sz="1600" dirty="0">
                <a:solidFill>
                  <a:schemeClr val="accent2">
                    <a:lumMod val="75000"/>
                  </a:schemeClr>
                </a:solidFill>
              </a:rPr>
              <a:t>Förutsättningar</a:t>
            </a:r>
          </a:p>
          <a:p>
            <a:r>
              <a:rPr lang="sv-SE" sz="1600" dirty="0">
                <a:solidFill>
                  <a:schemeClr val="accent2">
                    <a:lumMod val="75000"/>
                  </a:schemeClr>
                </a:solidFill>
              </a:rPr>
              <a:t>Rättigheter och inställningar i WIS</a:t>
            </a:r>
          </a:p>
          <a:p>
            <a:r>
              <a:rPr lang="sv-SE" sz="1600" dirty="0">
                <a:solidFill>
                  <a:schemeClr val="accent2">
                    <a:lumMod val="75000"/>
                  </a:schemeClr>
                </a:solidFill>
              </a:rPr>
              <a:t>Om vädervarningar i WIS</a:t>
            </a:r>
          </a:p>
          <a:p>
            <a:r>
              <a:rPr lang="sv-SE" sz="1600" dirty="0">
                <a:solidFill>
                  <a:schemeClr val="accent2">
                    <a:lumMod val="75000"/>
                  </a:schemeClr>
                </a:solidFill>
              </a:rPr>
              <a:t>Varningsförslag, </a:t>
            </a:r>
            <a:br>
              <a:rPr lang="sv-SE" sz="1600" dirty="0">
                <a:solidFill>
                  <a:schemeClr val="accent2">
                    <a:lumMod val="75000"/>
                  </a:schemeClr>
                </a:solidFill>
              </a:rPr>
            </a:br>
            <a:r>
              <a:rPr lang="sv-SE" sz="1600" dirty="0">
                <a:solidFill>
                  <a:schemeClr val="accent2">
                    <a:lumMod val="75000"/>
                  </a:schemeClr>
                </a:solidFill>
              </a:rPr>
              <a:t>påverkansbedömning och </a:t>
            </a:r>
            <a:br>
              <a:rPr lang="sv-SE" sz="1600" dirty="0">
                <a:solidFill>
                  <a:schemeClr val="accent2">
                    <a:lumMod val="75000"/>
                  </a:schemeClr>
                </a:solidFill>
              </a:rPr>
            </a:br>
            <a:r>
              <a:rPr lang="sv-SE" sz="1600" dirty="0">
                <a:solidFill>
                  <a:schemeClr val="accent2">
                    <a:lumMod val="75000"/>
                  </a:schemeClr>
                </a:solidFill>
              </a:rPr>
              <a:t>ställningstagande</a:t>
            </a:r>
          </a:p>
          <a:p>
            <a:r>
              <a:rPr lang="sv-SE" sz="1600" dirty="0">
                <a:solidFill>
                  <a:schemeClr val="accent2">
                    <a:lumMod val="75000"/>
                  </a:schemeClr>
                </a:solidFill>
              </a:rPr>
              <a:t>Meddelandeutskick</a:t>
            </a:r>
          </a:p>
          <a:p>
            <a:r>
              <a:rPr lang="sv-SE" sz="1600" dirty="0">
                <a:solidFill>
                  <a:schemeClr val="accent2">
                    <a:lumMod val="75000"/>
                  </a:schemeClr>
                </a:solidFill>
              </a:rPr>
              <a:t>Utvärdering av vädervarningar</a:t>
            </a:r>
          </a:p>
          <a:p>
            <a:r>
              <a:rPr lang="sv-SE" sz="1600" dirty="0">
                <a:solidFill>
                  <a:schemeClr val="accent2">
                    <a:lumMod val="75000"/>
                  </a:schemeClr>
                </a:solidFill>
              </a:rPr>
              <a:t>Exempel på besvarade påverkans-bedömningar och nationella varnings-utvärderingar</a:t>
            </a:r>
          </a:p>
          <a:p>
            <a:endParaRPr lang="sv-SE" sz="1600" dirty="0"/>
          </a:p>
        </p:txBody>
      </p:sp>
      <p:sp>
        <p:nvSpPr>
          <p:cNvPr id="15" name="Freeform 495">
            <a:extLst>
              <a:ext uri="{FF2B5EF4-FFF2-40B4-BE49-F238E27FC236}">
                <a16:creationId xmlns:a16="http://schemas.microsoft.com/office/drawing/2014/main" id="{6DFBB722-2053-4D8D-99C3-FA96E32B85B2}"/>
              </a:ext>
            </a:extLst>
          </p:cNvPr>
          <p:cNvSpPr>
            <a:spLocks noChangeAspect="1" noEditPoints="1"/>
          </p:cNvSpPr>
          <p:nvPr/>
        </p:nvSpPr>
        <p:spPr bwMode="auto">
          <a:xfrm>
            <a:off x="6391607" y="1394461"/>
            <a:ext cx="1801552" cy="2083796"/>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ektangel 1">
            <a:hlinkClick r:id="rId2" action="ppaction://hlinksldjump"/>
            <a:extLst>
              <a:ext uri="{FF2B5EF4-FFF2-40B4-BE49-F238E27FC236}">
                <a16:creationId xmlns:a16="http://schemas.microsoft.com/office/drawing/2014/main" id="{92F2F0F3-F53E-4BCD-BC46-E874A920DE59}"/>
              </a:ext>
            </a:extLst>
          </p:cNvPr>
          <p:cNvSpPr/>
          <p:nvPr/>
        </p:nvSpPr>
        <p:spPr>
          <a:xfrm>
            <a:off x="1019908" y="1394461"/>
            <a:ext cx="1415561" cy="27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hlinkClick r:id="rId3" action="ppaction://hlinksldjump"/>
            <a:extLst>
              <a:ext uri="{FF2B5EF4-FFF2-40B4-BE49-F238E27FC236}">
                <a16:creationId xmlns:a16="http://schemas.microsoft.com/office/drawing/2014/main" id="{E5491516-9E5B-4FCE-989E-84F1ECEAF6F0}"/>
              </a:ext>
            </a:extLst>
          </p:cNvPr>
          <p:cNvSpPr/>
          <p:nvPr/>
        </p:nvSpPr>
        <p:spPr>
          <a:xfrm>
            <a:off x="996460" y="1720875"/>
            <a:ext cx="3111808" cy="27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hlinkClick r:id="rId4" action="ppaction://hlinksldjump"/>
            <a:extLst>
              <a:ext uri="{FF2B5EF4-FFF2-40B4-BE49-F238E27FC236}">
                <a16:creationId xmlns:a16="http://schemas.microsoft.com/office/drawing/2014/main" id="{5EB57E23-C2A8-447B-99AA-58AFC3AA7312}"/>
              </a:ext>
            </a:extLst>
          </p:cNvPr>
          <p:cNvSpPr/>
          <p:nvPr/>
        </p:nvSpPr>
        <p:spPr>
          <a:xfrm>
            <a:off x="996461" y="2050955"/>
            <a:ext cx="2379785" cy="27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hlinkClick r:id="rId5" action="ppaction://hlinksldjump"/>
            <a:extLst>
              <a:ext uri="{FF2B5EF4-FFF2-40B4-BE49-F238E27FC236}">
                <a16:creationId xmlns:a16="http://schemas.microsoft.com/office/drawing/2014/main" id="{EF36EA10-65AE-4802-ADE4-42B9FE1E28AC}"/>
              </a:ext>
            </a:extLst>
          </p:cNvPr>
          <p:cNvSpPr/>
          <p:nvPr/>
        </p:nvSpPr>
        <p:spPr>
          <a:xfrm>
            <a:off x="996460" y="2372971"/>
            <a:ext cx="2379785" cy="697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hlinkClick r:id="rId6" action="ppaction://hlinksldjump"/>
            <a:extLst>
              <a:ext uri="{FF2B5EF4-FFF2-40B4-BE49-F238E27FC236}">
                <a16:creationId xmlns:a16="http://schemas.microsoft.com/office/drawing/2014/main" id="{E59E2B5C-0DAF-498B-85CD-66FDA1D91CBE}"/>
              </a:ext>
            </a:extLst>
          </p:cNvPr>
          <p:cNvSpPr/>
          <p:nvPr/>
        </p:nvSpPr>
        <p:spPr>
          <a:xfrm>
            <a:off x="996460" y="3126545"/>
            <a:ext cx="1806333" cy="27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hlinkClick r:id="rId7" action="ppaction://hlinksldjump"/>
            <a:extLst>
              <a:ext uri="{FF2B5EF4-FFF2-40B4-BE49-F238E27FC236}">
                <a16:creationId xmlns:a16="http://schemas.microsoft.com/office/drawing/2014/main" id="{800B1BF3-B854-48F1-8615-6B99445B43A2}"/>
              </a:ext>
            </a:extLst>
          </p:cNvPr>
          <p:cNvSpPr/>
          <p:nvPr/>
        </p:nvSpPr>
        <p:spPr>
          <a:xfrm>
            <a:off x="1002324" y="3454793"/>
            <a:ext cx="2813538" cy="27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ratbubbla: rektangel med rundade hörn 2">
            <a:extLst>
              <a:ext uri="{FF2B5EF4-FFF2-40B4-BE49-F238E27FC236}">
                <a16:creationId xmlns:a16="http://schemas.microsoft.com/office/drawing/2014/main" id="{F6871E7E-00A6-4E0A-B369-671BAE8E3E56}"/>
              </a:ext>
            </a:extLst>
          </p:cNvPr>
          <p:cNvSpPr/>
          <p:nvPr/>
        </p:nvSpPr>
        <p:spPr>
          <a:xfrm>
            <a:off x="5268857" y="4502146"/>
            <a:ext cx="1872761" cy="553323"/>
          </a:xfrm>
          <a:prstGeom prst="wedgeRoundRectCallout">
            <a:avLst>
              <a:gd name="adj1" fmla="val -96839"/>
              <a:gd name="adj2" fmla="val -284632"/>
              <a:gd name="adj3"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200" dirty="0"/>
              <a:t>Tips - klicka och hoppa direkt till ett kapitel!</a:t>
            </a:r>
          </a:p>
        </p:txBody>
      </p:sp>
      <p:sp>
        <p:nvSpPr>
          <p:cNvPr id="13" name="Rektangel 12">
            <a:hlinkClick r:id="rId8" action="ppaction://hlinksldjump"/>
            <a:extLst>
              <a:ext uri="{FF2B5EF4-FFF2-40B4-BE49-F238E27FC236}">
                <a16:creationId xmlns:a16="http://schemas.microsoft.com/office/drawing/2014/main" id="{83ACA168-D120-4A5F-8990-BEAB13DDD8A3}"/>
              </a:ext>
            </a:extLst>
          </p:cNvPr>
          <p:cNvSpPr/>
          <p:nvPr/>
        </p:nvSpPr>
        <p:spPr>
          <a:xfrm>
            <a:off x="1019909" y="3793276"/>
            <a:ext cx="3420356" cy="64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99250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8DF5F-B736-4232-B70F-75F97AD3EEEE}"/>
              </a:ext>
            </a:extLst>
          </p:cNvPr>
          <p:cNvSpPr>
            <a:spLocks noGrp="1"/>
          </p:cNvSpPr>
          <p:nvPr>
            <p:ph type="title"/>
          </p:nvPr>
        </p:nvSpPr>
        <p:spPr/>
        <p:txBody>
          <a:bodyPr/>
          <a:lstStyle/>
          <a:p>
            <a:r>
              <a:rPr lang="sv-SE" dirty="0"/>
              <a:t>Publicerade och föreslagna vädervarningar</a:t>
            </a:r>
            <a:endParaRPr lang="sv-SE" dirty="0">
              <a:highlight>
                <a:srgbClr val="FFFF00"/>
              </a:highlight>
            </a:endParaRPr>
          </a:p>
        </p:txBody>
      </p:sp>
      <p:sp>
        <p:nvSpPr>
          <p:cNvPr id="3" name="Platshållare för innehåll 2">
            <a:extLst>
              <a:ext uri="{FF2B5EF4-FFF2-40B4-BE49-F238E27FC236}">
                <a16:creationId xmlns:a16="http://schemas.microsoft.com/office/drawing/2014/main" id="{2C49872D-B8D4-4270-8F8B-C1C117E91CC7}"/>
              </a:ext>
            </a:extLst>
          </p:cNvPr>
          <p:cNvSpPr>
            <a:spLocks noGrp="1"/>
          </p:cNvSpPr>
          <p:nvPr>
            <p:ph sz="half" idx="1"/>
          </p:nvPr>
        </p:nvSpPr>
        <p:spPr/>
        <p:txBody>
          <a:bodyPr/>
          <a:lstStyle/>
          <a:p>
            <a:r>
              <a:rPr lang="sv-SE" sz="1600" dirty="0"/>
              <a:t>För varje delvarning framgår det om de är </a:t>
            </a:r>
            <a:r>
              <a:rPr lang="sv-SE" sz="1600" i="1" dirty="0"/>
              <a:t>Föreslagna</a:t>
            </a:r>
            <a:r>
              <a:rPr lang="sv-SE" sz="1600" dirty="0"/>
              <a:t> eller </a:t>
            </a:r>
            <a:r>
              <a:rPr lang="sv-SE" sz="1600" i="1" dirty="0"/>
              <a:t>Publicerade</a:t>
            </a:r>
            <a:r>
              <a:rPr lang="sv-SE" sz="1600" dirty="0"/>
              <a:t> </a:t>
            </a:r>
          </a:p>
          <a:p>
            <a:endParaRPr lang="sv-SE" sz="1600" dirty="0"/>
          </a:p>
          <a:p>
            <a:r>
              <a:rPr lang="sv-SE" sz="1600" dirty="0"/>
              <a:t>Underlagen är synliga så </a:t>
            </a:r>
            <a:br>
              <a:rPr lang="sv-SE" sz="1600" dirty="0"/>
            </a:br>
            <a:r>
              <a:rPr lang="sv-SE" sz="1600" dirty="0"/>
              <a:t>länge varningen är föreslagen. </a:t>
            </a:r>
            <a:br>
              <a:rPr lang="sv-SE" sz="1600" dirty="0"/>
            </a:br>
            <a:r>
              <a:rPr lang="sv-SE" sz="1600" dirty="0"/>
              <a:t>Vill du se underlaget efter att varningen är avpublicerad, </a:t>
            </a:r>
            <a:br>
              <a:rPr lang="sv-SE" sz="1600" dirty="0"/>
            </a:br>
            <a:r>
              <a:rPr lang="sv-SE" sz="1600" dirty="0"/>
              <a:t>hittar du det i tidigare </a:t>
            </a:r>
            <a:br>
              <a:rPr lang="sv-SE" sz="1600" dirty="0"/>
            </a:br>
            <a:r>
              <a:rPr lang="sv-SE" sz="1600" dirty="0"/>
              <a:t>revisioner av varningen.</a:t>
            </a:r>
          </a:p>
          <a:p>
            <a:pPr marL="0" indent="0">
              <a:buNone/>
            </a:pPr>
            <a:endParaRPr lang="sv-SE" sz="1600" dirty="0"/>
          </a:p>
        </p:txBody>
      </p:sp>
      <p:sp>
        <p:nvSpPr>
          <p:cNvPr id="21" name="Platshållare för innehåll 20">
            <a:extLst>
              <a:ext uri="{FF2B5EF4-FFF2-40B4-BE49-F238E27FC236}">
                <a16:creationId xmlns:a16="http://schemas.microsoft.com/office/drawing/2014/main" id="{A421AD84-6548-4DB4-A9E8-1EFC7B880692}"/>
              </a:ext>
            </a:extLst>
          </p:cNvPr>
          <p:cNvSpPr>
            <a:spLocks noGrp="1"/>
          </p:cNvSpPr>
          <p:nvPr>
            <p:ph sz="half" idx="10"/>
          </p:nvPr>
        </p:nvSpPr>
        <p:spPr/>
        <p:txBody>
          <a:bodyPr/>
          <a:lstStyle/>
          <a:p>
            <a:r>
              <a:rPr lang="sv-SE" sz="1600" dirty="0"/>
              <a:t>Utifrån berörda länsstyrelsers ställningstaganden, fattar SMHI:s vakthavande beslut om varningen och publicerar den i SMHI:s kanaler.</a:t>
            </a:r>
          </a:p>
        </p:txBody>
      </p:sp>
      <p:pic>
        <p:nvPicPr>
          <p:cNvPr id="15" name="Bildobjekt 14">
            <a:extLst>
              <a:ext uri="{FF2B5EF4-FFF2-40B4-BE49-F238E27FC236}">
                <a16:creationId xmlns:a16="http://schemas.microsoft.com/office/drawing/2014/main" id="{6E01EB3F-F592-46CA-91E2-9D5F2FE370D4}"/>
              </a:ext>
            </a:extLst>
          </p:cNvPr>
          <p:cNvPicPr>
            <a:picLocks noChangeAspect="1"/>
          </p:cNvPicPr>
          <p:nvPr/>
        </p:nvPicPr>
        <p:blipFill>
          <a:blip r:embed="rId2"/>
          <a:stretch>
            <a:fillRect/>
          </a:stretch>
        </p:blipFill>
        <p:spPr>
          <a:xfrm>
            <a:off x="4142974" y="3286869"/>
            <a:ext cx="4928989" cy="1497759"/>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1769A4FA-A070-4D00-9324-7E76A66949C5}"/>
              </a:ext>
            </a:extLst>
          </p:cNvPr>
          <p:cNvPicPr>
            <a:picLocks noChangeAspect="1"/>
          </p:cNvPicPr>
          <p:nvPr/>
        </p:nvPicPr>
        <p:blipFill>
          <a:blip r:embed="rId3"/>
          <a:stretch>
            <a:fillRect/>
          </a:stretch>
        </p:blipFill>
        <p:spPr>
          <a:xfrm>
            <a:off x="3419743" y="2318657"/>
            <a:ext cx="889972" cy="1775871"/>
          </a:xfrm>
          <a:prstGeom prst="rect">
            <a:avLst/>
          </a:prstGeom>
        </p:spPr>
      </p:pic>
    </p:spTree>
    <p:extLst>
      <p:ext uri="{BB962C8B-B14F-4D97-AF65-F5344CB8AC3E}">
        <p14:creationId xmlns:p14="http://schemas.microsoft.com/office/powerpoint/2010/main" val="337745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03EE49-4DBD-4A2B-8CEB-1BEF9BAE8E8C}"/>
              </a:ext>
            </a:extLst>
          </p:cNvPr>
          <p:cNvSpPr>
            <a:spLocks noGrp="1"/>
          </p:cNvSpPr>
          <p:nvPr>
            <p:ph type="title"/>
          </p:nvPr>
        </p:nvSpPr>
        <p:spPr/>
        <p:txBody>
          <a:bodyPr/>
          <a:lstStyle/>
          <a:p>
            <a:r>
              <a:rPr lang="sv-SE" dirty="0"/>
              <a:t>Se inlämnade ställningstaganden</a:t>
            </a:r>
          </a:p>
        </p:txBody>
      </p:sp>
      <p:sp>
        <p:nvSpPr>
          <p:cNvPr id="5" name="Platshållare för innehåll 4">
            <a:extLst>
              <a:ext uri="{FF2B5EF4-FFF2-40B4-BE49-F238E27FC236}">
                <a16:creationId xmlns:a16="http://schemas.microsoft.com/office/drawing/2014/main" id="{DB4DDAC6-2D7B-4C2F-8879-DD7C529514CA}"/>
              </a:ext>
            </a:extLst>
          </p:cNvPr>
          <p:cNvSpPr>
            <a:spLocks noGrp="1"/>
          </p:cNvSpPr>
          <p:nvPr>
            <p:ph sz="half" idx="1"/>
          </p:nvPr>
        </p:nvSpPr>
        <p:spPr>
          <a:xfrm>
            <a:off x="687974" y="1394460"/>
            <a:ext cx="3975467" cy="3590289"/>
          </a:xfrm>
        </p:spPr>
        <p:txBody>
          <a:bodyPr/>
          <a:lstStyle/>
          <a:p>
            <a:pPr marL="0" indent="0">
              <a:buNone/>
            </a:pPr>
            <a:r>
              <a:rPr lang="sv-SE" sz="1600" dirty="0"/>
              <a:t>Alla aktörer med standardrättighet kan se inlämnade ställningstaganden, genom att gå in i varningen och klicka på en länken </a:t>
            </a:r>
            <a:r>
              <a:rPr lang="sv-SE" sz="1600" i="1" dirty="0"/>
              <a:t>Påverkansbedömning berörda länsstyrelser</a:t>
            </a:r>
            <a:r>
              <a:rPr lang="sv-SE" sz="1600" dirty="0"/>
              <a:t>. </a:t>
            </a:r>
          </a:p>
          <a:p>
            <a:pPr marL="0" indent="0">
              <a:buNone/>
            </a:pPr>
            <a:endParaRPr lang="sv-SE" sz="1600" dirty="0"/>
          </a:p>
          <a:p>
            <a:pPr marL="0" indent="0">
              <a:buNone/>
            </a:pPr>
            <a:r>
              <a:rPr lang="sv-SE" sz="1600" dirty="0"/>
              <a:t>Länken blir dock synlig först när minst ett svar är lämnat. </a:t>
            </a:r>
          </a:p>
        </p:txBody>
      </p:sp>
      <p:grpSp>
        <p:nvGrpSpPr>
          <p:cNvPr id="11" name="Grupp 10">
            <a:extLst>
              <a:ext uri="{FF2B5EF4-FFF2-40B4-BE49-F238E27FC236}">
                <a16:creationId xmlns:a16="http://schemas.microsoft.com/office/drawing/2014/main" id="{2B8DDCAA-6BB6-4DFD-9CF8-5F53670F36A5}"/>
              </a:ext>
            </a:extLst>
          </p:cNvPr>
          <p:cNvGrpSpPr/>
          <p:nvPr/>
        </p:nvGrpSpPr>
        <p:grpSpPr>
          <a:xfrm>
            <a:off x="4630780" y="1509529"/>
            <a:ext cx="4337386" cy="2113883"/>
            <a:chOff x="4630780" y="1509529"/>
            <a:chExt cx="4337386" cy="2113883"/>
          </a:xfrm>
        </p:grpSpPr>
        <p:pic>
          <p:nvPicPr>
            <p:cNvPr id="7" name="Bildobjekt 6">
              <a:extLst>
                <a:ext uri="{FF2B5EF4-FFF2-40B4-BE49-F238E27FC236}">
                  <a16:creationId xmlns:a16="http://schemas.microsoft.com/office/drawing/2014/main" id="{1E878182-9CAD-4249-9DBE-3F0C26107EB9}"/>
                </a:ext>
              </a:extLst>
            </p:cNvPr>
            <p:cNvPicPr>
              <a:picLocks noChangeAspect="1"/>
            </p:cNvPicPr>
            <p:nvPr/>
          </p:nvPicPr>
          <p:blipFill>
            <a:blip r:embed="rId2"/>
            <a:stretch>
              <a:fillRect/>
            </a:stretch>
          </p:blipFill>
          <p:spPr>
            <a:xfrm>
              <a:off x="5697148" y="1509529"/>
              <a:ext cx="3271018" cy="2033007"/>
            </a:xfrm>
            <a:prstGeom prst="rect">
              <a:avLst/>
            </a:prstGeom>
            <a:ln>
              <a:noFill/>
            </a:ln>
            <a:effectLst>
              <a:outerShdw blurRad="292100" dist="139700" dir="2700000" algn="tl" rotWithShape="0">
                <a:srgbClr val="333333">
                  <a:alpha val="65000"/>
                </a:srgbClr>
              </a:outerShdw>
            </a:effectLst>
          </p:spPr>
        </p:pic>
        <p:pic>
          <p:nvPicPr>
            <p:cNvPr id="10" name="Bildobjekt 9">
              <a:extLst>
                <a:ext uri="{FF2B5EF4-FFF2-40B4-BE49-F238E27FC236}">
                  <a16:creationId xmlns:a16="http://schemas.microsoft.com/office/drawing/2014/main" id="{78A9B6F3-AAFF-4CBF-9789-ADE02AA5684E}"/>
                </a:ext>
              </a:extLst>
            </p:cNvPr>
            <p:cNvPicPr>
              <a:picLocks noChangeAspect="1"/>
            </p:cNvPicPr>
            <p:nvPr/>
          </p:nvPicPr>
          <p:blipFill>
            <a:blip r:embed="rId3"/>
            <a:stretch>
              <a:fillRect/>
            </a:stretch>
          </p:blipFill>
          <p:spPr>
            <a:xfrm>
              <a:off x="4630780" y="2220887"/>
              <a:ext cx="1254727" cy="1402525"/>
            </a:xfrm>
            <a:prstGeom prst="rect">
              <a:avLst/>
            </a:prstGeom>
          </p:spPr>
        </p:pic>
      </p:grpSp>
    </p:spTree>
    <p:extLst>
      <p:ext uri="{BB962C8B-B14F-4D97-AF65-F5344CB8AC3E}">
        <p14:creationId xmlns:p14="http://schemas.microsoft.com/office/powerpoint/2010/main" val="109810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8DF5F-B736-4232-B70F-75F97AD3EEEE}"/>
              </a:ext>
            </a:extLst>
          </p:cNvPr>
          <p:cNvSpPr>
            <a:spLocks noGrp="1"/>
          </p:cNvSpPr>
          <p:nvPr>
            <p:ph type="title"/>
          </p:nvPr>
        </p:nvSpPr>
        <p:spPr/>
        <p:txBody>
          <a:bodyPr/>
          <a:lstStyle/>
          <a:p>
            <a:r>
              <a:rPr lang="sv-SE" dirty="0"/>
              <a:t>Varning och varningsförslag Översvämning (1)</a:t>
            </a:r>
            <a:endParaRPr lang="sv-SE" dirty="0">
              <a:highlight>
                <a:srgbClr val="FFFF00"/>
              </a:highlight>
            </a:endParaRPr>
          </a:p>
        </p:txBody>
      </p:sp>
      <p:sp>
        <p:nvSpPr>
          <p:cNvPr id="3" name="Platshållare för innehåll 2">
            <a:extLst>
              <a:ext uri="{FF2B5EF4-FFF2-40B4-BE49-F238E27FC236}">
                <a16:creationId xmlns:a16="http://schemas.microsoft.com/office/drawing/2014/main" id="{2C49872D-B8D4-4270-8F8B-C1C117E91CC7}"/>
              </a:ext>
            </a:extLst>
          </p:cNvPr>
          <p:cNvSpPr>
            <a:spLocks noGrp="1"/>
          </p:cNvSpPr>
          <p:nvPr>
            <p:ph sz="half" idx="1"/>
          </p:nvPr>
        </p:nvSpPr>
        <p:spPr>
          <a:xfrm>
            <a:off x="687975" y="1830235"/>
            <a:ext cx="4310287" cy="3163570"/>
          </a:xfrm>
          <a:ln>
            <a:noFill/>
          </a:ln>
        </p:spPr>
        <p:txBody>
          <a:bodyPr vert="horz" lIns="0" tIns="45720" rIns="0" bIns="45720" rtlCol="0">
            <a:noAutofit/>
          </a:bodyPr>
          <a:lstStyle/>
          <a:p>
            <a:pPr marL="0" indent="0">
              <a:buNone/>
            </a:pPr>
            <a:r>
              <a:rPr lang="sv-SE" sz="1600" dirty="0"/>
              <a:t>Detta är en ny varningstyp som fungerar som ett komplement till höga flöden, ersätter högt vattenstånd i sjöar och utfärdas enbart för de sex största sjöarna. </a:t>
            </a:r>
          </a:p>
          <a:p>
            <a:pPr marL="0" indent="0">
              <a:buNone/>
            </a:pPr>
            <a:r>
              <a:rPr lang="sv-SE" sz="1600" dirty="0"/>
              <a:t>Man använder en ny metod för hydraulisk modellering för att kunna bedöma risken för översvämningar i samband med höga flöden.</a:t>
            </a:r>
          </a:p>
          <a:p>
            <a:pPr marL="0" indent="0">
              <a:buNone/>
            </a:pPr>
            <a:r>
              <a:rPr lang="sv-SE" sz="1600" dirty="0"/>
              <a:t>Varningsområdet i WIS-kartan illustrerar vilken del av vattendraget som varningen gäller. Information om aktuellt översvämningsområde beskrivs i underlaget som bifogas varningsförslaget.</a:t>
            </a:r>
          </a:p>
          <a:p>
            <a:endParaRPr lang="sv-SE" dirty="0"/>
          </a:p>
          <a:p>
            <a:pPr marL="0" indent="0">
              <a:buNone/>
            </a:pPr>
            <a:endParaRPr lang="sv-SE" sz="1600" dirty="0"/>
          </a:p>
        </p:txBody>
      </p:sp>
      <p:pic>
        <p:nvPicPr>
          <p:cNvPr id="8" name="Bildobjekt 7">
            <a:extLst>
              <a:ext uri="{FF2B5EF4-FFF2-40B4-BE49-F238E27FC236}">
                <a16:creationId xmlns:a16="http://schemas.microsoft.com/office/drawing/2014/main" id="{C54BF4B8-A5EF-4F2F-A253-551E9F8B976E}"/>
              </a:ext>
            </a:extLst>
          </p:cNvPr>
          <p:cNvPicPr>
            <a:picLocks noChangeAspect="1"/>
          </p:cNvPicPr>
          <p:nvPr/>
        </p:nvPicPr>
        <p:blipFill>
          <a:blip r:embed="rId2"/>
          <a:stretch>
            <a:fillRect/>
          </a:stretch>
        </p:blipFill>
        <p:spPr>
          <a:xfrm>
            <a:off x="5155251" y="1582855"/>
            <a:ext cx="2760145" cy="3153712"/>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9ECEE023-1E90-47F9-874F-961160C449DC}"/>
              </a:ext>
            </a:extLst>
          </p:cNvPr>
          <p:cNvPicPr>
            <a:picLocks noChangeAspect="1"/>
          </p:cNvPicPr>
          <p:nvPr/>
        </p:nvPicPr>
        <p:blipFill rotWithShape="1">
          <a:blip r:embed="rId3"/>
          <a:srcRect b="39447"/>
          <a:stretch/>
        </p:blipFill>
        <p:spPr>
          <a:xfrm>
            <a:off x="6434172" y="1318172"/>
            <a:ext cx="2648868" cy="1150020"/>
          </a:xfrm>
          <a:prstGeom prst="rect">
            <a:avLst/>
          </a:prstGeom>
          <a:ln>
            <a:noFill/>
          </a:ln>
          <a:effectLst>
            <a:outerShdw blurRad="292100" dist="139700" dir="2700000" algn="tl" rotWithShape="0">
              <a:srgbClr val="333333">
                <a:alpha val="65000"/>
              </a:srgbClr>
            </a:outerShdw>
          </a:effectLst>
        </p:spPr>
      </p:pic>
      <p:cxnSp>
        <p:nvCxnSpPr>
          <p:cNvPr id="7" name="Koppling: böjd 6">
            <a:extLst>
              <a:ext uri="{FF2B5EF4-FFF2-40B4-BE49-F238E27FC236}">
                <a16:creationId xmlns:a16="http://schemas.microsoft.com/office/drawing/2014/main" id="{6C60EA2A-D4A5-47B8-839D-9A802E86149D}"/>
              </a:ext>
            </a:extLst>
          </p:cNvPr>
          <p:cNvCxnSpPr>
            <a:cxnSpLocks/>
          </p:cNvCxnSpPr>
          <p:nvPr/>
        </p:nvCxnSpPr>
        <p:spPr>
          <a:xfrm rot="5400000">
            <a:off x="7254965" y="2440630"/>
            <a:ext cx="691519" cy="746643"/>
          </a:xfrm>
          <a:prstGeom prst="curvedConnector2">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79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8DF5F-B736-4232-B70F-75F97AD3EEEE}"/>
              </a:ext>
            </a:extLst>
          </p:cNvPr>
          <p:cNvSpPr>
            <a:spLocks noGrp="1"/>
          </p:cNvSpPr>
          <p:nvPr>
            <p:ph type="title"/>
          </p:nvPr>
        </p:nvSpPr>
        <p:spPr/>
        <p:txBody>
          <a:bodyPr/>
          <a:lstStyle/>
          <a:p>
            <a:r>
              <a:rPr lang="sv-SE" dirty="0"/>
              <a:t>Varning och varningsförslag Översvämning (2)</a:t>
            </a:r>
            <a:endParaRPr lang="sv-SE" dirty="0">
              <a:highlight>
                <a:srgbClr val="FFFF00"/>
              </a:highlight>
            </a:endParaRPr>
          </a:p>
        </p:txBody>
      </p:sp>
      <p:sp>
        <p:nvSpPr>
          <p:cNvPr id="3" name="Platshållare för innehåll 2">
            <a:extLst>
              <a:ext uri="{FF2B5EF4-FFF2-40B4-BE49-F238E27FC236}">
                <a16:creationId xmlns:a16="http://schemas.microsoft.com/office/drawing/2014/main" id="{2C49872D-B8D4-4270-8F8B-C1C117E91CC7}"/>
              </a:ext>
            </a:extLst>
          </p:cNvPr>
          <p:cNvSpPr>
            <a:spLocks noGrp="1"/>
          </p:cNvSpPr>
          <p:nvPr>
            <p:ph sz="half" idx="1"/>
          </p:nvPr>
        </p:nvSpPr>
        <p:spPr>
          <a:xfrm>
            <a:off x="687974" y="1830235"/>
            <a:ext cx="4330913" cy="3163570"/>
          </a:xfrm>
          <a:ln>
            <a:noFill/>
          </a:ln>
        </p:spPr>
        <p:txBody>
          <a:bodyPr/>
          <a:lstStyle/>
          <a:p>
            <a:pPr marL="0" indent="0">
              <a:buNone/>
            </a:pPr>
            <a:r>
              <a:rPr lang="sv-SE" sz="1600" dirty="0"/>
              <a:t>Översvämningsvarningarna innehåller mer högupplöst information än andra varningstyper. </a:t>
            </a:r>
          </a:p>
          <a:p>
            <a:pPr marL="0" indent="0">
              <a:buNone/>
            </a:pPr>
            <a:r>
              <a:rPr lang="sv-SE" sz="1600" dirty="0"/>
              <a:t>Särskild varsamhet gäller för </a:t>
            </a:r>
            <a:r>
              <a:rPr lang="sv-SE" sz="1600" u="sng" dirty="0"/>
              <a:t>underlag</a:t>
            </a:r>
            <a:r>
              <a:rPr lang="sv-SE" sz="1600" dirty="0"/>
              <a:t> vid översvämningsvarningar, som har en särskild markering i WIS, vilken indikerar innehåll med känslig information. </a:t>
            </a:r>
          </a:p>
          <a:p>
            <a:pPr marL="0" indent="0">
              <a:buNone/>
            </a:pPr>
            <a:r>
              <a:rPr lang="sv-SE" sz="1600" dirty="0"/>
              <a:t>Detta beror på att underlaget innehåller översvämningskartor med en hög upplevd detaljeringsgrad, men också en inneboende osäkerhet vilket ställer mycket höga krav på tolkning och användning av informationen.</a:t>
            </a:r>
          </a:p>
          <a:p>
            <a:pPr marL="0" indent="0">
              <a:buNone/>
            </a:pPr>
            <a:r>
              <a:rPr lang="sv-SE" sz="1600" dirty="0"/>
              <a:t>Dessutom finns aspekter kring informationssäkerhet att beakta.</a:t>
            </a:r>
          </a:p>
        </p:txBody>
      </p:sp>
      <p:pic>
        <p:nvPicPr>
          <p:cNvPr id="8" name="Bildobjekt 7">
            <a:extLst>
              <a:ext uri="{FF2B5EF4-FFF2-40B4-BE49-F238E27FC236}">
                <a16:creationId xmlns:a16="http://schemas.microsoft.com/office/drawing/2014/main" id="{C54BF4B8-A5EF-4F2F-A253-551E9F8B976E}"/>
              </a:ext>
            </a:extLst>
          </p:cNvPr>
          <p:cNvPicPr>
            <a:picLocks noChangeAspect="1"/>
          </p:cNvPicPr>
          <p:nvPr/>
        </p:nvPicPr>
        <p:blipFill>
          <a:blip r:embed="rId2"/>
          <a:stretch>
            <a:fillRect/>
          </a:stretch>
        </p:blipFill>
        <p:spPr>
          <a:xfrm>
            <a:off x="5155251" y="1582855"/>
            <a:ext cx="2760145" cy="3153712"/>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9ECEE023-1E90-47F9-874F-961160C449DC}"/>
              </a:ext>
            </a:extLst>
          </p:cNvPr>
          <p:cNvPicPr>
            <a:picLocks noChangeAspect="1"/>
          </p:cNvPicPr>
          <p:nvPr/>
        </p:nvPicPr>
        <p:blipFill rotWithShape="1">
          <a:blip r:embed="rId3"/>
          <a:srcRect b="39447"/>
          <a:stretch/>
        </p:blipFill>
        <p:spPr>
          <a:xfrm>
            <a:off x="6434172" y="1318172"/>
            <a:ext cx="2648868" cy="1150020"/>
          </a:xfrm>
          <a:prstGeom prst="rect">
            <a:avLst/>
          </a:prstGeom>
          <a:ln>
            <a:noFill/>
          </a:ln>
          <a:effectLst>
            <a:outerShdw blurRad="292100" dist="139700" dir="2700000" algn="tl" rotWithShape="0">
              <a:srgbClr val="333333">
                <a:alpha val="65000"/>
              </a:srgbClr>
            </a:outerShdw>
          </a:effectLst>
        </p:spPr>
      </p:pic>
      <p:cxnSp>
        <p:nvCxnSpPr>
          <p:cNvPr id="7" name="Koppling: böjd 6">
            <a:extLst>
              <a:ext uri="{FF2B5EF4-FFF2-40B4-BE49-F238E27FC236}">
                <a16:creationId xmlns:a16="http://schemas.microsoft.com/office/drawing/2014/main" id="{6C60EA2A-D4A5-47B8-839D-9A802E86149D}"/>
              </a:ext>
            </a:extLst>
          </p:cNvPr>
          <p:cNvCxnSpPr>
            <a:cxnSpLocks/>
          </p:cNvCxnSpPr>
          <p:nvPr/>
        </p:nvCxnSpPr>
        <p:spPr>
          <a:xfrm rot="5400000">
            <a:off x="7254965" y="2440630"/>
            <a:ext cx="691519" cy="746643"/>
          </a:xfrm>
          <a:prstGeom prst="curvedConnector2">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8DF5F-B736-4232-B70F-75F97AD3EEEE}"/>
              </a:ext>
            </a:extLst>
          </p:cNvPr>
          <p:cNvSpPr>
            <a:spLocks noGrp="1"/>
          </p:cNvSpPr>
          <p:nvPr>
            <p:ph type="title"/>
          </p:nvPr>
        </p:nvSpPr>
        <p:spPr/>
        <p:txBody>
          <a:bodyPr/>
          <a:lstStyle/>
          <a:p>
            <a:r>
              <a:rPr lang="sv-SE" dirty="0"/>
              <a:t>Varning och varningsförslag Översvämning (3)</a:t>
            </a:r>
            <a:endParaRPr lang="sv-SE" dirty="0">
              <a:highlight>
                <a:srgbClr val="FFFF00"/>
              </a:highlight>
            </a:endParaRPr>
          </a:p>
        </p:txBody>
      </p:sp>
      <p:sp>
        <p:nvSpPr>
          <p:cNvPr id="3" name="Platshållare för innehåll 2">
            <a:extLst>
              <a:ext uri="{FF2B5EF4-FFF2-40B4-BE49-F238E27FC236}">
                <a16:creationId xmlns:a16="http://schemas.microsoft.com/office/drawing/2014/main" id="{2C49872D-B8D4-4270-8F8B-C1C117E91CC7}"/>
              </a:ext>
            </a:extLst>
          </p:cNvPr>
          <p:cNvSpPr>
            <a:spLocks noGrp="1"/>
          </p:cNvSpPr>
          <p:nvPr>
            <p:ph sz="half" idx="1"/>
          </p:nvPr>
        </p:nvSpPr>
        <p:spPr>
          <a:xfrm>
            <a:off x="687975" y="1830235"/>
            <a:ext cx="4310287" cy="3163570"/>
          </a:xfrm>
          <a:ln>
            <a:noFill/>
          </a:ln>
        </p:spPr>
        <p:txBody>
          <a:bodyPr vert="horz" lIns="0" tIns="45720" rIns="0" bIns="45720" rtlCol="0">
            <a:noAutofit/>
          </a:bodyPr>
          <a:lstStyle/>
          <a:p>
            <a:pPr marL="0" indent="0">
              <a:buNone/>
            </a:pPr>
            <a:r>
              <a:rPr lang="sv-SE" sz="1600" dirty="0"/>
              <a:t>För vissa sträckor saknar SMHI tillräckliga beräkningar och där kan delvarningar inte utfärdas. De områden där delvarningar potentiellt kan utfärdas framgår i varnings-tjänsten på smhi.se.</a:t>
            </a:r>
          </a:p>
          <a:p>
            <a:pPr marL="0" indent="0">
              <a:buNone/>
            </a:pPr>
            <a:r>
              <a:rPr lang="sv-SE" sz="1600"/>
              <a:t>I underlaget som presenteras tillsammans med ett varningsförslag i WIS, framgår vilken tillgång till beräkningar som SMHI har i det aktuella varningsområdet.</a:t>
            </a:r>
            <a:endParaRPr lang="sv-SE" sz="1600" dirty="0"/>
          </a:p>
        </p:txBody>
      </p:sp>
      <p:pic>
        <p:nvPicPr>
          <p:cNvPr id="8" name="Bildobjekt 7">
            <a:extLst>
              <a:ext uri="{FF2B5EF4-FFF2-40B4-BE49-F238E27FC236}">
                <a16:creationId xmlns:a16="http://schemas.microsoft.com/office/drawing/2014/main" id="{C54BF4B8-A5EF-4F2F-A253-551E9F8B976E}"/>
              </a:ext>
            </a:extLst>
          </p:cNvPr>
          <p:cNvPicPr>
            <a:picLocks noChangeAspect="1"/>
          </p:cNvPicPr>
          <p:nvPr/>
        </p:nvPicPr>
        <p:blipFill>
          <a:blip r:embed="rId2"/>
          <a:stretch>
            <a:fillRect/>
          </a:stretch>
        </p:blipFill>
        <p:spPr>
          <a:xfrm>
            <a:off x="5155251" y="1582855"/>
            <a:ext cx="2760145" cy="3153712"/>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9ECEE023-1E90-47F9-874F-961160C449DC}"/>
              </a:ext>
            </a:extLst>
          </p:cNvPr>
          <p:cNvPicPr>
            <a:picLocks noChangeAspect="1"/>
          </p:cNvPicPr>
          <p:nvPr/>
        </p:nvPicPr>
        <p:blipFill rotWithShape="1">
          <a:blip r:embed="rId3"/>
          <a:srcRect b="39447"/>
          <a:stretch/>
        </p:blipFill>
        <p:spPr>
          <a:xfrm>
            <a:off x="6434172" y="1318172"/>
            <a:ext cx="2648868" cy="1150020"/>
          </a:xfrm>
          <a:prstGeom prst="rect">
            <a:avLst/>
          </a:prstGeom>
          <a:ln>
            <a:noFill/>
          </a:ln>
          <a:effectLst>
            <a:outerShdw blurRad="292100" dist="139700" dir="2700000" algn="tl" rotWithShape="0">
              <a:srgbClr val="333333">
                <a:alpha val="65000"/>
              </a:srgbClr>
            </a:outerShdw>
          </a:effectLst>
        </p:spPr>
      </p:pic>
      <p:cxnSp>
        <p:nvCxnSpPr>
          <p:cNvPr id="7" name="Koppling: böjd 6">
            <a:extLst>
              <a:ext uri="{FF2B5EF4-FFF2-40B4-BE49-F238E27FC236}">
                <a16:creationId xmlns:a16="http://schemas.microsoft.com/office/drawing/2014/main" id="{6C60EA2A-D4A5-47B8-839D-9A802E86149D}"/>
              </a:ext>
            </a:extLst>
          </p:cNvPr>
          <p:cNvCxnSpPr>
            <a:cxnSpLocks/>
          </p:cNvCxnSpPr>
          <p:nvPr/>
        </p:nvCxnSpPr>
        <p:spPr>
          <a:xfrm rot="5400000">
            <a:off x="7254965" y="2440630"/>
            <a:ext cx="691519" cy="746643"/>
          </a:xfrm>
          <a:prstGeom prst="curvedConnector2">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6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2C97DB-7E1F-4D1B-A641-13C68F380545}"/>
              </a:ext>
            </a:extLst>
          </p:cNvPr>
          <p:cNvSpPr>
            <a:spLocks noGrp="1"/>
          </p:cNvSpPr>
          <p:nvPr>
            <p:ph type="title"/>
          </p:nvPr>
        </p:nvSpPr>
        <p:spPr/>
        <p:txBody>
          <a:bodyPr/>
          <a:lstStyle/>
          <a:p>
            <a:r>
              <a:rPr lang="sv-SE" dirty="0"/>
              <a:t>Revisioner</a:t>
            </a:r>
          </a:p>
        </p:txBody>
      </p:sp>
      <p:sp>
        <p:nvSpPr>
          <p:cNvPr id="15" name="Platshållare för innehåll 14">
            <a:extLst>
              <a:ext uri="{FF2B5EF4-FFF2-40B4-BE49-F238E27FC236}">
                <a16:creationId xmlns:a16="http://schemas.microsoft.com/office/drawing/2014/main" id="{C1BCF443-F355-4D62-A700-8C7B5CB3C17D}"/>
              </a:ext>
            </a:extLst>
          </p:cNvPr>
          <p:cNvSpPr>
            <a:spLocks noGrp="1"/>
          </p:cNvSpPr>
          <p:nvPr>
            <p:ph sz="half" idx="1"/>
          </p:nvPr>
        </p:nvSpPr>
        <p:spPr>
          <a:xfrm>
            <a:off x="687975" y="1394460"/>
            <a:ext cx="3265716" cy="3590289"/>
          </a:xfrm>
        </p:spPr>
        <p:txBody>
          <a:bodyPr/>
          <a:lstStyle/>
          <a:p>
            <a:endParaRPr lang="en-GB" dirty="0"/>
          </a:p>
          <a:p>
            <a:endParaRPr lang="sv-SE" dirty="0"/>
          </a:p>
          <a:p>
            <a:endParaRPr lang="sv-SE" dirty="0"/>
          </a:p>
          <a:p>
            <a:endParaRPr lang="sv-SE" dirty="0"/>
          </a:p>
          <a:p>
            <a:endParaRPr lang="sv-SE" dirty="0"/>
          </a:p>
          <a:p>
            <a:endParaRPr lang="sv-SE" dirty="0"/>
          </a:p>
          <a:p>
            <a:endParaRPr lang="sv-SE" dirty="0"/>
          </a:p>
          <a:p>
            <a:pPr marL="0" indent="0">
              <a:buNone/>
            </a:pPr>
            <a:r>
              <a:rPr lang="sv-SE" dirty="0"/>
              <a:t>Växla mellan revisioner för att se varningsförloppet.</a:t>
            </a:r>
          </a:p>
        </p:txBody>
      </p:sp>
      <p:sp>
        <p:nvSpPr>
          <p:cNvPr id="13" name="Platshållare för innehåll 12">
            <a:extLst>
              <a:ext uri="{FF2B5EF4-FFF2-40B4-BE49-F238E27FC236}">
                <a16:creationId xmlns:a16="http://schemas.microsoft.com/office/drawing/2014/main" id="{9E84AE36-AF2C-4ADF-860F-6B95C64009AB}"/>
              </a:ext>
            </a:extLst>
          </p:cNvPr>
          <p:cNvSpPr>
            <a:spLocks noGrp="1"/>
          </p:cNvSpPr>
          <p:nvPr>
            <p:ph sz="half" idx="10"/>
          </p:nvPr>
        </p:nvSpPr>
        <p:spPr/>
        <p:txBody>
          <a:bodyPr/>
          <a:lstStyle/>
          <a:p>
            <a:pPr marL="0" indent="0">
              <a:buNone/>
            </a:pPr>
            <a:endParaRPr lang="sv-SE" sz="1600" dirty="0"/>
          </a:p>
          <a:p>
            <a:pPr marL="0" indent="0">
              <a:buNone/>
            </a:pPr>
            <a:r>
              <a:rPr lang="sv-SE" sz="1600" dirty="0"/>
              <a:t>Vid uppdateringar sparas tidigare revisioner och finns tillgängliga i respektive varning.</a:t>
            </a:r>
          </a:p>
          <a:p>
            <a:pPr marL="0" indent="0">
              <a:buNone/>
            </a:pPr>
            <a:endParaRPr lang="sv-SE" sz="1600" dirty="0"/>
          </a:p>
        </p:txBody>
      </p:sp>
      <p:pic>
        <p:nvPicPr>
          <p:cNvPr id="10" name="Bildobjekt 9">
            <a:extLst>
              <a:ext uri="{FF2B5EF4-FFF2-40B4-BE49-F238E27FC236}">
                <a16:creationId xmlns:a16="http://schemas.microsoft.com/office/drawing/2014/main" id="{187173E3-5950-42DD-AAD6-F1B585FAFCEA}"/>
              </a:ext>
            </a:extLst>
          </p:cNvPr>
          <p:cNvPicPr>
            <a:picLocks noChangeAspect="1"/>
          </p:cNvPicPr>
          <p:nvPr/>
        </p:nvPicPr>
        <p:blipFill rotWithShape="1">
          <a:blip r:embed="rId2"/>
          <a:srcRect l="1348" t="2174" r="1641" b="2113"/>
          <a:stretch/>
        </p:blipFill>
        <p:spPr>
          <a:xfrm>
            <a:off x="684212" y="1492432"/>
            <a:ext cx="3628959" cy="2065883"/>
          </a:xfrm>
          <a:prstGeom prst="rect">
            <a:avLst/>
          </a:prstGeom>
          <a:ln>
            <a:noFill/>
          </a:ln>
          <a:effectLst>
            <a:outerShdw blurRad="292100" dist="139700" dir="2700000" algn="tl" rotWithShape="0">
              <a:srgbClr val="333333">
                <a:alpha val="65000"/>
              </a:srgbClr>
            </a:outerShdw>
          </a:effectLst>
        </p:spPr>
      </p:pic>
      <p:pic>
        <p:nvPicPr>
          <p:cNvPr id="11" name="Bildobjekt 10">
            <a:extLst>
              <a:ext uri="{FF2B5EF4-FFF2-40B4-BE49-F238E27FC236}">
                <a16:creationId xmlns:a16="http://schemas.microsoft.com/office/drawing/2014/main" id="{C6FF7C4E-131D-4426-A8BE-F5118FA537AA}"/>
              </a:ext>
            </a:extLst>
          </p:cNvPr>
          <p:cNvPicPr>
            <a:picLocks noChangeAspect="1"/>
          </p:cNvPicPr>
          <p:nvPr/>
        </p:nvPicPr>
        <p:blipFill rotWithShape="1">
          <a:blip r:embed="rId3"/>
          <a:srcRect l="1542" t="4009" r="1891" b="3058"/>
          <a:stretch/>
        </p:blipFill>
        <p:spPr>
          <a:xfrm>
            <a:off x="4051634" y="2854089"/>
            <a:ext cx="3628960" cy="20658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982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99DD7EE-9EF2-4E4F-9E46-A467150C99B5}"/>
              </a:ext>
            </a:extLst>
          </p:cNvPr>
          <p:cNvSpPr>
            <a:spLocks noGrp="1"/>
          </p:cNvSpPr>
          <p:nvPr>
            <p:ph type="title"/>
          </p:nvPr>
        </p:nvSpPr>
        <p:spPr/>
        <p:txBody>
          <a:bodyPr/>
          <a:lstStyle/>
          <a:p>
            <a:r>
              <a:rPr lang="sv-SE" dirty="0"/>
              <a:t>Varningsförslag, </a:t>
            </a:r>
            <a:br>
              <a:rPr lang="sv-SE" dirty="0"/>
            </a:br>
            <a:r>
              <a:rPr lang="sv-SE" dirty="0"/>
              <a:t>påverkansbedömning och </a:t>
            </a:r>
            <a:br>
              <a:rPr lang="sv-SE" dirty="0"/>
            </a:br>
            <a:r>
              <a:rPr lang="sv-SE" dirty="0"/>
              <a:t>ställningstagande</a:t>
            </a:r>
          </a:p>
        </p:txBody>
      </p:sp>
      <p:sp>
        <p:nvSpPr>
          <p:cNvPr id="3" name="Freeform 495">
            <a:hlinkClick r:id="rId2" action="ppaction://hlinksldjump"/>
            <a:extLst>
              <a:ext uri="{FF2B5EF4-FFF2-40B4-BE49-F238E27FC236}">
                <a16:creationId xmlns:a16="http://schemas.microsoft.com/office/drawing/2014/main" id="{0DC50D85-C86D-4A9B-B03C-77B214FD81C7}"/>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
        <p:nvSpPr>
          <p:cNvPr id="4" name="Pratbubbla: rektangel med rundade hörn 3">
            <a:extLst>
              <a:ext uri="{FF2B5EF4-FFF2-40B4-BE49-F238E27FC236}">
                <a16:creationId xmlns:a16="http://schemas.microsoft.com/office/drawing/2014/main" id="{C3297DCA-D98D-44FC-A287-7FE55CC97E90}"/>
              </a:ext>
            </a:extLst>
          </p:cNvPr>
          <p:cNvSpPr/>
          <p:nvPr/>
        </p:nvSpPr>
        <p:spPr>
          <a:xfrm>
            <a:off x="6029540" y="3748839"/>
            <a:ext cx="2908204" cy="809268"/>
          </a:xfrm>
          <a:prstGeom prst="wedgeRoundRectCallout">
            <a:avLst>
              <a:gd name="adj1" fmla="val -94711"/>
              <a:gd name="adj2" fmla="val -102827"/>
              <a:gd name="adj3"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200" dirty="0"/>
              <a:t>Observera! Exempel på besvarade påverkansbedömningar hittar du  längst bak i detta utbildningsmaterial</a:t>
            </a:r>
          </a:p>
        </p:txBody>
      </p:sp>
    </p:spTree>
    <p:extLst>
      <p:ext uri="{BB962C8B-B14F-4D97-AF65-F5344CB8AC3E}">
        <p14:creationId xmlns:p14="http://schemas.microsoft.com/office/powerpoint/2010/main" val="28636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95EBD52-4E7F-475E-B731-B52C46E8F2C2}"/>
              </a:ext>
            </a:extLst>
          </p:cNvPr>
          <p:cNvSpPr>
            <a:spLocks noGrp="1"/>
          </p:cNvSpPr>
          <p:nvPr>
            <p:ph type="title"/>
          </p:nvPr>
        </p:nvSpPr>
        <p:spPr/>
        <p:txBody>
          <a:bodyPr/>
          <a:lstStyle/>
          <a:p>
            <a:r>
              <a:rPr lang="sv-SE" dirty="0"/>
              <a:t>Om varningsförslag, påverkans-bedömning och ställningstagande</a:t>
            </a:r>
            <a:endParaRPr lang="sv-SE" dirty="0">
              <a:highlight>
                <a:srgbClr val="FFFF00"/>
              </a:highlight>
            </a:endParaRPr>
          </a:p>
        </p:txBody>
      </p:sp>
      <p:sp>
        <p:nvSpPr>
          <p:cNvPr id="4" name="Platshållare för innehåll 3">
            <a:extLst>
              <a:ext uri="{FF2B5EF4-FFF2-40B4-BE49-F238E27FC236}">
                <a16:creationId xmlns:a16="http://schemas.microsoft.com/office/drawing/2014/main" id="{E0E40EF9-E89A-48F0-9ED2-57DF030F7C67}"/>
              </a:ext>
            </a:extLst>
          </p:cNvPr>
          <p:cNvSpPr>
            <a:spLocks noGrp="1"/>
          </p:cNvSpPr>
          <p:nvPr>
            <p:ph sz="half" idx="1"/>
          </p:nvPr>
        </p:nvSpPr>
        <p:spPr/>
        <p:txBody>
          <a:bodyPr/>
          <a:lstStyle/>
          <a:p>
            <a:pPr marL="0" indent="0">
              <a:buNone/>
            </a:pPr>
            <a:r>
              <a:rPr lang="sv-SE" sz="1600" dirty="0"/>
              <a:t>För de varningstyper där SMHI bedömt att beslutsunderlaget kan bli bättre med hjälp av dialog med lokala och regionala aktörer integreras samverkan i beslutsprocessen. </a:t>
            </a:r>
          </a:p>
          <a:p>
            <a:pPr marL="0" indent="0">
              <a:buNone/>
            </a:pPr>
            <a:r>
              <a:rPr lang="sv-SE" sz="1600" dirty="0"/>
              <a:t>Detta sker genom att länsstyrelserna ombeds att göra ett ställningstagande till SMHI:s varningsförslag. </a:t>
            </a:r>
          </a:p>
          <a:p>
            <a:pPr marL="0" indent="0">
              <a:buNone/>
            </a:pPr>
            <a:r>
              <a:rPr lang="sv-SE" sz="1600" dirty="0"/>
              <a:t>I detta kapitel kan du läsa mer om hur det går till.</a:t>
            </a:r>
          </a:p>
        </p:txBody>
      </p:sp>
      <p:grpSp>
        <p:nvGrpSpPr>
          <p:cNvPr id="6" name="Group 384">
            <a:extLst>
              <a:ext uri="{FF2B5EF4-FFF2-40B4-BE49-F238E27FC236}">
                <a16:creationId xmlns:a16="http://schemas.microsoft.com/office/drawing/2014/main" id="{31847102-06AA-46BC-9D95-510908895540}"/>
              </a:ext>
            </a:extLst>
          </p:cNvPr>
          <p:cNvGrpSpPr>
            <a:grpSpLocks noChangeAspect="1"/>
          </p:cNvGrpSpPr>
          <p:nvPr/>
        </p:nvGrpSpPr>
        <p:grpSpPr bwMode="auto">
          <a:xfrm>
            <a:off x="6095129" y="2493665"/>
            <a:ext cx="1220072" cy="1262153"/>
            <a:chOff x="2165" y="2521"/>
            <a:chExt cx="489" cy="580"/>
          </a:xfrm>
          <a:solidFill>
            <a:schemeClr val="tx1"/>
          </a:solidFill>
        </p:grpSpPr>
        <p:sp>
          <p:nvSpPr>
            <p:cNvPr id="7" name="Freeform 385">
              <a:extLst>
                <a:ext uri="{FF2B5EF4-FFF2-40B4-BE49-F238E27FC236}">
                  <a16:creationId xmlns:a16="http://schemas.microsoft.com/office/drawing/2014/main" id="{7A964B0A-23F8-46BA-9534-BAE9882B1C5C}"/>
                </a:ext>
              </a:extLst>
            </p:cNvPr>
            <p:cNvSpPr>
              <a:spLocks/>
            </p:cNvSpPr>
            <p:nvPr/>
          </p:nvSpPr>
          <p:spPr bwMode="auto">
            <a:xfrm>
              <a:off x="2180" y="2905"/>
              <a:ext cx="88" cy="196"/>
            </a:xfrm>
            <a:custGeom>
              <a:avLst/>
              <a:gdLst>
                <a:gd name="T0" fmla="*/ 6 w 37"/>
                <a:gd name="T1" fmla="*/ 82 h 82"/>
                <a:gd name="T2" fmla="*/ 4 w 37"/>
                <a:gd name="T3" fmla="*/ 82 h 82"/>
                <a:gd name="T4" fmla="*/ 1 w 37"/>
                <a:gd name="T5" fmla="*/ 74 h 82"/>
                <a:gd name="T6" fmla="*/ 24 w 37"/>
                <a:gd name="T7" fmla="*/ 5 h 82"/>
                <a:gd name="T8" fmla="*/ 32 w 37"/>
                <a:gd name="T9" fmla="*/ 1 h 82"/>
                <a:gd name="T10" fmla="*/ 36 w 37"/>
                <a:gd name="T11" fmla="*/ 9 h 82"/>
                <a:gd name="T12" fmla="*/ 12 w 37"/>
                <a:gd name="T13" fmla="*/ 78 h 82"/>
                <a:gd name="T14" fmla="*/ 6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6" y="82"/>
                  </a:moveTo>
                  <a:cubicBezTo>
                    <a:pt x="6" y="82"/>
                    <a:pt x="5" y="82"/>
                    <a:pt x="4" y="82"/>
                  </a:cubicBezTo>
                  <a:cubicBezTo>
                    <a:pt x="1" y="81"/>
                    <a:pt x="0" y="77"/>
                    <a:pt x="1" y="74"/>
                  </a:cubicBezTo>
                  <a:cubicBezTo>
                    <a:pt x="24" y="5"/>
                    <a:pt x="24" y="5"/>
                    <a:pt x="24" y="5"/>
                  </a:cubicBezTo>
                  <a:cubicBezTo>
                    <a:pt x="25" y="2"/>
                    <a:pt x="29" y="0"/>
                    <a:pt x="32" y="1"/>
                  </a:cubicBezTo>
                  <a:cubicBezTo>
                    <a:pt x="35" y="2"/>
                    <a:pt x="37" y="6"/>
                    <a:pt x="36" y="9"/>
                  </a:cubicBezTo>
                  <a:cubicBezTo>
                    <a:pt x="12" y="78"/>
                    <a:pt x="12" y="78"/>
                    <a:pt x="12" y="78"/>
                  </a:cubicBezTo>
                  <a:cubicBezTo>
                    <a:pt x="11" y="81"/>
                    <a:pt x="9"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386">
              <a:extLst>
                <a:ext uri="{FF2B5EF4-FFF2-40B4-BE49-F238E27FC236}">
                  <a16:creationId xmlns:a16="http://schemas.microsoft.com/office/drawing/2014/main" id="{87253CB8-3A17-49A2-AB07-DEEB009EB697}"/>
                </a:ext>
              </a:extLst>
            </p:cNvPr>
            <p:cNvSpPr>
              <a:spLocks/>
            </p:cNvSpPr>
            <p:nvPr/>
          </p:nvSpPr>
          <p:spPr bwMode="auto">
            <a:xfrm>
              <a:off x="2487" y="2905"/>
              <a:ext cx="88" cy="196"/>
            </a:xfrm>
            <a:custGeom>
              <a:avLst/>
              <a:gdLst>
                <a:gd name="T0" fmla="*/ 6 w 37"/>
                <a:gd name="T1" fmla="*/ 82 h 82"/>
                <a:gd name="T2" fmla="*/ 4 w 37"/>
                <a:gd name="T3" fmla="*/ 82 h 82"/>
                <a:gd name="T4" fmla="*/ 1 w 37"/>
                <a:gd name="T5" fmla="*/ 74 h 82"/>
                <a:gd name="T6" fmla="*/ 24 w 37"/>
                <a:gd name="T7" fmla="*/ 5 h 82"/>
                <a:gd name="T8" fmla="*/ 32 w 37"/>
                <a:gd name="T9" fmla="*/ 1 h 82"/>
                <a:gd name="T10" fmla="*/ 36 w 37"/>
                <a:gd name="T11" fmla="*/ 9 h 82"/>
                <a:gd name="T12" fmla="*/ 12 w 37"/>
                <a:gd name="T13" fmla="*/ 78 h 82"/>
                <a:gd name="T14" fmla="*/ 6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6" y="82"/>
                  </a:moveTo>
                  <a:cubicBezTo>
                    <a:pt x="6" y="82"/>
                    <a:pt x="5" y="82"/>
                    <a:pt x="4" y="82"/>
                  </a:cubicBezTo>
                  <a:cubicBezTo>
                    <a:pt x="1" y="81"/>
                    <a:pt x="0" y="77"/>
                    <a:pt x="1" y="74"/>
                  </a:cubicBezTo>
                  <a:cubicBezTo>
                    <a:pt x="24" y="5"/>
                    <a:pt x="24" y="5"/>
                    <a:pt x="24" y="5"/>
                  </a:cubicBezTo>
                  <a:cubicBezTo>
                    <a:pt x="25" y="2"/>
                    <a:pt x="29" y="0"/>
                    <a:pt x="32" y="1"/>
                  </a:cubicBezTo>
                  <a:cubicBezTo>
                    <a:pt x="35" y="2"/>
                    <a:pt x="37" y="6"/>
                    <a:pt x="36" y="9"/>
                  </a:cubicBezTo>
                  <a:cubicBezTo>
                    <a:pt x="12" y="78"/>
                    <a:pt x="12" y="78"/>
                    <a:pt x="12" y="78"/>
                  </a:cubicBezTo>
                  <a:cubicBezTo>
                    <a:pt x="11" y="81"/>
                    <a:pt x="9"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387">
              <a:extLst>
                <a:ext uri="{FF2B5EF4-FFF2-40B4-BE49-F238E27FC236}">
                  <a16:creationId xmlns:a16="http://schemas.microsoft.com/office/drawing/2014/main" id="{1CD53B3A-B46A-4D55-BDF8-1DDB30857EF4}"/>
                </a:ext>
              </a:extLst>
            </p:cNvPr>
            <p:cNvSpPr>
              <a:spLocks/>
            </p:cNvSpPr>
            <p:nvPr/>
          </p:nvSpPr>
          <p:spPr bwMode="auto">
            <a:xfrm>
              <a:off x="2383" y="2905"/>
              <a:ext cx="89" cy="196"/>
            </a:xfrm>
            <a:custGeom>
              <a:avLst/>
              <a:gdLst>
                <a:gd name="T0" fmla="*/ 7 w 37"/>
                <a:gd name="T1" fmla="*/ 82 h 82"/>
                <a:gd name="T2" fmla="*/ 5 w 37"/>
                <a:gd name="T3" fmla="*/ 82 h 82"/>
                <a:gd name="T4" fmla="*/ 1 w 37"/>
                <a:gd name="T5" fmla="*/ 74 h 82"/>
                <a:gd name="T6" fmla="*/ 25 w 37"/>
                <a:gd name="T7" fmla="*/ 5 h 82"/>
                <a:gd name="T8" fmla="*/ 32 w 37"/>
                <a:gd name="T9" fmla="*/ 1 h 82"/>
                <a:gd name="T10" fmla="*/ 36 w 37"/>
                <a:gd name="T11" fmla="*/ 9 h 82"/>
                <a:gd name="T12" fmla="*/ 12 w 37"/>
                <a:gd name="T13" fmla="*/ 78 h 82"/>
                <a:gd name="T14" fmla="*/ 7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7" y="82"/>
                  </a:moveTo>
                  <a:cubicBezTo>
                    <a:pt x="6" y="82"/>
                    <a:pt x="5" y="82"/>
                    <a:pt x="5" y="82"/>
                  </a:cubicBezTo>
                  <a:cubicBezTo>
                    <a:pt x="2" y="81"/>
                    <a:pt x="0" y="77"/>
                    <a:pt x="1" y="74"/>
                  </a:cubicBezTo>
                  <a:cubicBezTo>
                    <a:pt x="25" y="5"/>
                    <a:pt x="25" y="5"/>
                    <a:pt x="25" y="5"/>
                  </a:cubicBezTo>
                  <a:cubicBezTo>
                    <a:pt x="26" y="2"/>
                    <a:pt x="29" y="0"/>
                    <a:pt x="32" y="1"/>
                  </a:cubicBezTo>
                  <a:cubicBezTo>
                    <a:pt x="35" y="2"/>
                    <a:pt x="37" y="6"/>
                    <a:pt x="36" y="9"/>
                  </a:cubicBezTo>
                  <a:cubicBezTo>
                    <a:pt x="12" y="78"/>
                    <a:pt x="12" y="78"/>
                    <a:pt x="12" y="78"/>
                  </a:cubicBezTo>
                  <a:cubicBezTo>
                    <a:pt x="12" y="81"/>
                    <a:pt x="9" y="82"/>
                    <a:pt x="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388">
              <a:extLst>
                <a:ext uri="{FF2B5EF4-FFF2-40B4-BE49-F238E27FC236}">
                  <a16:creationId xmlns:a16="http://schemas.microsoft.com/office/drawing/2014/main" id="{FF010EEE-BCC1-41E5-81D2-B9F306829E17}"/>
                </a:ext>
              </a:extLst>
            </p:cNvPr>
            <p:cNvSpPr>
              <a:spLocks/>
            </p:cNvSpPr>
            <p:nvPr/>
          </p:nvSpPr>
          <p:spPr bwMode="auto">
            <a:xfrm>
              <a:off x="2434" y="2905"/>
              <a:ext cx="88" cy="196"/>
            </a:xfrm>
            <a:custGeom>
              <a:avLst/>
              <a:gdLst>
                <a:gd name="T0" fmla="*/ 7 w 37"/>
                <a:gd name="T1" fmla="*/ 82 h 82"/>
                <a:gd name="T2" fmla="*/ 5 w 37"/>
                <a:gd name="T3" fmla="*/ 82 h 82"/>
                <a:gd name="T4" fmla="*/ 1 w 37"/>
                <a:gd name="T5" fmla="*/ 74 h 82"/>
                <a:gd name="T6" fmla="*/ 25 w 37"/>
                <a:gd name="T7" fmla="*/ 5 h 82"/>
                <a:gd name="T8" fmla="*/ 33 w 37"/>
                <a:gd name="T9" fmla="*/ 1 h 82"/>
                <a:gd name="T10" fmla="*/ 36 w 37"/>
                <a:gd name="T11" fmla="*/ 9 h 82"/>
                <a:gd name="T12" fmla="*/ 13 w 37"/>
                <a:gd name="T13" fmla="*/ 78 h 82"/>
                <a:gd name="T14" fmla="*/ 7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7" y="82"/>
                  </a:moveTo>
                  <a:cubicBezTo>
                    <a:pt x="6" y="82"/>
                    <a:pt x="6" y="82"/>
                    <a:pt x="5" y="82"/>
                  </a:cubicBezTo>
                  <a:cubicBezTo>
                    <a:pt x="2" y="81"/>
                    <a:pt x="0" y="77"/>
                    <a:pt x="1" y="74"/>
                  </a:cubicBezTo>
                  <a:cubicBezTo>
                    <a:pt x="25" y="5"/>
                    <a:pt x="25" y="5"/>
                    <a:pt x="25" y="5"/>
                  </a:cubicBezTo>
                  <a:cubicBezTo>
                    <a:pt x="26" y="2"/>
                    <a:pt x="29" y="0"/>
                    <a:pt x="33" y="1"/>
                  </a:cubicBezTo>
                  <a:cubicBezTo>
                    <a:pt x="36" y="2"/>
                    <a:pt x="37" y="6"/>
                    <a:pt x="36" y="9"/>
                  </a:cubicBezTo>
                  <a:cubicBezTo>
                    <a:pt x="13" y="78"/>
                    <a:pt x="13" y="78"/>
                    <a:pt x="13" y="78"/>
                  </a:cubicBezTo>
                  <a:cubicBezTo>
                    <a:pt x="12" y="81"/>
                    <a:pt x="10" y="82"/>
                    <a:pt x="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389">
              <a:extLst>
                <a:ext uri="{FF2B5EF4-FFF2-40B4-BE49-F238E27FC236}">
                  <a16:creationId xmlns:a16="http://schemas.microsoft.com/office/drawing/2014/main" id="{76E471EA-0672-42AB-8542-344B83F65A01}"/>
                </a:ext>
              </a:extLst>
            </p:cNvPr>
            <p:cNvSpPr>
              <a:spLocks/>
            </p:cNvSpPr>
            <p:nvPr/>
          </p:nvSpPr>
          <p:spPr bwMode="auto">
            <a:xfrm>
              <a:off x="2280" y="2905"/>
              <a:ext cx="89" cy="196"/>
            </a:xfrm>
            <a:custGeom>
              <a:avLst/>
              <a:gdLst>
                <a:gd name="T0" fmla="*/ 7 w 37"/>
                <a:gd name="T1" fmla="*/ 82 h 82"/>
                <a:gd name="T2" fmla="*/ 5 w 37"/>
                <a:gd name="T3" fmla="*/ 82 h 82"/>
                <a:gd name="T4" fmla="*/ 1 w 37"/>
                <a:gd name="T5" fmla="*/ 74 h 82"/>
                <a:gd name="T6" fmla="*/ 25 w 37"/>
                <a:gd name="T7" fmla="*/ 5 h 82"/>
                <a:gd name="T8" fmla="*/ 33 w 37"/>
                <a:gd name="T9" fmla="*/ 1 h 82"/>
                <a:gd name="T10" fmla="*/ 36 w 37"/>
                <a:gd name="T11" fmla="*/ 9 h 82"/>
                <a:gd name="T12" fmla="*/ 13 w 37"/>
                <a:gd name="T13" fmla="*/ 78 h 82"/>
                <a:gd name="T14" fmla="*/ 7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7" y="82"/>
                  </a:moveTo>
                  <a:cubicBezTo>
                    <a:pt x="6" y="82"/>
                    <a:pt x="6" y="82"/>
                    <a:pt x="5" y="82"/>
                  </a:cubicBezTo>
                  <a:cubicBezTo>
                    <a:pt x="2" y="81"/>
                    <a:pt x="0" y="77"/>
                    <a:pt x="1" y="74"/>
                  </a:cubicBezTo>
                  <a:cubicBezTo>
                    <a:pt x="25" y="5"/>
                    <a:pt x="25" y="5"/>
                    <a:pt x="25" y="5"/>
                  </a:cubicBezTo>
                  <a:cubicBezTo>
                    <a:pt x="26" y="2"/>
                    <a:pt x="29" y="0"/>
                    <a:pt x="33" y="1"/>
                  </a:cubicBezTo>
                  <a:cubicBezTo>
                    <a:pt x="36" y="2"/>
                    <a:pt x="37" y="6"/>
                    <a:pt x="36" y="9"/>
                  </a:cubicBezTo>
                  <a:cubicBezTo>
                    <a:pt x="13" y="78"/>
                    <a:pt x="13" y="78"/>
                    <a:pt x="13" y="78"/>
                  </a:cubicBezTo>
                  <a:cubicBezTo>
                    <a:pt x="12" y="81"/>
                    <a:pt x="10" y="82"/>
                    <a:pt x="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390">
              <a:extLst>
                <a:ext uri="{FF2B5EF4-FFF2-40B4-BE49-F238E27FC236}">
                  <a16:creationId xmlns:a16="http://schemas.microsoft.com/office/drawing/2014/main" id="{0AEFBD6D-A2BE-4B47-A542-22BC8A3E1166}"/>
                </a:ext>
              </a:extLst>
            </p:cNvPr>
            <p:cNvSpPr>
              <a:spLocks/>
            </p:cNvSpPr>
            <p:nvPr/>
          </p:nvSpPr>
          <p:spPr bwMode="auto">
            <a:xfrm>
              <a:off x="2333" y="2905"/>
              <a:ext cx="89" cy="196"/>
            </a:xfrm>
            <a:custGeom>
              <a:avLst/>
              <a:gdLst>
                <a:gd name="T0" fmla="*/ 6 w 37"/>
                <a:gd name="T1" fmla="*/ 82 h 82"/>
                <a:gd name="T2" fmla="*/ 4 w 37"/>
                <a:gd name="T3" fmla="*/ 82 h 82"/>
                <a:gd name="T4" fmla="*/ 1 w 37"/>
                <a:gd name="T5" fmla="*/ 74 h 82"/>
                <a:gd name="T6" fmla="*/ 24 w 37"/>
                <a:gd name="T7" fmla="*/ 5 h 82"/>
                <a:gd name="T8" fmla="*/ 32 w 37"/>
                <a:gd name="T9" fmla="*/ 1 h 82"/>
                <a:gd name="T10" fmla="*/ 36 w 37"/>
                <a:gd name="T11" fmla="*/ 9 h 82"/>
                <a:gd name="T12" fmla="*/ 12 w 37"/>
                <a:gd name="T13" fmla="*/ 78 h 82"/>
                <a:gd name="T14" fmla="*/ 6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6" y="82"/>
                  </a:moveTo>
                  <a:cubicBezTo>
                    <a:pt x="6" y="82"/>
                    <a:pt x="5" y="82"/>
                    <a:pt x="4" y="82"/>
                  </a:cubicBezTo>
                  <a:cubicBezTo>
                    <a:pt x="1" y="81"/>
                    <a:pt x="0" y="77"/>
                    <a:pt x="1" y="74"/>
                  </a:cubicBezTo>
                  <a:cubicBezTo>
                    <a:pt x="24" y="5"/>
                    <a:pt x="24" y="5"/>
                    <a:pt x="24" y="5"/>
                  </a:cubicBezTo>
                  <a:cubicBezTo>
                    <a:pt x="25" y="2"/>
                    <a:pt x="29" y="0"/>
                    <a:pt x="32" y="1"/>
                  </a:cubicBezTo>
                  <a:cubicBezTo>
                    <a:pt x="35" y="2"/>
                    <a:pt x="37" y="6"/>
                    <a:pt x="36" y="9"/>
                  </a:cubicBezTo>
                  <a:cubicBezTo>
                    <a:pt x="12" y="78"/>
                    <a:pt x="12" y="78"/>
                    <a:pt x="12" y="78"/>
                  </a:cubicBezTo>
                  <a:cubicBezTo>
                    <a:pt x="11" y="81"/>
                    <a:pt x="9"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391">
              <a:extLst>
                <a:ext uri="{FF2B5EF4-FFF2-40B4-BE49-F238E27FC236}">
                  <a16:creationId xmlns:a16="http://schemas.microsoft.com/office/drawing/2014/main" id="{44CD0717-92B1-4DF5-BD2F-59CFAD079E2A}"/>
                </a:ext>
              </a:extLst>
            </p:cNvPr>
            <p:cNvSpPr>
              <a:spLocks/>
            </p:cNvSpPr>
            <p:nvPr/>
          </p:nvSpPr>
          <p:spPr bwMode="auto">
            <a:xfrm>
              <a:off x="2230" y="2905"/>
              <a:ext cx="89" cy="196"/>
            </a:xfrm>
            <a:custGeom>
              <a:avLst/>
              <a:gdLst>
                <a:gd name="T0" fmla="*/ 7 w 37"/>
                <a:gd name="T1" fmla="*/ 82 h 82"/>
                <a:gd name="T2" fmla="*/ 5 w 37"/>
                <a:gd name="T3" fmla="*/ 82 h 82"/>
                <a:gd name="T4" fmla="*/ 1 w 37"/>
                <a:gd name="T5" fmla="*/ 74 h 82"/>
                <a:gd name="T6" fmla="*/ 25 w 37"/>
                <a:gd name="T7" fmla="*/ 5 h 82"/>
                <a:gd name="T8" fmla="*/ 32 w 37"/>
                <a:gd name="T9" fmla="*/ 1 h 82"/>
                <a:gd name="T10" fmla="*/ 36 w 37"/>
                <a:gd name="T11" fmla="*/ 9 h 82"/>
                <a:gd name="T12" fmla="*/ 12 w 37"/>
                <a:gd name="T13" fmla="*/ 78 h 82"/>
                <a:gd name="T14" fmla="*/ 7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7" y="82"/>
                  </a:moveTo>
                  <a:cubicBezTo>
                    <a:pt x="6" y="82"/>
                    <a:pt x="5" y="82"/>
                    <a:pt x="5" y="82"/>
                  </a:cubicBezTo>
                  <a:cubicBezTo>
                    <a:pt x="2" y="81"/>
                    <a:pt x="0" y="77"/>
                    <a:pt x="1" y="74"/>
                  </a:cubicBezTo>
                  <a:cubicBezTo>
                    <a:pt x="25" y="5"/>
                    <a:pt x="25" y="5"/>
                    <a:pt x="25" y="5"/>
                  </a:cubicBezTo>
                  <a:cubicBezTo>
                    <a:pt x="26" y="2"/>
                    <a:pt x="29" y="0"/>
                    <a:pt x="32" y="1"/>
                  </a:cubicBezTo>
                  <a:cubicBezTo>
                    <a:pt x="35" y="2"/>
                    <a:pt x="37" y="6"/>
                    <a:pt x="36" y="9"/>
                  </a:cubicBezTo>
                  <a:cubicBezTo>
                    <a:pt x="12" y="78"/>
                    <a:pt x="12" y="78"/>
                    <a:pt x="12" y="78"/>
                  </a:cubicBezTo>
                  <a:cubicBezTo>
                    <a:pt x="12" y="81"/>
                    <a:pt x="9" y="82"/>
                    <a:pt x="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392">
              <a:extLst>
                <a:ext uri="{FF2B5EF4-FFF2-40B4-BE49-F238E27FC236}">
                  <a16:creationId xmlns:a16="http://schemas.microsoft.com/office/drawing/2014/main" id="{8299FF82-B88D-46A1-B2D7-6BE6318633F6}"/>
                </a:ext>
              </a:extLst>
            </p:cNvPr>
            <p:cNvSpPr>
              <a:spLocks noEditPoints="1"/>
            </p:cNvSpPr>
            <p:nvPr/>
          </p:nvSpPr>
          <p:spPr bwMode="auto">
            <a:xfrm>
              <a:off x="2165" y="2521"/>
              <a:ext cx="489" cy="358"/>
            </a:xfrm>
            <a:custGeom>
              <a:avLst/>
              <a:gdLst>
                <a:gd name="T0" fmla="*/ 163 w 204"/>
                <a:gd name="T1" fmla="*/ 150 h 150"/>
                <a:gd name="T2" fmla="*/ 163 w 204"/>
                <a:gd name="T3" fmla="*/ 150 h 150"/>
                <a:gd name="T4" fmla="*/ 47 w 204"/>
                <a:gd name="T5" fmla="*/ 150 h 150"/>
                <a:gd name="T6" fmla="*/ 14 w 204"/>
                <a:gd name="T7" fmla="*/ 136 h 150"/>
                <a:gd name="T8" fmla="*/ 0 w 204"/>
                <a:gd name="T9" fmla="*/ 102 h 150"/>
                <a:gd name="T10" fmla="*/ 7 w 204"/>
                <a:gd name="T11" fmla="*/ 77 h 150"/>
                <a:gd name="T12" fmla="*/ 27 w 204"/>
                <a:gd name="T13" fmla="*/ 59 h 150"/>
                <a:gd name="T14" fmla="*/ 27 w 204"/>
                <a:gd name="T15" fmla="*/ 59 h 150"/>
                <a:gd name="T16" fmla="*/ 27 w 204"/>
                <a:gd name="T17" fmla="*/ 57 h 150"/>
                <a:gd name="T18" fmla="*/ 27 w 204"/>
                <a:gd name="T19" fmla="*/ 55 h 150"/>
                <a:gd name="T20" fmla="*/ 43 w 204"/>
                <a:gd name="T21" fmla="*/ 16 h 150"/>
                <a:gd name="T22" fmla="*/ 81 w 204"/>
                <a:gd name="T23" fmla="*/ 0 h 150"/>
                <a:gd name="T24" fmla="*/ 112 w 204"/>
                <a:gd name="T25" fmla="*/ 9 h 150"/>
                <a:gd name="T26" fmla="*/ 132 w 204"/>
                <a:gd name="T27" fmla="*/ 34 h 150"/>
                <a:gd name="T28" fmla="*/ 132 w 204"/>
                <a:gd name="T29" fmla="*/ 34 h 150"/>
                <a:gd name="T30" fmla="*/ 150 w 204"/>
                <a:gd name="T31" fmla="*/ 27 h 150"/>
                <a:gd name="T32" fmla="*/ 169 w 204"/>
                <a:gd name="T33" fmla="*/ 35 h 150"/>
                <a:gd name="T34" fmla="*/ 177 w 204"/>
                <a:gd name="T35" fmla="*/ 55 h 150"/>
                <a:gd name="T36" fmla="*/ 173 w 204"/>
                <a:gd name="T37" fmla="*/ 69 h 150"/>
                <a:gd name="T38" fmla="*/ 173 w 204"/>
                <a:gd name="T39" fmla="*/ 69 h 150"/>
                <a:gd name="T40" fmla="*/ 195 w 204"/>
                <a:gd name="T41" fmla="*/ 84 h 150"/>
                <a:gd name="T42" fmla="*/ 204 w 204"/>
                <a:gd name="T43" fmla="*/ 109 h 150"/>
                <a:gd name="T44" fmla="*/ 192 w 204"/>
                <a:gd name="T45" fmla="*/ 138 h 150"/>
                <a:gd name="T46" fmla="*/ 163 w 204"/>
                <a:gd name="T47" fmla="*/ 150 h 150"/>
                <a:gd name="T48" fmla="*/ 81 w 204"/>
                <a:gd name="T49" fmla="*/ 14 h 150"/>
                <a:gd name="T50" fmla="*/ 53 w 204"/>
                <a:gd name="T51" fmla="*/ 26 h 150"/>
                <a:gd name="T52" fmla="*/ 41 w 204"/>
                <a:gd name="T53" fmla="*/ 55 h 150"/>
                <a:gd name="T54" fmla="*/ 41 w 204"/>
                <a:gd name="T55" fmla="*/ 56 h 150"/>
                <a:gd name="T56" fmla="*/ 41 w 204"/>
                <a:gd name="T57" fmla="*/ 58 h 150"/>
                <a:gd name="T58" fmla="*/ 41 w 204"/>
                <a:gd name="T59" fmla="*/ 63 h 150"/>
                <a:gd name="T60" fmla="*/ 37 w 204"/>
                <a:gd name="T61" fmla="*/ 70 h 150"/>
                <a:gd name="T62" fmla="*/ 33 w 204"/>
                <a:gd name="T63" fmla="*/ 72 h 150"/>
                <a:gd name="T64" fmla="*/ 19 w 204"/>
                <a:gd name="T65" fmla="*/ 84 h 150"/>
                <a:gd name="T66" fmla="*/ 14 w 204"/>
                <a:gd name="T67" fmla="*/ 102 h 150"/>
                <a:gd name="T68" fmla="*/ 24 w 204"/>
                <a:gd name="T69" fmla="*/ 126 h 150"/>
                <a:gd name="T70" fmla="*/ 47 w 204"/>
                <a:gd name="T71" fmla="*/ 136 h 150"/>
                <a:gd name="T72" fmla="*/ 163 w 204"/>
                <a:gd name="T73" fmla="*/ 136 h 150"/>
                <a:gd name="T74" fmla="*/ 182 w 204"/>
                <a:gd name="T75" fmla="*/ 128 h 150"/>
                <a:gd name="T76" fmla="*/ 190 w 204"/>
                <a:gd name="T77" fmla="*/ 109 h 150"/>
                <a:gd name="T78" fmla="*/ 184 w 204"/>
                <a:gd name="T79" fmla="*/ 93 h 150"/>
                <a:gd name="T80" fmla="*/ 169 w 204"/>
                <a:gd name="T81" fmla="*/ 83 h 150"/>
                <a:gd name="T82" fmla="*/ 160 w 204"/>
                <a:gd name="T83" fmla="*/ 81 h 150"/>
                <a:gd name="T84" fmla="*/ 155 w 204"/>
                <a:gd name="T85" fmla="*/ 77 h 150"/>
                <a:gd name="T86" fmla="*/ 155 w 204"/>
                <a:gd name="T87" fmla="*/ 70 h 150"/>
                <a:gd name="T88" fmla="*/ 161 w 204"/>
                <a:gd name="T89" fmla="*/ 62 h 150"/>
                <a:gd name="T90" fmla="*/ 163 w 204"/>
                <a:gd name="T91" fmla="*/ 55 h 150"/>
                <a:gd name="T92" fmla="*/ 159 w 204"/>
                <a:gd name="T93" fmla="*/ 45 h 150"/>
                <a:gd name="T94" fmla="*/ 150 w 204"/>
                <a:gd name="T95" fmla="*/ 41 h 150"/>
                <a:gd name="T96" fmla="*/ 141 w 204"/>
                <a:gd name="T97" fmla="*/ 44 h 150"/>
                <a:gd name="T98" fmla="*/ 134 w 204"/>
                <a:gd name="T99" fmla="*/ 51 h 150"/>
                <a:gd name="T100" fmla="*/ 128 w 204"/>
                <a:gd name="T101" fmla="*/ 53 h 150"/>
                <a:gd name="T102" fmla="*/ 123 w 204"/>
                <a:gd name="T103" fmla="*/ 48 h 150"/>
                <a:gd name="T104" fmla="*/ 119 w 204"/>
                <a:gd name="T105" fmla="*/ 39 h 150"/>
                <a:gd name="T106" fmla="*/ 104 w 204"/>
                <a:gd name="T107" fmla="*/ 21 h 150"/>
                <a:gd name="T108" fmla="*/ 81 w 204"/>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150">
                  <a:moveTo>
                    <a:pt x="163" y="150"/>
                  </a:moveTo>
                  <a:cubicBezTo>
                    <a:pt x="163" y="150"/>
                    <a:pt x="163" y="150"/>
                    <a:pt x="163" y="150"/>
                  </a:cubicBezTo>
                  <a:cubicBezTo>
                    <a:pt x="47" y="150"/>
                    <a:pt x="47" y="150"/>
                    <a:pt x="47" y="150"/>
                  </a:cubicBezTo>
                  <a:cubicBezTo>
                    <a:pt x="34" y="150"/>
                    <a:pt x="23" y="146"/>
                    <a:pt x="14" y="136"/>
                  </a:cubicBezTo>
                  <a:cubicBezTo>
                    <a:pt x="4" y="127"/>
                    <a:pt x="0" y="116"/>
                    <a:pt x="0" y="102"/>
                  </a:cubicBezTo>
                  <a:cubicBezTo>
                    <a:pt x="0" y="93"/>
                    <a:pt x="2" y="85"/>
                    <a:pt x="7" y="77"/>
                  </a:cubicBezTo>
                  <a:cubicBezTo>
                    <a:pt x="12" y="69"/>
                    <a:pt x="19" y="63"/>
                    <a:pt x="27" y="59"/>
                  </a:cubicBezTo>
                  <a:cubicBezTo>
                    <a:pt x="27" y="59"/>
                    <a:pt x="27" y="59"/>
                    <a:pt x="27" y="59"/>
                  </a:cubicBezTo>
                  <a:cubicBezTo>
                    <a:pt x="27" y="58"/>
                    <a:pt x="27" y="57"/>
                    <a:pt x="27" y="57"/>
                  </a:cubicBezTo>
                  <a:cubicBezTo>
                    <a:pt x="27" y="56"/>
                    <a:pt x="27" y="55"/>
                    <a:pt x="27" y="55"/>
                  </a:cubicBezTo>
                  <a:cubicBezTo>
                    <a:pt x="27" y="39"/>
                    <a:pt x="32" y="27"/>
                    <a:pt x="43" y="16"/>
                  </a:cubicBezTo>
                  <a:cubicBezTo>
                    <a:pt x="54" y="5"/>
                    <a:pt x="66" y="0"/>
                    <a:pt x="81" y="0"/>
                  </a:cubicBezTo>
                  <a:cubicBezTo>
                    <a:pt x="93" y="0"/>
                    <a:pt x="103" y="3"/>
                    <a:pt x="112" y="9"/>
                  </a:cubicBezTo>
                  <a:cubicBezTo>
                    <a:pt x="121" y="16"/>
                    <a:pt x="128" y="24"/>
                    <a:pt x="132" y="34"/>
                  </a:cubicBezTo>
                  <a:cubicBezTo>
                    <a:pt x="132" y="34"/>
                    <a:pt x="132" y="34"/>
                    <a:pt x="132" y="34"/>
                  </a:cubicBezTo>
                  <a:cubicBezTo>
                    <a:pt x="137" y="29"/>
                    <a:pt x="143" y="27"/>
                    <a:pt x="150" y="27"/>
                  </a:cubicBezTo>
                  <a:cubicBezTo>
                    <a:pt x="157" y="27"/>
                    <a:pt x="164" y="30"/>
                    <a:pt x="169" y="35"/>
                  </a:cubicBezTo>
                  <a:cubicBezTo>
                    <a:pt x="174" y="41"/>
                    <a:pt x="177" y="47"/>
                    <a:pt x="177" y="55"/>
                  </a:cubicBezTo>
                  <a:cubicBezTo>
                    <a:pt x="177" y="60"/>
                    <a:pt x="175" y="65"/>
                    <a:pt x="173" y="69"/>
                  </a:cubicBezTo>
                  <a:cubicBezTo>
                    <a:pt x="173" y="69"/>
                    <a:pt x="173" y="69"/>
                    <a:pt x="173" y="69"/>
                  </a:cubicBezTo>
                  <a:cubicBezTo>
                    <a:pt x="182" y="72"/>
                    <a:pt x="189" y="76"/>
                    <a:pt x="195" y="84"/>
                  </a:cubicBezTo>
                  <a:cubicBezTo>
                    <a:pt x="201" y="91"/>
                    <a:pt x="204" y="100"/>
                    <a:pt x="204" y="109"/>
                  </a:cubicBezTo>
                  <a:cubicBezTo>
                    <a:pt x="204" y="121"/>
                    <a:pt x="200" y="130"/>
                    <a:pt x="192" y="138"/>
                  </a:cubicBezTo>
                  <a:cubicBezTo>
                    <a:pt x="184" y="146"/>
                    <a:pt x="175" y="150"/>
                    <a:pt x="163" y="150"/>
                  </a:cubicBezTo>
                  <a:close/>
                  <a:moveTo>
                    <a:pt x="81" y="14"/>
                  </a:moveTo>
                  <a:cubicBezTo>
                    <a:pt x="70" y="14"/>
                    <a:pt x="61" y="18"/>
                    <a:pt x="53" y="26"/>
                  </a:cubicBezTo>
                  <a:cubicBezTo>
                    <a:pt x="45" y="34"/>
                    <a:pt x="41" y="43"/>
                    <a:pt x="41" y="55"/>
                  </a:cubicBezTo>
                  <a:cubicBezTo>
                    <a:pt x="41" y="55"/>
                    <a:pt x="41" y="55"/>
                    <a:pt x="41" y="56"/>
                  </a:cubicBezTo>
                  <a:cubicBezTo>
                    <a:pt x="41" y="57"/>
                    <a:pt x="41" y="57"/>
                    <a:pt x="41" y="58"/>
                  </a:cubicBezTo>
                  <a:cubicBezTo>
                    <a:pt x="41" y="63"/>
                    <a:pt x="41" y="63"/>
                    <a:pt x="41" y="63"/>
                  </a:cubicBezTo>
                  <a:cubicBezTo>
                    <a:pt x="42" y="66"/>
                    <a:pt x="40" y="69"/>
                    <a:pt x="37" y="70"/>
                  </a:cubicBezTo>
                  <a:cubicBezTo>
                    <a:pt x="33" y="72"/>
                    <a:pt x="33" y="72"/>
                    <a:pt x="33" y="72"/>
                  </a:cubicBezTo>
                  <a:cubicBezTo>
                    <a:pt x="27" y="75"/>
                    <a:pt x="23" y="79"/>
                    <a:pt x="19" y="84"/>
                  </a:cubicBezTo>
                  <a:cubicBezTo>
                    <a:pt x="15" y="90"/>
                    <a:pt x="14" y="96"/>
                    <a:pt x="14" y="102"/>
                  </a:cubicBezTo>
                  <a:cubicBezTo>
                    <a:pt x="14" y="112"/>
                    <a:pt x="17" y="120"/>
                    <a:pt x="24" y="126"/>
                  </a:cubicBezTo>
                  <a:cubicBezTo>
                    <a:pt x="30" y="133"/>
                    <a:pt x="38" y="136"/>
                    <a:pt x="47" y="136"/>
                  </a:cubicBezTo>
                  <a:cubicBezTo>
                    <a:pt x="163" y="136"/>
                    <a:pt x="163" y="136"/>
                    <a:pt x="163" y="136"/>
                  </a:cubicBezTo>
                  <a:cubicBezTo>
                    <a:pt x="171" y="136"/>
                    <a:pt x="177" y="134"/>
                    <a:pt x="182" y="128"/>
                  </a:cubicBezTo>
                  <a:cubicBezTo>
                    <a:pt x="188" y="123"/>
                    <a:pt x="190" y="117"/>
                    <a:pt x="190" y="109"/>
                  </a:cubicBezTo>
                  <a:cubicBezTo>
                    <a:pt x="190" y="103"/>
                    <a:pt x="188" y="98"/>
                    <a:pt x="184" y="93"/>
                  </a:cubicBezTo>
                  <a:cubicBezTo>
                    <a:pt x="180" y="88"/>
                    <a:pt x="175" y="85"/>
                    <a:pt x="169" y="83"/>
                  </a:cubicBezTo>
                  <a:cubicBezTo>
                    <a:pt x="160" y="81"/>
                    <a:pt x="160" y="81"/>
                    <a:pt x="160" y="81"/>
                  </a:cubicBezTo>
                  <a:cubicBezTo>
                    <a:pt x="157" y="80"/>
                    <a:pt x="156" y="79"/>
                    <a:pt x="155" y="77"/>
                  </a:cubicBezTo>
                  <a:cubicBezTo>
                    <a:pt x="154" y="74"/>
                    <a:pt x="154" y="72"/>
                    <a:pt x="155" y="70"/>
                  </a:cubicBezTo>
                  <a:cubicBezTo>
                    <a:pt x="161" y="62"/>
                    <a:pt x="161" y="62"/>
                    <a:pt x="161" y="62"/>
                  </a:cubicBezTo>
                  <a:cubicBezTo>
                    <a:pt x="162" y="59"/>
                    <a:pt x="163" y="57"/>
                    <a:pt x="163" y="55"/>
                  </a:cubicBezTo>
                  <a:cubicBezTo>
                    <a:pt x="163" y="51"/>
                    <a:pt x="162" y="48"/>
                    <a:pt x="159" y="45"/>
                  </a:cubicBezTo>
                  <a:cubicBezTo>
                    <a:pt x="156" y="43"/>
                    <a:pt x="153" y="41"/>
                    <a:pt x="150" y="41"/>
                  </a:cubicBezTo>
                  <a:cubicBezTo>
                    <a:pt x="146" y="41"/>
                    <a:pt x="144" y="42"/>
                    <a:pt x="141" y="44"/>
                  </a:cubicBezTo>
                  <a:cubicBezTo>
                    <a:pt x="134" y="51"/>
                    <a:pt x="134" y="51"/>
                    <a:pt x="134" y="51"/>
                  </a:cubicBezTo>
                  <a:cubicBezTo>
                    <a:pt x="132" y="52"/>
                    <a:pt x="130" y="53"/>
                    <a:pt x="128" y="53"/>
                  </a:cubicBezTo>
                  <a:cubicBezTo>
                    <a:pt x="125" y="52"/>
                    <a:pt x="123" y="50"/>
                    <a:pt x="123" y="48"/>
                  </a:cubicBezTo>
                  <a:cubicBezTo>
                    <a:pt x="119" y="39"/>
                    <a:pt x="119" y="39"/>
                    <a:pt x="119" y="39"/>
                  </a:cubicBezTo>
                  <a:cubicBezTo>
                    <a:pt x="116" y="32"/>
                    <a:pt x="111" y="26"/>
                    <a:pt x="104" y="21"/>
                  </a:cubicBezTo>
                  <a:cubicBezTo>
                    <a:pt x="97" y="16"/>
                    <a:pt x="90" y="14"/>
                    <a:pt x="8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4546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CD9296-A53D-41BB-98F7-B53024124E57}"/>
              </a:ext>
            </a:extLst>
          </p:cNvPr>
          <p:cNvSpPr>
            <a:spLocks noGrp="1"/>
          </p:cNvSpPr>
          <p:nvPr>
            <p:ph type="title"/>
          </p:nvPr>
        </p:nvSpPr>
        <p:spPr/>
        <p:txBody>
          <a:bodyPr/>
          <a:lstStyle/>
          <a:p>
            <a:r>
              <a:rPr lang="sv-SE" dirty="0"/>
              <a:t>Varningsförslag och </a:t>
            </a:r>
            <a:br>
              <a:rPr lang="sv-SE" dirty="0"/>
            </a:br>
            <a:r>
              <a:rPr lang="sv-SE" dirty="0"/>
              <a:t>ställningstagande/påverkansbedömning</a:t>
            </a:r>
          </a:p>
        </p:txBody>
      </p:sp>
      <p:sp>
        <p:nvSpPr>
          <p:cNvPr id="8" name="Platshållare för innehåll 7">
            <a:extLst>
              <a:ext uri="{FF2B5EF4-FFF2-40B4-BE49-F238E27FC236}">
                <a16:creationId xmlns:a16="http://schemas.microsoft.com/office/drawing/2014/main" id="{D079482E-EC14-4267-AB93-9C931ADC613B}"/>
              </a:ext>
            </a:extLst>
          </p:cNvPr>
          <p:cNvSpPr>
            <a:spLocks noGrp="1"/>
          </p:cNvSpPr>
          <p:nvPr>
            <p:ph sz="half" idx="1"/>
          </p:nvPr>
        </p:nvSpPr>
        <p:spPr/>
        <p:txBody>
          <a:bodyPr/>
          <a:lstStyle/>
          <a:p>
            <a:pPr marL="0" indent="0">
              <a:buNone/>
            </a:pPr>
            <a:r>
              <a:rPr lang="sv-SE" sz="1400" b="1" dirty="0"/>
              <a:t>Varningsförslag </a:t>
            </a:r>
            <a:r>
              <a:rPr lang="sv-SE" sz="1200" b="1" dirty="0"/>
              <a:t>(underlag med frågor)</a:t>
            </a:r>
          </a:p>
          <a:p>
            <a:pPr marL="0" indent="0">
              <a:buNone/>
            </a:pPr>
            <a:r>
              <a:rPr lang="sv-SE" sz="1400" dirty="0"/>
              <a:t>SMHI lägger upp ett prognosunderlag i vädervarningsmodulen i WIS. Samtidigt skickas en begäran om ställningstagande  (frågeformulär) till berörda länsstyrelser. Berörda länsstyrelsers TIB initieras dessutom av SOS Alarm.</a:t>
            </a:r>
          </a:p>
        </p:txBody>
      </p:sp>
      <p:sp>
        <p:nvSpPr>
          <p:cNvPr id="9" name="Platshållare för innehåll 8">
            <a:extLst>
              <a:ext uri="{FF2B5EF4-FFF2-40B4-BE49-F238E27FC236}">
                <a16:creationId xmlns:a16="http://schemas.microsoft.com/office/drawing/2014/main" id="{85F72BA3-FD40-4992-A7ED-FF6C859608C6}"/>
              </a:ext>
            </a:extLst>
          </p:cNvPr>
          <p:cNvSpPr>
            <a:spLocks noGrp="1"/>
          </p:cNvSpPr>
          <p:nvPr>
            <p:ph sz="half" idx="10"/>
          </p:nvPr>
        </p:nvSpPr>
        <p:spPr/>
        <p:txBody>
          <a:bodyPr/>
          <a:lstStyle/>
          <a:p>
            <a:pPr marL="0" lvl="0" indent="0">
              <a:buNone/>
            </a:pPr>
            <a:r>
              <a:rPr lang="sv-SE" sz="1400" b="1" dirty="0"/>
              <a:t>Ställningstagande (svar)</a:t>
            </a:r>
          </a:p>
          <a:p>
            <a:pPr marL="0" lvl="0" indent="0">
              <a:buNone/>
            </a:pPr>
            <a:r>
              <a:rPr lang="sv-SE" sz="1400" dirty="0"/>
              <a:t>När länsstyrelsens TIB har gjort en regional bedömning återkopplar TIB detta till SMHI genom att besvara begäran om i WIS. Utifrån berörda länsstyrelsers svar fattar SMHI:s vakthavande beslut om varningen och publicerar den i SMHI:s kanaler.</a:t>
            </a:r>
          </a:p>
          <a:p>
            <a:pPr marL="0" indent="0">
              <a:buNone/>
            </a:pPr>
            <a:endParaRPr lang="sv-SE" sz="1400" dirty="0"/>
          </a:p>
        </p:txBody>
      </p:sp>
      <p:pic>
        <p:nvPicPr>
          <p:cNvPr id="11" name="Bildobjekt 10">
            <a:extLst>
              <a:ext uri="{FF2B5EF4-FFF2-40B4-BE49-F238E27FC236}">
                <a16:creationId xmlns:a16="http://schemas.microsoft.com/office/drawing/2014/main" id="{C6918AF2-7A50-47AA-8427-956D888C493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85202" y="3226288"/>
            <a:ext cx="6731391" cy="2068218"/>
          </a:xfrm>
          <a:prstGeom prst="rect">
            <a:avLst/>
          </a:prstGeom>
        </p:spPr>
      </p:pic>
      <p:sp>
        <p:nvSpPr>
          <p:cNvPr id="12" name="Rektangel 11">
            <a:extLst>
              <a:ext uri="{FF2B5EF4-FFF2-40B4-BE49-F238E27FC236}">
                <a16:creationId xmlns:a16="http://schemas.microsoft.com/office/drawing/2014/main" id="{B4883D54-90F6-45FB-923F-C64421046D55}"/>
              </a:ext>
            </a:extLst>
          </p:cNvPr>
          <p:cNvSpPr/>
          <p:nvPr/>
        </p:nvSpPr>
        <p:spPr>
          <a:xfrm>
            <a:off x="3847514" y="3453618"/>
            <a:ext cx="837027" cy="844062"/>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
        <p:nvSpPr>
          <p:cNvPr id="13" name="Rektangel 12">
            <a:extLst>
              <a:ext uri="{FF2B5EF4-FFF2-40B4-BE49-F238E27FC236}">
                <a16:creationId xmlns:a16="http://schemas.microsoft.com/office/drawing/2014/main" id="{2F1033E2-6333-4BC4-8A88-9D6DC1754C58}"/>
              </a:ext>
            </a:extLst>
          </p:cNvPr>
          <p:cNvSpPr/>
          <p:nvPr/>
        </p:nvSpPr>
        <p:spPr>
          <a:xfrm>
            <a:off x="5357450" y="3606017"/>
            <a:ext cx="909707" cy="1378732"/>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32835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4153721-D217-4A23-9E06-98FE17C47571}"/>
              </a:ext>
            </a:extLst>
          </p:cNvPr>
          <p:cNvSpPr>
            <a:spLocks noGrp="1"/>
          </p:cNvSpPr>
          <p:nvPr>
            <p:ph type="title"/>
          </p:nvPr>
        </p:nvSpPr>
        <p:spPr/>
        <p:txBody>
          <a:bodyPr anchor="t">
            <a:normAutofit fontScale="90000"/>
          </a:bodyPr>
          <a:lstStyle/>
          <a:p>
            <a:r>
              <a:rPr lang="sv-SE" dirty="0"/>
              <a:t>Varningsförslag (frågor)</a:t>
            </a:r>
          </a:p>
        </p:txBody>
      </p:sp>
      <p:sp>
        <p:nvSpPr>
          <p:cNvPr id="2" name="Platshållare för innehåll 1">
            <a:extLst>
              <a:ext uri="{FF2B5EF4-FFF2-40B4-BE49-F238E27FC236}">
                <a16:creationId xmlns:a16="http://schemas.microsoft.com/office/drawing/2014/main" id="{8F8AAB2A-F414-4F06-A22D-77523A96DC82}"/>
              </a:ext>
            </a:extLst>
          </p:cNvPr>
          <p:cNvSpPr>
            <a:spLocks noGrp="1"/>
          </p:cNvSpPr>
          <p:nvPr>
            <p:ph sz="half" idx="1"/>
          </p:nvPr>
        </p:nvSpPr>
        <p:spPr>
          <a:xfrm>
            <a:off x="687974" y="1394460"/>
            <a:ext cx="4034657" cy="3590289"/>
          </a:xfrm>
        </p:spPr>
        <p:txBody>
          <a:bodyPr/>
          <a:lstStyle/>
          <a:p>
            <a:r>
              <a:rPr lang="sv-SE" sz="1600" dirty="0"/>
              <a:t>När kuvertet högst upp har </a:t>
            </a:r>
            <a:br>
              <a:rPr lang="sv-SE" sz="1600" dirty="0"/>
            </a:br>
            <a:r>
              <a:rPr lang="sv-SE" sz="1600" dirty="0"/>
              <a:t>en blå prick, finns det olästa </a:t>
            </a:r>
            <a:br>
              <a:rPr lang="sv-SE" sz="1600" dirty="0"/>
            </a:br>
            <a:r>
              <a:rPr lang="sv-SE" sz="1600" dirty="0"/>
              <a:t>meddelanden. Detta sker exempelvis när det egna länet förväntas göra ett ställningstagande. </a:t>
            </a:r>
          </a:p>
          <a:p>
            <a:r>
              <a:rPr lang="sv-SE" sz="1600" dirty="0"/>
              <a:t>Som användare med särskild rättighet för vädervarningar är det möjligt att ställa in meddelandeutskick via epost/sms för de situationer då det egna länet förväntas göra ett ställningstagande. </a:t>
            </a:r>
          </a:p>
          <a:p>
            <a:r>
              <a:rPr lang="sv-SE" sz="1600" dirty="0"/>
              <a:t>När det finns ett ställningstagande för länet att besvara framgår det i listan och i delvarningen genom en orange knapp som ser ut så här:</a:t>
            </a:r>
          </a:p>
          <a:p>
            <a:endParaRPr lang="sv-SE" sz="1600" dirty="0"/>
          </a:p>
          <a:p>
            <a:endParaRPr lang="sv-SE" sz="1600" dirty="0"/>
          </a:p>
          <a:p>
            <a:pPr marL="0" indent="0">
              <a:buNone/>
            </a:pPr>
            <a:endParaRPr lang="sv-SE" sz="1600" dirty="0"/>
          </a:p>
        </p:txBody>
      </p:sp>
      <p:sp>
        <p:nvSpPr>
          <p:cNvPr id="5" name="Platshållare för innehåll 4">
            <a:extLst>
              <a:ext uri="{FF2B5EF4-FFF2-40B4-BE49-F238E27FC236}">
                <a16:creationId xmlns:a16="http://schemas.microsoft.com/office/drawing/2014/main" id="{51A23DC8-E48C-4C87-A2B1-14C97445281C}"/>
              </a:ext>
            </a:extLst>
          </p:cNvPr>
          <p:cNvSpPr>
            <a:spLocks noGrp="1"/>
          </p:cNvSpPr>
          <p:nvPr>
            <p:ph sz="half" idx="10"/>
          </p:nvPr>
        </p:nvSpPr>
        <p:spPr/>
        <p:txBody>
          <a:bodyPr/>
          <a:lstStyle/>
          <a:p>
            <a:pPr marL="0" indent="0">
              <a:buNone/>
            </a:pPr>
            <a:endParaRPr lang="sv-SE" dirty="0"/>
          </a:p>
          <a:p>
            <a:pPr marL="0" indent="0">
              <a:buNone/>
            </a:pPr>
            <a:endParaRPr lang="sv-SE" dirty="0"/>
          </a:p>
          <a:p>
            <a:pPr marL="0" indent="0">
              <a:buNone/>
            </a:pPr>
            <a:endParaRPr lang="sv-SE" dirty="0">
              <a:highlight>
                <a:srgbClr val="FFFF00"/>
              </a:highlight>
            </a:endParaRPr>
          </a:p>
        </p:txBody>
      </p:sp>
      <p:pic>
        <p:nvPicPr>
          <p:cNvPr id="12" name="Bildobjekt 11">
            <a:extLst>
              <a:ext uri="{FF2B5EF4-FFF2-40B4-BE49-F238E27FC236}">
                <a16:creationId xmlns:a16="http://schemas.microsoft.com/office/drawing/2014/main" id="{22712E2F-3093-42CB-9704-68925F708975}"/>
              </a:ext>
            </a:extLst>
          </p:cNvPr>
          <p:cNvPicPr/>
          <p:nvPr/>
        </p:nvPicPr>
        <p:blipFill>
          <a:blip r:embed="rId2">
            <a:extLst>
              <a:ext uri="{28A0092B-C50C-407E-A947-70E740481C1C}">
                <a14:useLocalDpi xmlns:a14="http://schemas.microsoft.com/office/drawing/2010/main" val="0"/>
              </a:ext>
            </a:extLst>
          </a:blip>
          <a:stretch>
            <a:fillRect/>
          </a:stretch>
        </p:blipFill>
        <p:spPr>
          <a:xfrm>
            <a:off x="3845019" y="1489710"/>
            <a:ext cx="296545" cy="290195"/>
          </a:xfrm>
          <a:prstGeom prst="rect">
            <a:avLst/>
          </a:prstGeom>
        </p:spPr>
      </p:pic>
      <p:pic>
        <p:nvPicPr>
          <p:cNvPr id="21" name="Bildobjekt 20">
            <a:extLst>
              <a:ext uri="{FF2B5EF4-FFF2-40B4-BE49-F238E27FC236}">
                <a16:creationId xmlns:a16="http://schemas.microsoft.com/office/drawing/2014/main" id="{07E8539E-B5AB-4A5D-AF26-EE6F03A868E6}"/>
              </a:ext>
            </a:extLst>
          </p:cNvPr>
          <p:cNvPicPr>
            <a:picLocks noChangeAspect="1"/>
          </p:cNvPicPr>
          <p:nvPr/>
        </p:nvPicPr>
        <p:blipFill>
          <a:blip r:embed="rId3"/>
          <a:stretch>
            <a:fillRect/>
          </a:stretch>
        </p:blipFill>
        <p:spPr>
          <a:xfrm>
            <a:off x="4815396" y="1560738"/>
            <a:ext cx="2272937" cy="2243546"/>
          </a:xfrm>
          <a:prstGeom prst="rect">
            <a:avLst/>
          </a:prstGeom>
          <a:ln>
            <a:noFill/>
          </a:ln>
          <a:effectLst>
            <a:outerShdw blurRad="292100" dist="139700" dir="2700000" algn="tl" rotWithShape="0">
              <a:srgbClr val="333333">
                <a:alpha val="65000"/>
              </a:srgbClr>
            </a:outerShdw>
          </a:effectLst>
        </p:spPr>
      </p:pic>
      <p:sp>
        <p:nvSpPr>
          <p:cNvPr id="10" name="Rektangel: rundade hörn 9">
            <a:extLst>
              <a:ext uri="{FF2B5EF4-FFF2-40B4-BE49-F238E27FC236}">
                <a16:creationId xmlns:a16="http://schemas.microsoft.com/office/drawing/2014/main" id="{3647514D-2EAC-4F0F-B4B6-C7BC69E7CFDF}"/>
              </a:ext>
            </a:extLst>
          </p:cNvPr>
          <p:cNvSpPr/>
          <p:nvPr/>
        </p:nvSpPr>
        <p:spPr>
          <a:xfrm>
            <a:off x="5704628" y="858255"/>
            <a:ext cx="2637677" cy="62184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sv-SE" sz="1100" dirty="0"/>
              <a:t>Du är alltid välkommen att ringa SMHI:s vakthavande för dialog runt varningsunderlag och prognoser</a:t>
            </a:r>
            <a:r>
              <a:rPr lang="en-GB" sz="1100" dirty="0"/>
              <a:t>! </a:t>
            </a:r>
          </a:p>
        </p:txBody>
      </p:sp>
      <p:grpSp>
        <p:nvGrpSpPr>
          <p:cNvPr id="9" name="Grupp 8">
            <a:extLst>
              <a:ext uri="{FF2B5EF4-FFF2-40B4-BE49-F238E27FC236}">
                <a16:creationId xmlns:a16="http://schemas.microsoft.com/office/drawing/2014/main" id="{8B50724F-8877-42DA-B821-CB0EEBA9280C}"/>
              </a:ext>
            </a:extLst>
          </p:cNvPr>
          <p:cNvGrpSpPr/>
          <p:nvPr/>
        </p:nvGrpSpPr>
        <p:grpSpPr>
          <a:xfrm>
            <a:off x="6408840" y="1640232"/>
            <a:ext cx="2637677" cy="3490700"/>
            <a:chOff x="6408840" y="1660857"/>
            <a:chExt cx="2637677" cy="3490700"/>
          </a:xfrm>
        </p:grpSpPr>
        <p:grpSp>
          <p:nvGrpSpPr>
            <p:cNvPr id="6" name="Grupp 5">
              <a:extLst>
                <a:ext uri="{FF2B5EF4-FFF2-40B4-BE49-F238E27FC236}">
                  <a16:creationId xmlns:a16="http://schemas.microsoft.com/office/drawing/2014/main" id="{3362E37F-CAC7-4C76-BBF4-AE4664EEB4CA}"/>
                </a:ext>
              </a:extLst>
            </p:cNvPr>
            <p:cNvGrpSpPr/>
            <p:nvPr/>
          </p:nvGrpSpPr>
          <p:grpSpPr>
            <a:xfrm>
              <a:off x="6408840" y="1660857"/>
              <a:ext cx="2637677" cy="3490700"/>
              <a:chOff x="6408840" y="1743357"/>
              <a:chExt cx="2637677" cy="3490700"/>
            </a:xfrm>
          </p:grpSpPr>
          <p:pic>
            <p:nvPicPr>
              <p:cNvPr id="25" name="Bildobjekt 24">
                <a:extLst>
                  <a:ext uri="{FF2B5EF4-FFF2-40B4-BE49-F238E27FC236}">
                    <a16:creationId xmlns:a16="http://schemas.microsoft.com/office/drawing/2014/main" id="{3A4EEAE7-771A-4810-BE79-CD994A4D5C16}"/>
                  </a:ext>
                </a:extLst>
              </p:cNvPr>
              <p:cNvPicPr>
                <a:picLocks noChangeAspect="1"/>
              </p:cNvPicPr>
              <p:nvPr/>
            </p:nvPicPr>
            <p:blipFill rotWithShape="1">
              <a:blip r:embed="rId4"/>
              <a:srcRect t="1" b="-6348"/>
              <a:stretch/>
            </p:blipFill>
            <p:spPr>
              <a:xfrm>
                <a:off x="6408840" y="1743357"/>
                <a:ext cx="2637677" cy="3400143"/>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4DA92D4E-8B02-4ACD-9FA7-1D60869A668A}"/>
                  </a:ext>
                </a:extLst>
              </p:cNvPr>
              <p:cNvSpPr/>
              <p:nvPr/>
            </p:nvSpPr>
            <p:spPr>
              <a:xfrm>
                <a:off x="6408840" y="4936384"/>
                <a:ext cx="2637677" cy="29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a:extLst>
                <a:ext uri="{FF2B5EF4-FFF2-40B4-BE49-F238E27FC236}">
                  <a16:creationId xmlns:a16="http://schemas.microsoft.com/office/drawing/2014/main" id="{4DAA2199-B580-44EE-8035-0F845B22ACA9}"/>
                </a:ext>
              </a:extLst>
            </p:cNvPr>
            <p:cNvPicPr>
              <a:picLocks noChangeAspect="1"/>
            </p:cNvPicPr>
            <p:nvPr/>
          </p:nvPicPr>
          <p:blipFill>
            <a:blip r:embed="rId5"/>
            <a:stretch>
              <a:fillRect/>
            </a:stretch>
          </p:blipFill>
          <p:spPr>
            <a:xfrm>
              <a:off x="6521241" y="4932093"/>
              <a:ext cx="2412873" cy="128907"/>
            </a:xfrm>
            <a:prstGeom prst="rect">
              <a:avLst/>
            </a:prstGeom>
          </p:spPr>
        </p:pic>
      </p:grpSp>
      <p:pic>
        <p:nvPicPr>
          <p:cNvPr id="13" name="Bildobjekt 12">
            <a:extLst>
              <a:ext uri="{FF2B5EF4-FFF2-40B4-BE49-F238E27FC236}">
                <a16:creationId xmlns:a16="http://schemas.microsoft.com/office/drawing/2014/main" id="{D2E5DACA-A1AC-8B40-9718-B322F96CB05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81569" y="4808399"/>
            <a:ext cx="3688336" cy="226413"/>
          </a:xfrm>
          <a:prstGeom prst="rect">
            <a:avLst/>
          </a:prstGeom>
        </p:spPr>
      </p:pic>
    </p:spTree>
    <p:extLst>
      <p:ext uri="{BB962C8B-B14F-4D97-AF65-F5344CB8AC3E}">
        <p14:creationId xmlns:p14="http://schemas.microsoft.com/office/powerpoint/2010/main" val="184647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E43C243-80C8-4416-A578-B8C13372953C}"/>
              </a:ext>
            </a:extLst>
          </p:cNvPr>
          <p:cNvSpPr>
            <a:spLocks noGrp="1"/>
          </p:cNvSpPr>
          <p:nvPr>
            <p:ph type="title"/>
          </p:nvPr>
        </p:nvSpPr>
        <p:spPr/>
        <p:txBody>
          <a:bodyPr/>
          <a:lstStyle/>
          <a:p>
            <a:r>
              <a:rPr lang="sv-SE" dirty="0"/>
              <a:t>Förutsättningar</a:t>
            </a:r>
          </a:p>
        </p:txBody>
      </p:sp>
      <p:sp>
        <p:nvSpPr>
          <p:cNvPr id="3" name="Freeform 495" descr="Innehållsförteckning">
            <a:hlinkClick r:id="rId2" action="ppaction://hlinksldjump"/>
            <a:extLst>
              <a:ext uri="{FF2B5EF4-FFF2-40B4-BE49-F238E27FC236}">
                <a16:creationId xmlns:a16="http://schemas.microsoft.com/office/drawing/2014/main" id="{8734E0A9-F128-40CC-AE1E-A98308534616}"/>
              </a:ext>
              <a:ext uri="{C183D7F6-B498-43B3-948B-1728B52AA6E4}">
                <adec:decorative xmlns:adec="http://schemas.microsoft.com/office/drawing/2017/decorative" val="0"/>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39579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4153721-D217-4A23-9E06-98FE17C47571}"/>
              </a:ext>
            </a:extLst>
          </p:cNvPr>
          <p:cNvSpPr>
            <a:spLocks noGrp="1"/>
          </p:cNvSpPr>
          <p:nvPr>
            <p:ph type="title"/>
          </p:nvPr>
        </p:nvSpPr>
        <p:spPr/>
        <p:txBody>
          <a:bodyPr anchor="t">
            <a:normAutofit fontScale="90000"/>
          </a:bodyPr>
          <a:lstStyle/>
          <a:p>
            <a:r>
              <a:rPr lang="sv-SE" dirty="0"/>
              <a:t>Ställningstagande (svar)</a:t>
            </a:r>
          </a:p>
        </p:txBody>
      </p:sp>
      <p:sp>
        <p:nvSpPr>
          <p:cNvPr id="2" name="Platshållare för innehåll 1">
            <a:extLst>
              <a:ext uri="{FF2B5EF4-FFF2-40B4-BE49-F238E27FC236}">
                <a16:creationId xmlns:a16="http://schemas.microsoft.com/office/drawing/2014/main" id="{8F8AAB2A-F414-4F06-A22D-77523A96DC82}"/>
              </a:ext>
            </a:extLst>
          </p:cNvPr>
          <p:cNvSpPr>
            <a:spLocks noGrp="1"/>
          </p:cNvSpPr>
          <p:nvPr>
            <p:ph sz="half" idx="1"/>
          </p:nvPr>
        </p:nvSpPr>
        <p:spPr/>
        <p:txBody>
          <a:bodyPr/>
          <a:lstStyle/>
          <a:p>
            <a:pPr marL="0" indent="0">
              <a:buNone/>
            </a:pPr>
            <a:r>
              <a:rPr lang="sv-SE" sz="1600" dirty="0"/>
              <a:t>I ställningstagandet ska ert län ta ställning till varningsnivån, det geografiska området samt förslag på varningstext.</a:t>
            </a:r>
          </a:p>
          <a:p>
            <a:pPr marL="0" indent="0">
              <a:buNone/>
            </a:pPr>
            <a:r>
              <a:rPr lang="sv-SE" sz="1600" dirty="0"/>
              <a:t>Ert läns ställningstagande innefattar</a:t>
            </a:r>
            <a:br>
              <a:rPr lang="sv-SE" sz="1600" dirty="0"/>
            </a:br>
            <a:r>
              <a:rPr lang="sv-SE" sz="1600" dirty="0"/>
              <a:t>den del av varningen som berör ert </a:t>
            </a:r>
            <a:br>
              <a:rPr lang="sv-SE" sz="1600" dirty="0"/>
            </a:br>
            <a:r>
              <a:rPr lang="sv-SE" sz="1600" dirty="0"/>
              <a:t>läns geografiska område.</a:t>
            </a:r>
          </a:p>
          <a:p>
            <a:pPr marL="0" indent="0">
              <a:buNone/>
            </a:pPr>
            <a:r>
              <a:rPr lang="sv-SE" sz="1600" dirty="0"/>
              <a:t>I vädervarningen länkas till </a:t>
            </a:r>
            <a:br>
              <a:rPr lang="sv-SE" sz="1600" dirty="0"/>
            </a:br>
            <a:r>
              <a:rPr lang="sv-SE" sz="1600" dirty="0"/>
              <a:t>formuläret för påverkansbedömning. </a:t>
            </a:r>
          </a:p>
          <a:p>
            <a:pPr marL="0" indent="0">
              <a:buNone/>
            </a:pPr>
            <a:r>
              <a:rPr lang="sv-SE" sz="1600" dirty="0"/>
              <a:t>Det är alltid samma frågor.</a:t>
            </a:r>
          </a:p>
        </p:txBody>
      </p:sp>
      <p:pic>
        <p:nvPicPr>
          <p:cNvPr id="8" name="Bildobjekt 7">
            <a:extLst>
              <a:ext uri="{FF2B5EF4-FFF2-40B4-BE49-F238E27FC236}">
                <a16:creationId xmlns:a16="http://schemas.microsoft.com/office/drawing/2014/main" id="{77F9095B-DA1C-4F0B-BFC3-BF0A265EE368}"/>
              </a:ext>
            </a:extLst>
          </p:cNvPr>
          <p:cNvPicPr>
            <a:picLocks noChangeAspect="1"/>
          </p:cNvPicPr>
          <p:nvPr/>
        </p:nvPicPr>
        <p:blipFill>
          <a:blip r:embed="rId2"/>
          <a:stretch>
            <a:fillRect/>
          </a:stretch>
        </p:blipFill>
        <p:spPr>
          <a:xfrm>
            <a:off x="6164795" y="1855097"/>
            <a:ext cx="2859160" cy="3223664"/>
          </a:xfrm>
          <a:prstGeom prst="rect">
            <a:avLst/>
          </a:prstGeom>
          <a:ln>
            <a:noFill/>
          </a:ln>
          <a:effectLst>
            <a:outerShdw blurRad="292100" dist="139700" dir="2700000" algn="tl" rotWithShape="0">
              <a:srgbClr val="333333">
                <a:alpha val="65000"/>
              </a:srgbClr>
            </a:outerShdw>
          </a:effectLst>
        </p:spPr>
      </p:pic>
      <p:sp>
        <p:nvSpPr>
          <p:cNvPr id="6" name="Rektangel: rundade hörn 5">
            <a:extLst>
              <a:ext uri="{FF2B5EF4-FFF2-40B4-BE49-F238E27FC236}">
                <a16:creationId xmlns:a16="http://schemas.microsoft.com/office/drawing/2014/main" id="{2078FDD5-19B0-400C-AC43-AE6982CA0B4C}"/>
              </a:ext>
            </a:extLst>
          </p:cNvPr>
          <p:cNvSpPr/>
          <p:nvPr/>
        </p:nvSpPr>
        <p:spPr>
          <a:xfrm>
            <a:off x="2829284" y="4237120"/>
            <a:ext cx="2921500" cy="62184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sv-SE" sz="1200" dirty="0"/>
              <a:t>Om man instämmer i föreslagen varning, klickar man i </a:t>
            </a:r>
            <a:r>
              <a:rPr lang="sv-SE" sz="1200" i="1" dirty="0"/>
              <a:t>Ja</a:t>
            </a:r>
            <a:r>
              <a:rPr lang="sv-SE" sz="1200" dirty="0"/>
              <a:t> på första frågan och </a:t>
            </a:r>
            <a:r>
              <a:rPr lang="sv-SE" sz="1200" i="1" dirty="0"/>
              <a:t>Nej</a:t>
            </a:r>
            <a:r>
              <a:rPr lang="sv-SE" sz="1200" dirty="0"/>
              <a:t> på andra frågan!</a:t>
            </a:r>
            <a:endParaRPr lang="en-GB" sz="1200" dirty="0"/>
          </a:p>
        </p:txBody>
      </p:sp>
      <p:pic>
        <p:nvPicPr>
          <p:cNvPr id="9" name="Bildobjekt 8">
            <a:extLst>
              <a:ext uri="{FF2B5EF4-FFF2-40B4-BE49-F238E27FC236}">
                <a16:creationId xmlns:a16="http://schemas.microsoft.com/office/drawing/2014/main" id="{2484222E-5096-42A6-8C13-3B7580B848B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58731" y="1489267"/>
            <a:ext cx="3669010" cy="225226"/>
          </a:xfrm>
          <a:prstGeom prst="rect">
            <a:avLst/>
          </a:prstGeom>
        </p:spPr>
      </p:pic>
      <p:cxnSp>
        <p:nvCxnSpPr>
          <p:cNvPr id="12" name="Koppling: böjd 11">
            <a:extLst>
              <a:ext uri="{FF2B5EF4-FFF2-40B4-BE49-F238E27FC236}">
                <a16:creationId xmlns:a16="http://schemas.microsoft.com/office/drawing/2014/main" id="{2189A678-3D5A-401D-88F7-6B9A416643D4}"/>
              </a:ext>
            </a:extLst>
          </p:cNvPr>
          <p:cNvCxnSpPr>
            <a:cxnSpLocks/>
          </p:cNvCxnSpPr>
          <p:nvPr/>
        </p:nvCxnSpPr>
        <p:spPr>
          <a:xfrm flipV="1">
            <a:off x="3459893" y="1632210"/>
            <a:ext cx="1660283" cy="1653121"/>
          </a:xfrm>
          <a:prstGeom prst="curvedConnector3">
            <a:avLst>
              <a:gd name="adj1" fmla="val 50000"/>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15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C2A1EF1-E533-457D-B5AB-2D64D78134DA}"/>
              </a:ext>
            </a:extLst>
          </p:cNvPr>
          <p:cNvSpPr>
            <a:spLocks noGrp="1"/>
          </p:cNvSpPr>
          <p:nvPr>
            <p:ph type="title"/>
          </p:nvPr>
        </p:nvSpPr>
        <p:spPr/>
        <p:txBody>
          <a:bodyPr/>
          <a:lstStyle/>
          <a:p>
            <a:r>
              <a:rPr lang="sv-SE" dirty="0"/>
              <a:t>Publicerade varningar och meddelanden</a:t>
            </a:r>
          </a:p>
        </p:txBody>
      </p:sp>
      <p:sp>
        <p:nvSpPr>
          <p:cNvPr id="7" name="Platshållare för innehåll 6">
            <a:extLst>
              <a:ext uri="{FF2B5EF4-FFF2-40B4-BE49-F238E27FC236}">
                <a16:creationId xmlns:a16="http://schemas.microsoft.com/office/drawing/2014/main" id="{2215FB84-5DFB-4376-89EF-A2BEF56B36E3}"/>
              </a:ext>
            </a:extLst>
          </p:cNvPr>
          <p:cNvSpPr>
            <a:spLocks noGrp="1"/>
          </p:cNvSpPr>
          <p:nvPr>
            <p:ph sz="half" idx="1"/>
          </p:nvPr>
        </p:nvSpPr>
        <p:spPr>
          <a:xfrm>
            <a:off x="687975" y="1394460"/>
            <a:ext cx="3794648" cy="3590289"/>
          </a:xfrm>
        </p:spPr>
        <p:txBody>
          <a:bodyPr/>
          <a:lstStyle/>
          <a:p>
            <a:pPr marL="0" indent="0">
              <a:buNone/>
            </a:pPr>
            <a:endParaRPr lang="sv-SE" sz="1600" dirty="0"/>
          </a:p>
          <a:p>
            <a:pPr marL="0" indent="0">
              <a:buNone/>
            </a:pPr>
            <a:endParaRPr lang="sv-SE" sz="1600" dirty="0"/>
          </a:p>
          <a:p>
            <a:pPr marL="0" indent="0">
              <a:buNone/>
            </a:pPr>
            <a:r>
              <a:rPr lang="sv-SE" sz="1600" dirty="0"/>
              <a:t>Publicerade varningar och meddelanden visas även i WIS, men SMHI:s kanaler kompletteras löpande med den senaste informationen. Därför rekommenderas dessa i första hand när det gäller publicerade varningar och meddelanden.</a:t>
            </a:r>
          </a:p>
        </p:txBody>
      </p:sp>
      <p:sp>
        <p:nvSpPr>
          <p:cNvPr id="13" name="Freeform 9">
            <a:extLst>
              <a:ext uri="{FF2B5EF4-FFF2-40B4-BE49-F238E27FC236}">
                <a16:creationId xmlns:a16="http://schemas.microsoft.com/office/drawing/2014/main" id="{806BD17F-E2B2-4C9B-85A4-66E9402B6B4B}"/>
              </a:ext>
            </a:extLst>
          </p:cNvPr>
          <p:cNvSpPr>
            <a:spLocks noEditPoints="1"/>
          </p:cNvSpPr>
          <p:nvPr/>
        </p:nvSpPr>
        <p:spPr bwMode="auto">
          <a:xfrm flipH="1">
            <a:off x="5793879" y="1632755"/>
            <a:ext cx="1001352" cy="1083950"/>
          </a:xfrm>
          <a:custGeom>
            <a:avLst/>
            <a:gdLst>
              <a:gd name="T0" fmla="*/ 295 w 331"/>
              <a:gd name="T1" fmla="*/ 146 h 358"/>
              <a:gd name="T2" fmla="*/ 200 w 331"/>
              <a:gd name="T3" fmla="*/ 137 h 358"/>
              <a:gd name="T4" fmla="*/ 220 w 331"/>
              <a:gd name="T5" fmla="*/ 69 h 358"/>
              <a:gd name="T6" fmla="*/ 186 w 331"/>
              <a:gd name="T7" fmla="*/ 27 h 358"/>
              <a:gd name="T8" fmla="*/ 175 w 331"/>
              <a:gd name="T9" fmla="*/ 59 h 358"/>
              <a:gd name="T10" fmla="*/ 158 w 331"/>
              <a:gd name="T11" fmla="*/ 96 h 358"/>
              <a:gd name="T12" fmla="*/ 142 w 331"/>
              <a:gd name="T13" fmla="*/ 116 h 358"/>
              <a:gd name="T14" fmla="*/ 137 w 331"/>
              <a:gd name="T15" fmla="*/ 122 h 358"/>
              <a:gd name="T16" fmla="*/ 123 w 331"/>
              <a:gd name="T17" fmla="*/ 140 h 358"/>
              <a:gd name="T18" fmla="*/ 106 w 331"/>
              <a:gd name="T19" fmla="*/ 157 h 358"/>
              <a:gd name="T20" fmla="*/ 83 w 331"/>
              <a:gd name="T21" fmla="*/ 165 h 358"/>
              <a:gd name="T22" fmla="*/ 90 w 331"/>
              <a:gd name="T23" fmla="*/ 303 h 358"/>
              <a:gd name="T24" fmla="*/ 112 w 331"/>
              <a:gd name="T25" fmla="*/ 307 h 358"/>
              <a:gd name="T26" fmla="*/ 119 w 331"/>
              <a:gd name="T27" fmla="*/ 309 h 358"/>
              <a:gd name="T28" fmla="*/ 133 w 331"/>
              <a:gd name="T29" fmla="*/ 314 h 358"/>
              <a:gd name="T30" fmla="*/ 233 w 331"/>
              <a:gd name="T31" fmla="*/ 330 h 358"/>
              <a:gd name="T32" fmla="*/ 274 w 331"/>
              <a:gd name="T33" fmla="*/ 288 h 358"/>
              <a:gd name="T34" fmla="*/ 281 w 331"/>
              <a:gd name="T35" fmla="*/ 274 h 358"/>
              <a:gd name="T36" fmla="*/ 287 w 331"/>
              <a:gd name="T37" fmla="*/ 251 h 358"/>
              <a:gd name="T38" fmla="*/ 294 w 331"/>
              <a:gd name="T39" fmla="*/ 215 h 358"/>
              <a:gd name="T40" fmla="*/ 292 w 331"/>
              <a:gd name="T41" fmla="*/ 203 h 358"/>
              <a:gd name="T42" fmla="*/ 287 w 331"/>
              <a:gd name="T43" fmla="*/ 193 h 358"/>
              <a:gd name="T44" fmla="*/ 303 w 331"/>
              <a:gd name="T45" fmla="*/ 165 h 358"/>
              <a:gd name="T46" fmla="*/ 55 w 331"/>
              <a:gd name="T47" fmla="*/ 289 h 358"/>
              <a:gd name="T48" fmla="*/ 42 w 331"/>
              <a:gd name="T49" fmla="*/ 275 h 358"/>
              <a:gd name="T50" fmla="*/ 28 w 331"/>
              <a:gd name="T51" fmla="*/ 289 h 358"/>
              <a:gd name="T52" fmla="*/ 42 w 331"/>
              <a:gd name="T53" fmla="*/ 303 h 358"/>
              <a:gd name="T54" fmla="*/ 331 w 331"/>
              <a:gd name="T55" fmla="*/ 165 h 358"/>
              <a:gd name="T56" fmla="*/ 322 w 331"/>
              <a:gd name="T57" fmla="*/ 215 h 358"/>
              <a:gd name="T58" fmla="*/ 315 w 331"/>
              <a:gd name="T59" fmla="*/ 255 h 358"/>
              <a:gd name="T60" fmla="*/ 283 w 331"/>
              <a:gd name="T61" fmla="*/ 340 h 358"/>
              <a:gd name="T62" fmla="*/ 227 w 331"/>
              <a:gd name="T63" fmla="*/ 358 h 358"/>
              <a:gd name="T64" fmla="*/ 186 w 331"/>
              <a:gd name="T65" fmla="*/ 356 h 358"/>
              <a:gd name="T66" fmla="*/ 144 w 331"/>
              <a:gd name="T67" fmla="*/ 347 h 358"/>
              <a:gd name="T68" fmla="*/ 90 w 331"/>
              <a:gd name="T69" fmla="*/ 330 h 358"/>
              <a:gd name="T70" fmla="*/ 8 w 331"/>
              <a:gd name="T71" fmla="*/ 322 h 358"/>
              <a:gd name="T72" fmla="*/ 0 w 331"/>
              <a:gd name="T73" fmla="*/ 165 h 358"/>
              <a:gd name="T74" fmla="*/ 28 w 331"/>
              <a:gd name="T75" fmla="*/ 137 h 358"/>
              <a:gd name="T76" fmla="*/ 116 w 331"/>
              <a:gd name="T77" fmla="*/ 104 h 358"/>
              <a:gd name="T78" fmla="*/ 139 w 331"/>
              <a:gd name="T79" fmla="*/ 77 h 358"/>
              <a:gd name="T80" fmla="*/ 147 w 331"/>
              <a:gd name="T81" fmla="*/ 58 h 358"/>
              <a:gd name="T82" fmla="*/ 153 w 331"/>
              <a:gd name="T83" fmla="*/ 31 h 358"/>
              <a:gd name="T84" fmla="*/ 167 w 331"/>
              <a:gd name="T85" fmla="*/ 8 h 358"/>
              <a:gd name="T86" fmla="*/ 186 w 331"/>
              <a:gd name="T87" fmla="*/ 0 h 358"/>
              <a:gd name="T88" fmla="*/ 231 w 331"/>
              <a:gd name="T89" fmla="*/ 16 h 358"/>
              <a:gd name="T90" fmla="*/ 248 w 331"/>
              <a:gd name="T91" fmla="*/ 69 h 358"/>
              <a:gd name="T92" fmla="*/ 238 w 331"/>
              <a:gd name="T93" fmla="*/ 110 h 358"/>
              <a:gd name="T94" fmla="*/ 314 w 331"/>
              <a:gd name="T95" fmla="*/ 12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58">
                <a:moveTo>
                  <a:pt x="303" y="165"/>
                </a:moveTo>
                <a:cubicBezTo>
                  <a:pt x="303" y="158"/>
                  <a:pt x="300" y="151"/>
                  <a:pt x="295" y="146"/>
                </a:cubicBezTo>
                <a:cubicBezTo>
                  <a:pt x="289" y="140"/>
                  <a:pt x="283" y="137"/>
                  <a:pt x="276" y="137"/>
                </a:cubicBezTo>
                <a:cubicBezTo>
                  <a:pt x="200" y="137"/>
                  <a:pt x="200" y="137"/>
                  <a:pt x="200" y="137"/>
                </a:cubicBezTo>
                <a:cubicBezTo>
                  <a:pt x="200" y="129"/>
                  <a:pt x="203" y="118"/>
                  <a:pt x="210" y="103"/>
                </a:cubicBezTo>
                <a:cubicBezTo>
                  <a:pt x="217" y="89"/>
                  <a:pt x="220" y="77"/>
                  <a:pt x="220" y="69"/>
                </a:cubicBezTo>
                <a:cubicBezTo>
                  <a:pt x="220" y="55"/>
                  <a:pt x="218" y="44"/>
                  <a:pt x="214" y="37"/>
                </a:cubicBezTo>
                <a:cubicBezTo>
                  <a:pt x="209" y="31"/>
                  <a:pt x="200" y="27"/>
                  <a:pt x="186" y="27"/>
                </a:cubicBezTo>
                <a:cubicBezTo>
                  <a:pt x="182" y="31"/>
                  <a:pt x="180" y="37"/>
                  <a:pt x="178" y="46"/>
                </a:cubicBezTo>
                <a:cubicBezTo>
                  <a:pt x="177" y="50"/>
                  <a:pt x="176" y="54"/>
                  <a:pt x="175" y="59"/>
                </a:cubicBezTo>
                <a:cubicBezTo>
                  <a:pt x="174" y="63"/>
                  <a:pt x="173" y="68"/>
                  <a:pt x="171" y="73"/>
                </a:cubicBezTo>
                <a:cubicBezTo>
                  <a:pt x="169" y="82"/>
                  <a:pt x="164" y="90"/>
                  <a:pt x="158" y="96"/>
                </a:cubicBezTo>
                <a:cubicBezTo>
                  <a:pt x="157" y="98"/>
                  <a:pt x="155" y="100"/>
                  <a:pt x="152" y="103"/>
                </a:cubicBezTo>
                <a:cubicBezTo>
                  <a:pt x="149" y="107"/>
                  <a:pt x="146" y="111"/>
                  <a:pt x="142" y="116"/>
                </a:cubicBezTo>
                <a:cubicBezTo>
                  <a:pt x="142" y="116"/>
                  <a:pt x="141" y="117"/>
                  <a:pt x="140" y="118"/>
                </a:cubicBezTo>
                <a:cubicBezTo>
                  <a:pt x="139" y="119"/>
                  <a:pt x="138" y="120"/>
                  <a:pt x="137" y="122"/>
                </a:cubicBezTo>
                <a:cubicBezTo>
                  <a:pt x="130" y="131"/>
                  <a:pt x="130" y="131"/>
                  <a:pt x="130" y="131"/>
                </a:cubicBezTo>
                <a:cubicBezTo>
                  <a:pt x="128" y="133"/>
                  <a:pt x="126" y="137"/>
                  <a:pt x="123" y="140"/>
                </a:cubicBezTo>
                <a:cubicBezTo>
                  <a:pt x="120" y="144"/>
                  <a:pt x="117" y="147"/>
                  <a:pt x="114" y="150"/>
                </a:cubicBezTo>
                <a:cubicBezTo>
                  <a:pt x="112" y="152"/>
                  <a:pt x="109" y="155"/>
                  <a:pt x="106" y="157"/>
                </a:cubicBezTo>
                <a:cubicBezTo>
                  <a:pt x="100" y="162"/>
                  <a:pt x="95" y="165"/>
                  <a:pt x="90" y="165"/>
                </a:cubicBezTo>
                <a:cubicBezTo>
                  <a:pt x="83" y="165"/>
                  <a:pt x="83" y="165"/>
                  <a:pt x="83" y="165"/>
                </a:cubicBezTo>
                <a:cubicBezTo>
                  <a:pt x="83" y="303"/>
                  <a:pt x="83" y="303"/>
                  <a:pt x="83" y="303"/>
                </a:cubicBezTo>
                <a:cubicBezTo>
                  <a:pt x="90" y="303"/>
                  <a:pt x="90" y="303"/>
                  <a:pt x="90" y="303"/>
                </a:cubicBezTo>
                <a:cubicBezTo>
                  <a:pt x="93" y="303"/>
                  <a:pt x="97" y="303"/>
                  <a:pt x="100" y="304"/>
                </a:cubicBezTo>
                <a:cubicBezTo>
                  <a:pt x="103" y="304"/>
                  <a:pt x="107" y="305"/>
                  <a:pt x="112" y="307"/>
                </a:cubicBezTo>
                <a:cubicBezTo>
                  <a:pt x="113" y="308"/>
                  <a:pt x="115" y="308"/>
                  <a:pt x="116" y="308"/>
                </a:cubicBezTo>
                <a:cubicBezTo>
                  <a:pt x="117" y="309"/>
                  <a:pt x="118" y="309"/>
                  <a:pt x="119" y="309"/>
                </a:cubicBezTo>
                <a:cubicBezTo>
                  <a:pt x="127" y="312"/>
                  <a:pt x="127" y="312"/>
                  <a:pt x="127" y="312"/>
                </a:cubicBezTo>
                <a:cubicBezTo>
                  <a:pt x="133" y="314"/>
                  <a:pt x="133" y="314"/>
                  <a:pt x="133" y="314"/>
                </a:cubicBezTo>
                <a:cubicBezTo>
                  <a:pt x="163" y="325"/>
                  <a:pt x="188" y="330"/>
                  <a:pt x="207" y="330"/>
                </a:cubicBezTo>
                <a:cubicBezTo>
                  <a:pt x="233" y="330"/>
                  <a:pt x="233" y="330"/>
                  <a:pt x="233" y="330"/>
                </a:cubicBezTo>
                <a:cubicBezTo>
                  <a:pt x="260" y="330"/>
                  <a:pt x="274" y="318"/>
                  <a:pt x="274" y="294"/>
                </a:cubicBezTo>
                <a:cubicBezTo>
                  <a:pt x="274" y="292"/>
                  <a:pt x="274" y="290"/>
                  <a:pt x="274" y="288"/>
                </a:cubicBezTo>
                <a:cubicBezTo>
                  <a:pt x="273" y="286"/>
                  <a:pt x="273" y="284"/>
                  <a:pt x="273" y="282"/>
                </a:cubicBezTo>
                <a:cubicBezTo>
                  <a:pt x="276" y="280"/>
                  <a:pt x="279" y="278"/>
                  <a:pt x="281" y="274"/>
                </a:cubicBezTo>
                <a:cubicBezTo>
                  <a:pt x="283" y="271"/>
                  <a:pt x="285" y="267"/>
                  <a:pt x="286" y="263"/>
                </a:cubicBezTo>
                <a:cubicBezTo>
                  <a:pt x="287" y="259"/>
                  <a:pt x="287" y="255"/>
                  <a:pt x="287" y="251"/>
                </a:cubicBezTo>
                <a:cubicBezTo>
                  <a:pt x="286" y="247"/>
                  <a:pt x="285" y="243"/>
                  <a:pt x="283" y="240"/>
                </a:cubicBezTo>
                <a:cubicBezTo>
                  <a:pt x="291" y="233"/>
                  <a:pt x="294" y="225"/>
                  <a:pt x="294" y="215"/>
                </a:cubicBezTo>
                <a:cubicBezTo>
                  <a:pt x="294" y="213"/>
                  <a:pt x="294" y="211"/>
                  <a:pt x="294" y="209"/>
                </a:cubicBezTo>
                <a:cubicBezTo>
                  <a:pt x="293" y="207"/>
                  <a:pt x="293" y="205"/>
                  <a:pt x="292" y="203"/>
                </a:cubicBezTo>
                <a:cubicBezTo>
                  <a:pt x="291" y="201"/>
                  <a:pt x="291" y="199"/>
                  <a:pt x="290" y="197"/>
                </a:cubicBezTo>
                <a:cubicBezTo>
                  <a:pt x="289" y="195"/>
                  <a:pt x="288" y="194"/>
                  <a:pt x="287" y="193"/>
                </a:cubicBezTo>
                <a:cubicBezTo>
                  <a:pt x="291" y="192"/>
                  <a:pt x="295" y="189"/>
                  <a:pt x="298" y="182"/>
                </a:cubicBezTo>
                <a:cubicBezTo>
                  <a:pt x="302" y="176"/>
                  <a:pt x="303" y="170"/>
                  <a:pt x="303" y="165"/>
                </a:cubicBezTo>
                <a:moveTo>
                  <a:pt x="51" y="298"/>
                </a:moveTo>
                <a:cubicBezTo>
                  <a:pt x="54" y="296"/>
                  <a:pt x="55" y="292"/>
                  <a:pt x="55" y="289"/>
                </a:cubicBezTo>
                <a:cubicBezTo>
                  <a:pt x="55" y="285"/>
                  <a:pt x="54" y="282"/>
                  <a:pt x="51" y="279"/>
                </a:cubicBezTo>
                <a:cubicBezTo>
                  <a:pt x="48" y="276"/>
                  <a:pt x="45" y="275"/>
                  <a:pt x="42" y="275"/>
                </a:cubicBezTo>
                <a:cubicBezTo>
                  <a:pt x="38" y="275"/>
                  <a:pt x="35" y="276"/>
                  <a:pt x="32" y="279"/>
                </a:cubicBezTo>
                <a:cubicBezTo>
                  <a:pt x="29" y="282"/>
                  <a:pt x="28" y="285"/>
                  <a:pt x="28" y="289"/>
                </a:cubicBezTo>
                <a:cubicBezTo>
                  <a:pt x="28" y="293"/>
                  <a:pt x="29" y="296"/>
                  <a:pt x="32" y="298"/>
                </a:cubicBezTo>
                <a:cubicBezTo>
                  <a:pt x="35" y="301"/>
                  <a:pt x="38" y="303"/>
                  <a:pt x="42" y="303"/>
                </a:cubicBezTo>
                <a:cubicBezTo>
                  <a:pt x="45" y="303"/>
                  <a:pt x="48" y="301"/>
                  <a:pt x="51" y="298"/>
                </a:cubicBezTo>
                <a:moveTo>
                  <a:pt x="331" y="165"/>
                </a:moveTo>
                <a:cubicBezTo>
                  <a:pt x="331" y="178"/>
                  <a:pt x="327" y="189"/>
                  <a:pt x="320" y="200"/>
                </a:cubicBezTo>
                <a:cubicBezTo>
                  <a:pt x="321" y="204"/>
                  <a:pt x="322" y="209"/>
                  <a:pt x="322" y="215"/>
                </a:cubicBezTo>
                <a:cubicBezTo>
                  <a:pt x="322" y="225"/>
                  <a:pt x="319" y="236"/>
                  <a:pt x="314" y="246"/>
                </a:cubicBezTo>
                <a:cubicBezTo>
                  <a:pt x="314" y="249"/>
                  <a:pt x="315" y="252"/>
                  <a:pt x="315" y="255"/>
                </a:cubicBezTo>
                <a:cubicBezTo>
                  <a:pt x="315" y="269"/>
                  <a:pt x="310" y="282"/>
                  <a:pt x="302" y="293"/>
                </a:cubicBezTo>
                <a:cubicBezTo>
                  <a:pt x="302" y="313"/>
                  <a:pt x="296" y="329"/>
                  <a:pt x="283" y="340"/>
                </a:cubicBezTo>
                <a:cubicBezTo>
                  <a:pt x="271" y="352"/>
                  <a:pt x="255" y="358"/>
                  <a:pt x="234" y="358"/>
                </a:cubicBezTo>
                <a:cubicBezTo>
                  <a:pt x="227" y="358"/>
                  <a:pt x="227" y="358"/>
                  <a:pt x="227" y="358"/>
                </a:cubicBezTo>
                <a:cubicBezTo>
                  <a:pt x="207" y="358"/>
                  <a:pt x="207" y="358"/>
                  <a:pt x="207" y="358"/>
                </a:cubicBezTo>
                <a:cubicBezTo>
                  <a:pt x="200" y="358"/>
                  <a:pt x="193" y="357"/>
                  <a:pt x="186" y="356"/>
                </a:cubicBezTo>
                <a:cubicBezTo>
                  <a:pt x="180" y="355"/>
                  <a:pt x="173" y="354"/>
                  <a:pt x="166" y="353"/>
                </a:cubicBezTo>
                <a:cubicBezTo>
                  <a:pt x="159" y="351"/>
                  <a:pt x="152" y="349"/>
                  <a:pt x="144" y="347"/>
                </a:cubicBezTo>
                <a:cubicBezTo>
                  <a:pt x="137" y="345"/>
                  <a:pt x="128" y="342"/>
                  <a:pt x="119" y="339"/>
                </a:cubicBezTo>
                <a:cubicBezTo>
                  <a:pt x="103" y="333"/>
                  <a:pt x="93" y="330"/>
                  <a:pt x="90" y="330"/>
                </a:cubicBezTo>
                <a:cubicBezTo>
                  <a:pt x="28" y="330"/>
                  <a:pt x="28" y="330"/>
                  <a:pt x="28" y="330"/>
                </a:cubicBezTo>
                <a:cubicBezTo>
                  <a:pt x="20" y="330"/>
                  <a:pt x="14" y="327"/>
                  <a:pt x="8" y="322"/>
                </a:cubicBezTo>
                <a:cubicBezTo>
                  <a:pt x="3" y="317"/>
                  <a:pt x="0" y="310"/>
                  <a:pt x="0" y="303"/>
                </a:cubicBezTo>
                <a:cubicBezTo>
                  <a:pt x="0" y="165"/>
                  <a:pt x="0" y="165"/>
                  <a:pt x="0" y="165"/>
                </a:cubicBezTo>
                <a:cubicBezTo>
                  <a:pt x="0" y="157"/>
                  <a:pt x="3" y="151"/>
                  <a:pt x="8" y="146"/>
                </a:cubicBezTo>
                <a:cubicBezTo>
                  <a:pt x="14" y="140"/>
                  <a:pt x="20" y="137"/>
                  <a:pt x="28" y="137"/>
                </a:cubicBezTo>
                <a:cubicBezTo>
                  <a:pt x="87" y="137"/>
                  <a:pt x="87" y="137"/>
                  <a:pt x="87" y="137"/>
                </a:cubicBezTo>
                <a:cubicBezTo>
                  <a:pt x="92" y="134"/>
                  <a:pt x="102" y="123"/>
                  <a:pt x="116" y="104"/>
                </a:cubicBezTo>
                <a:cubicBezTo>
                  <a:pt x="120" y="99"/>
                  <a:pt x="124" y="94"/>
                  <a:pt x="128" y="89"/>
                </a:cubicBezTo>
                <a:cubicBezTo>
                  <a:pt x="132" y="84"/>
                  <a:pt x="135" y="80"/>
                  <a:pt x="139" y="77"/>
                </a:cubicBezTo>
                <a:cubicBezTo>
                  <a:pt x="141" y="75"/>
                  <a:pt x="142" y="72"/>
                  <a:pt x="143" y="69"/>
                </a:cubicBezTo>
                <a:cubicBezTo>
                  <a:pt x="145" y="66"/>
                  <a:pt x="146" y="62"/>
                  <a:pt x="147" y="58"/>
                </a:cubicBezTo>
                <a:cubicBezTo>
                  <a:pt x="148" y="54"/>
                  <a:pt x="149" y="50"/>
                  <a:pt x="150" y="45"/>
                </a:cubicBezTo>
                <a:cubicBezTo>
                  <a:pt x="151" y="40"/>
                  <a:pt x="152" y="36"/>
                  <a:pt x="153" y="31"/>
                </a:cubicBezTo>
                <a:cubicBezTo>
                  <a:pt x="155" y="26"/>
                  <a:pt x="157" y="22"/>
                  <a:pt x="159" y="18"/>
                </a:cubicBezTo>
                <a:cubicBezTo>
                  <a:pt x="161" y="14"/>
                  <a:pt x="163" y="11"/>
                  <a:pt x="167" y="8"/>
                </a:cubicBezTo>
                <a:cubicBezTo>
                  <a:pt x="169" y="5"/>
                  <a:pt x="172" y="3"/>
                  <a:pt x="176" y="2"/>
                </a:cubicBezTo>
                <a:cubicBezTo>
                  <a:pt x="179" y="0"/>
                  <a:pt x="182" y="0"/>
                  <a:pt x="186" y="0"/>
                </a:cubicBezTo>
                <a:cubicBezTo>
                  <a:pt x="195" y="0"/>
                  <a:pt x="203" y="1"/>
                  <a:pt x="211" y="4"/>
                </a:cubicBezTo>
                <a:cubicBezTo>
                  <a:pt x="219" y="6"/>
                  <a:pt x="225" y="10"/>
                  <a:pt x="231" y="16"/>
                </a:cubicBezTo>
                <a:cubicBezTo>
                  <a:pt x="236" y="21"/>
                  <a:pt x="241" y="28"/>
                  <a:pt x="244" y="37"/>
                </a:cubicBezTo>
                <a:cubicBezTo>
                  <a:pt x="247" y="46"/>
                  <a:pt x="248" y="56"/>
                  <a:pt x="248" y="69"/>
                </a:cubicBezTo>
                <a:cubicBezTo>
                  <a:pt x="248" y="75"/>
                  <a:pt x="247" y="82"/>
                  <a:pt x="245" y="89"/>
                </a:cubicBezTo>
                <a:cubicBezTo>
                  <a:pt x="244" y="96"/>
                  <a:pt x="241" y="103"/>
                  <a:pt x="238" y="110"/>
                </a:cubicBezTo>
                <a:cubicBezTo>
                  <a:pt x="275" y="110"/>
                  <a:pt x="275" y="110"/>
                  <a:pt x="275" y="110"/>
                </a:cubicBezTo>
                <a:cubicBezTo>
                  <a:pt x="290" y="110"/>
                  <a:pt x="303" y="115"/>
                  <a:pt x="314" y="126"/>
                </a:cubicBezTo>
                <a:cubicBezTo>
                  <a:pt x="325" y="137"/>
                  <a:pt x="331" y="150"/>
                  <a:pt x="331" y="165"/>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6" name="Grupp 15">
            <a:extLst>
              <a:ext uri="{FF2B5EF4-FFF2-40B4-BE49-F238E27FC236}">
                <a16:creationId xmlns:a16="http://schemas.microsoft.com/office/drawing/2014/main" id="{BE32AE4A-E4A3-4D53-B692-66691A9F2AA7}"/>
              </a:ext>
            </a:extLst>
          </p:cNvPr>
          <p:cNvGrpSpPr/>
          <p:nvPr/>
        </p:nvGrpSpPr>
        <p:grpSpPr>
          <a:xfrm>
            <a:off x="5164594" y="2972730"/>
            <a:ext cx="1001351" cy="1173303"/>
            <a:chOff x="5405981" y="3811445"/>
            <a:chExt cx="1001351" cy="1173303"/>
          </a:xfrm>
        </p:grpSpPr>
        <p:sp>
          <p:nvSpPr>
            <p:cNvPr id="14" name="Freeform 483">
              <a:extLst>
                <a:ext uri="{FF2B5EF4-FFF2-40B4-BE49-F238E27FC236}">
                  <a16:creationId xmlns:a16="http://schemas.microsoft.com/office/drawing/2014/main" id="{9C121F2E-C4C8-4A0E-A808-301DEC3C37D8}"/>
                </a:ext>
              </a:extLst>
            </p:cNvPr>
            <p:cNvSpPr>
              <a:spLocks noChangeAspect="1" noEditPoints="1"/>
            </p:cNvSpPr>
            <p:nvPr/>
          </p:nvSpPr>
          <p:spPr bwMode="auto">
            <a:xfrm>
              <a:off x="5405981" y="3811445"/>
              <a:ext cx="1001351" cy="1173303"/>
            </a:xfrm>
            <a:custGeom>
              <a:avLst/>
              <a:gdLst>
                <a:gd name="T0" fmla="*/ 123 w 123"/>
                <a:gd name="T1" fmla="*/ 43 h 144"/>
                <a:gd name="T2" fmla="*/ 123 w 123"/>
                <a:gd name="T3" fmla="*/ 136 h 144"/>
                <a:gd name="T4" fmla="*/ 116 w 123"/>
                <a:gd name="T5" fmla="*/ 144 h 144"/>
                <a:gd name="T6" fmla="*/ 8 w 123"/>
                <a:gd name="T7" fmla="*/ 144 h 144"/>
                <a:gd name="T8" fmla="*/ 0 w 123"/>
                <a:gd name="T9" fmla="*/ 136 h 144"/>
                <a:gd name="T10" fmla="*/ 0 w 123"/>
                <a:gd name="T11" fmla="*/ 7 h 144"/>
                <a:gd name="T12" fmla="*/ 8 w 123"/>
                <a:gd name="T13" fmla="*/ 0 h 144"/>
                <a:gd name="T14" fmla="*/ 80 w 123"/>
                <a:gd name="T15" fmla="*/ 0 h 144"/>
                <a:gd name="T16" fmla="*/ 93 w 123"/>
                <a:gd name="T17" fmla="*/ 5 h 144"/>
                <a:gd name="T18" fmla="*/ 118 w 123"/>
                <a:gd name="T19" fmla="*/ 30 h 144"/>
                <a:gd name="T20" fmla="*/ 123 w 123"/>
                <a:gd name="T21" fmla="*/ 43 h 144"/>
                <a:gd name="T22" fmla="*/ 113 w 123"/>
                <a:gd name="T23" fmla="*/ 51 h 144"/>
                <a:gd name="T24" fmla="*/ 80 w 123"/>
                <a:gd name="T25" fmla="*/ 51 h 144"/>
                <a:gd name="T26" fmla="*/ 72 w 123"/>
                <a:gd name="T27" fmla="*/ 43 h 144"/>
                <a:gd name="T28" fmla="*/ 72 w 123"/>
                <a:gd name="T29" fmla="*/ 10 h 144"/>
                <a:gd name="T30" fmla="*/ 10 w 123"/>
                <a:gd name="T31" fmla="*/ 10 h 144"/>
                <a:gd name="T32" fmla="*/ 10 w 123"/>
                <a:gd name="T33" fmla="*/ 133 h 144"/>
                <a:gd name="T34" fmla="*/ 113 w 123"/>
                <a:gd name="T35" fmla="*/ 133 h 144"/>
                <a:gd name="T36" fmla="*/ 113 w 123"/>
                <a:gd name="T37" fmla="*/ 51 h 144"/>
                <a:gd name="T38" fmla="*/ 82 w 123"/>
                <a:gd name="T39" fmla="*/ 41 h 144"/>
                <a:gd name="T40" fmla="*/ 112 w 123"/>
                <a:gd name="T41" fmla="*/ 41 h 144"/>
                <a:gd name="T42" fmla="*/ 111 w 123"/>
                <a:gd name="T43" fmla="*/ 38 h 144"/>
                <a:gd name="T44" fmla="*/ 86 w 123"/>
                <a:gd name="T45" fmla="*/ 12 h 144"/>
                <a:gd name="T46" fmla="*/ 82 w 123"/>
                <a:gd name="T47" fmla="*/ 11 h 144"/>
                <a:gd name="T48" fmla="*/ 82 w 123"/>
                <a:gd name="T4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4">
                  <a:moveTo>
                    <a:pt x="123" y="43"/>
                  </a:moveTo>
                  <a:cubicBezTo>
                    <a:pt x="123" y="136"/>
                    <a:pt x="123" y="136"/>
                    <a:pt x="123" y="136"/>
                  </a:cubicBezTo>
                  <a:cubicBezTo>
                    <a:pt x="123" y="140"/>
                    <a:pt x="120" y="144"/>
                    <a:pt x="116" y="144"/>
                  </a:cubicBezTo>
                  <a:cubicBezTo>
                    <a:pt x="8" y="144"/>
                    <a:pt x="8" y="144"/>
                    <a:pt x="8" y="144"/>
                  </a:cubicBezTo>
                  <a:cubicBezTo>
                    <a:pt x="3" y="144"/>
                    <a:pt x="0" y="140"/>
                    <a:pt x="0" y="136"/>
                  </a:cubicBezTo>
                  <a:cubicBezTo>
                    <a:pt x="0" y="7"/>
                    <a:pt x="0" y="7"/>
                    <a:pt x="0" y="7"/>
                  </a:cubicBezTo>
                  <a:cubicBezTo>
                    <a:pt x="0" y="3"/>
                    <a:pt x="3" y="0"/>
                    <a:pt x="8" y="0"/>
                  </a:cubicBezTo>
                  <a:cubicBezTo>
                    <a:pt x="80" y="0"/>
                    <a:pt x="80" y="0"/>
                    <a:pt x="80" y="0"/>
                  </a:cubicBezTo>
                  <a:cubicBezTo>
                    <a:pt x="84" y="0"/>
                    <a:pt x="90" y="2"/>
                    <a:pt x="93" y="5"/>
                  </a:cubicBezTo>
                  <a:cubicBezTo>
                    <a:pt x="118" y="30"/>
                    <a:pt x="118" y="30"/>
                    <a:pt x="118" y="30"/>
                  </a:cubicBezTo>
                  <a:cubicBezTo>
                    <a:pt x="121" y="33"/>
                    <a:pt x="123" y="39"/>
                    <a:pt x="123" y="43"/>
                  </a:cubicBezTo>
                  <a:close/>
                  <a:moveTo>
                    <a:pt x="113" y="51"/>
                  </a:moveTo>
                  <a:cubicBezTo>
                    <a:pt x="80" y="51"/>
                    <a:pt x="80" y="51"/>
                    <a:pt x="80" y="51"/>
                  </a:cubicBezTo>
                  <a:cubicBezTo>
                    <a:pt x="75" y="51"/>
                    <a:pt x="72" y="48"/>
                    <a:pt x="72" y="43"/>
                  </a:cubicBezTo>
                  <a:cubicBezTo>
                    <a:pt x="72" y="10"/>
                    <a:pt x="72" y="10"/>
                    <a:pt x="72" y="10"/>
                  </a:cubicBezTo>
                  <a:cubicBezTo>
                    <a:pt x="10" y="10"/>
                    <a:pt x="10" y="10"/>
                    <a:pt x="10" y="10"/>
                  </a:cubicBezTo>
                  <a:cubicBezTo>
                    <a:pt x="10" y="133"/>
                    <a:pt x="10" y="133"/>
                    <a:pt x="10" y="133"/>
                  </a:cubicBezTo>
                  <a:cubicBezTo>
                    <a:pt x="113" y="133"/>
                    <a:pt x="113" y="133"/>
                    <a:pt x="113" y="133"/>
                  </a:cubicBezTo>
                  <a:lnTo>
                    <a:pt x="113" y="51"/>
                  </a:lnTo>
                  <a:close/>
                  <a:moveTo>
                    <a:pt x="82" y="41"/>
                  </a:moveTo>
                  <a:cubicBezTo>
                    <a:pt x="112" y="41"/>
                    <a:pt x="112" y="41"/>
                    <a:pt x="112" y="41"/>
                  </a:cubicBezTo>
                  <a:cubicBezTo>
                    <a:pt x="112" y="40"/>
                    <a:pt x="111" y="38"/>
                    <a:pt x="111" y="38"/>
                  </a:cubicBezTo>
                  <a:cubicBezTo>
                    <a:pt x="86" y="12"/>
                    <a:pt x="86" y="12"/>
                    <a:pt x="86" y="12"/>
                  </a:cubicBezTo>
                  <a:cubicBezTo>
                    <a:pt x="85" y="12"/>
                    <a:pt x="84" y="11"/>
                    <a:pt x="82" y="11"/>
                  </a:cubicBezTo>
                  <a:lnTo>
                    <a:pt x="82"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5">
              <a:extLst>
                <a:ext uri="{FF2B5EF4-FFF2-40B4-BE49-F238E27FC236}">
                  <a16:creationId xmlns:a16="http://schemas.microsoft.com/office/drawing/2014/main" id="{9BEE5A4D-3318-4E08-9452-5D6624B69611}"/>
                </a:ext>
              </a:extLst>
            </p:cNvPr>
            <p:cNvSpPr>
              <a:spLocks/>
            </p:cNvSpPr>
            <p:nvPr/>
          </p:nvSpPr>
          <p:spPr bwMode="auto">
            <a:xfrm>
              <a:off x="5665701" y="4398096"/>
              <a:ext cx="481910" cy="327280"/>
            </a:xfrm>
            <a:custGeom>
              <a:avLst/>
              <a:gdLst>
                <a:gd name="T0" fmla="*/ 427 w 434"/>
                <a:gd name="T1" fmla="*/ 46 h 320"/>
                <a:gd name="T2" fmla="*/ 389 w 434"/>
                <a:gd name="T3" fmla="*/ 8 h 320"/>
                <a:gd name="T4" fmla="*/ 370 w 434"/>
                <a:gd name="T5" fmla="*/ 0 h 320"/>
                <a:gd name="T6" fmla="*/ 351 w 434"/>
                <a:gd name="T7" fmla="*/ 8 h 320"/>
                <a:gd name="T8" fmla="*/ 179 w 434"/>
                <a:gd name="T9" fmla="*/ 179 h 320"/>
                <a:gd name="T10" fmla="*/ 84 w 434"/>
                <a:gd name="T11" fmla="*/ 84 h 320"/>
                <a:gd name="T12" fmla="*/ 65 w 434"/>
                <a:gd name="T13" fmla="*/ 76 h 320"/>
                <a:gd name="T14" fmla="*/ 46 w 434"/>
                <a:gd name="T15" fmla="*/ 84 h 320"/>
                <a:gd name="T16" fmla="*/ 8 w 434"/>
                <a:gd name="T17" fmla="*/ 122 h 320"/>
                <a:gd name="T18" fmla="*/ 0 w 434"/>
                <a:gd name="T19" fmla="*/ 141 h 320"/>
                <a:gd name="T20" fmla="*/ 8 w 434"/>
                <a:gd name="T21" fmla="*/ 160 h 320"/>
                <a:gd name="T22" fmla="*/ 160 w 434"/>
                <a:gd name="T23" fmla="*/ 312 h 320"/>
                <a:gd name="T24" fmla="*/ 179 w 434"/>
                <a:gd name="T25" fmla="*/ 320 h 320"/>
                <a:gd name="T26" fmla="*/ 198 w 434"/>
                <a:gd name="T27" fmla="*/ 312 h 320"/>
                <a:gd name="T28" fmla="*/ 427 w 434"/>
                <a:gd name="T29" fmla="*/ 84 h 320"/>
                <a:gd name="T30" fmla="*/ 434 w 434"/>
                <a:gd name="T31" fmla="*/ 65 h 320"/>
                <a:gd name="T32" fmla="*/ 427 w 434"/>
                <a:gd name="T33" fmla="*/ 4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4" h="320">
                  <a:moveTo>
                    <a:pt x="427" y="46"/>
                  </a:moveTo>
                  <a:cubicBezTo>
                    <a:pt x="389" y="8"/>
                    <a:pt x="389" y="8"/>
                    <a:pt x="389" y="8"/>
                  </a:cubicBezTo>
                  <a:cubicBezTo>
                    <a:pt x="384" y="3"/>
                    <a:pt x="377" y="0"/>
                    <a:pt x="370" y="0"/>
                  </a:cubicBezTo>
                  <a:cubicBezTo>
                    <a:pt x="362" y="0"/>
                    <a:pt x="356" y="3"/>
                    <a:pt x="351" y="8"/>
                  </a:cubicBezTo>
                  <a:cubicBezTo>
                    <a:pt x="179" y="179"/>
                    <a:pt x="179" y="179"/>
                    <a:pt x="179" y="179"/>
                  </a:cubicBezTo>
                  <a:cubicBezTo>
                    <a:pt x="84" y="84"/>
                    <a:pt x="84" y="84"/>
                    <a:pt x="84" y="84"/>
                  </a:cubicBezTo>
                  <a:cubicBezTo>
                    <a:pt x="79" y="79"/>
                    <a:pt x="72" y="76"/>
                    <a:pt x="65" y="76"/>
                  </a:cubicBezTo>
                  <a:cubicBezTo>
                    <a:pt x="58" y="76"/>
                    <a:pt x="51" y="79"/>
                    <a:pt x="46" y="84"/>
                  </a:cubicBezTo>
                  <a:cubicBezTo>
                    <a:pt x="8" y="122"/>
                    <a:pt x="8" y="122"/>
                    <a:pt x="8" y="122"/>
                  </a:cubicBezTo>
                  <a:cubicBezTo>
                    <a:pt x="3" y="127"/>
                    <a:pt x="0" y="134"/>
                    <a:pt x="0" y="141"/>
                  </a:cubicBezTo>
                  <a:cubicBezTo>
                    <a:pt x="0" y="148"/>
                    <a:pt x="3" y="155"/>
                    <a:pt x="8" y="160"/>
                  </a:cubicBezTo>
                  <a:cubicBezTo>
                    <a:pt x="160" y="312"/>
                    <a:pt x="160" y="312"/>
                    <a:pt x="160" y="312"/>
                  </a:cubicBezTo>
                  <a:cubicBezTo>
                    <a:pt x="165" y="318"/>
                    <a:pt x="172" y="320"/>
                    <a:pt x="179" y="320"/>
                  </a:cubicBezTo>
                  <a:cubicBezTo>
                    <a:pt x="186" y="320"/>
                    <a:pt x="193" y="318"/>
                    <a:pt x="198" y="312"/>
                  </a:cubicBezTo>
                  <a:cubicBezTo>
                    <a:pt x="427" y="84"/>
                    <a:pt x="427" y="84"/>
                    <a:pt x="427" y="84"/>
                  </a:cubicBezTo>
                  <a:cubicBezTo>
                    <a:pt x="432" y="79"/>
                    <a:pt x="434" y="72"/>
                    <a:pt x="434" y="65"/>
                  </a:cubicBezTo>
                  <a:cubicBezTo>
                    <a:pt x="434" y="58"/>
                    <a:pt x="432" y="51"/>
                    <a:pt x="427" y="4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Freeform 5">
            <a:extLst>
              <a:ext uri="{FF2B5EF4-FFF2-40B4-BE49-F238E27FC236}">
                <a16:creationId xmlns:a16="http://schemas.microsoft.com/office/drawing/2014/main" id="{C385F96F-736C-4931-AD4F-B1493F11B4FE}"/>
              </a:ext>
            </a:extLst>
          </p:cNvPr>
          <p:cNvSpPr>
            <a:spLocks noEditPoints="1"/>
          </p:cNvSpPr>
          <p:nvPr/>
        </p:nvSpPr>
        <p:spPr bwMode="auto">
          <a:xfrm>
            <a:off x="6639431" y="3017407"/>
            <a:ext cx="1033270" cy="1083950"/>
          </a:xfrm>
          <a:custGeom>
            <a:avLst/>
            <a:gdLst>
              <a:gd name="T0" fmla="*/ 867 w 867"/>
              <a:gd name="T1" fmla="*/ 309 h 756"/>
              <a:gd name="T2" fmla="*/ 805 w 867"/>
              <a:gd name="T3" fmla="*/ 371 h 756"/>
              <a:gd name="T4" fmla="*/ 805 w 867"/>
              <a:gd name="T5" fmla="*/ 557 h 756"/>
              <a:gd name="T6" fmla="*/ 743 w 867"/>
              <a:gd name="T7" fmla="*/ 619 h 756"/>
              <a:gd name="T8" fmla="*/ 351 w 867"/>
              <a:gd name="T9" fmla="*/ 435 h 756"/>
              <a:gd name="T10" fmla="*/ 311 w 867"/>
              <a:gd name="T11" fmla="*/ 561 h 756"/>
              <a:gd name="T12" fmla="*/ 372 w 867"/>
              <a:gd name="T13" fmla="*/ 696 h 756"/>
              <a:gd name="T14" fmla="*/ 172 w 867"/>
              <a:gd name="T15" fmla="*/ 714 h 756"/>
              <a:gd name="T16" fmla="*/ 137 w 867"/>
              <a:gd name="T17" fmla="*/ 433 h 756"/>
              <a:gd name="T18" fmla="*/ 78 w 867"/>
              <a:gd name="T19" fmla="*/ 433 h 756"/>
              <a:gd name="T20" fmla="*/ 0 w 867"/>
              <a:gd name="T21" fmla="*/ 356 h 756"/>
              <a:gd name="T22" fmla="*/ 0 w 867"/>
              <a:gd name="T23" fmla="*/ 263 h 756"/>
              <a:gd name="T24" fmla="*/ 78 w 867"/>
              <a:gd name="T25" fmla="*/ 185 h 756"/>
              <a:gd name="T26" fmla="*/ 310 w 867"/>
              <a:gd name="T27" fmla="*/ 185 h 756"/>
              <a:gd name="T28" fmla="*/ 743 w 867"/>
              <a:gd name="T29" fmla="*/ 0 h 756"/>
              <a:gd name="T30" fmla="*/ 805 w 867"/>
              <a:gd name="T31" fmla="*/ 62 h 756"/>
              <a:gd name="T32" fmla="*/ 805 w 867"/>
              <a:gd name="T33" fmla="*/ 247 h 756"/>
              <a:gd name="T34" fmla="*/ 867 w 867"/>
              <a:gd name="T35" fmla="*/ 309 h 756"/>
              <a:gd name="T36" fmla="*/ 743 w 867"/>
              <a:gd name="T37" fmla="*/ 78 h 756"/>
              <a:gd name="T38" fmla="*/ 372 w 867"/>
              <a:gd name="T39" fmla="*/ 244 h 756"/>
              <a:gd name="T40" fmla="*/ 372 w 867"/>
              <a:gd name="T41" fmla="*/ 375 h 756"/>
              <a:gd name="T42" fmla="*/ 743 w 867"/>
              <a:gd name="T43" fmla="*/ 540 h 756"/>
              <a:gd name="T44" fmla="*/ 743 w 867"/>
              <a:gd name="T45" fmla="*/ 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7" h="756">
                <a:moveTo>
                  <a:pt x="867" y="309"/>
                </a:moveTo>
                <a:cubicBezTo>
                  <a:pt x="867" y="344"/>
                  <a:pt x="840" y="371"/>
                  <a:pt x="805" y="371"/>
                </a:cubicBezTo>
                <a:cubicBezTo>
                  <a:pt x="805" y="557"/>
                  <a:pt x="805" y="557"/>
                  <a:pt x="805" y="557"/>
                </a:cubicBezTo>
                <a:cubicBezTo>
                  <a:pt x="805" y="591"/>
                  <a:pt x="777" y="619"/>
                  <a:pt x="743" y="619"/>
                </a:cubicBezTo>
                <a:cubicBezTo>
                  <a:pt x="657" y="547"/>
                  <a:pt x="518" y="449"/>
                  <a:pt x="351" y="435"/>
                </a:cubicBezTo>
                <a:cubicBezTo>
                  <a:pt x="293" y="455"/>
                  <a:pt x="273" y="522"/>
                  <a:pt x="311" y="561"/>
                </a:cubicBezTo>
                <a:cubicBezTo>
                  <a:pt x="277" y="616"/>
                  <a:pt x="321" y="655"/>
                  <a:pt x="372" y="696"/>
                </a:cubicBezTo>
                <a:cubicBezTo>
                  <a:pt x="342" y="755"/>
                  <a:pt x="217" y="756"/>
                  <a:pt x="172" y="714"/>
                </a:cubicBezTo>
                <a:cubicBezTo>
                  <a:pt x="144" y="628"/>
                  <a:pt x="103" y="542"/>
                  <a:pt x="137" y="433"/>
                </a:cubicBezTo>
                <a:cubicBezTo>
                  <a:pt x="78" y="433"/>
                  <a:pt x="78" y="433"/>
                  <a:pt x="78" y="433"/>
                </a:cubicBezTo>
                <a:cubicBezTo>
                  <a:pt x="35" y="433"/>
                  <a:pt x="0" y="398"/>
                  <a:pt x="0" y="356"/>
                </a:cubicBezTo>
                <a:cubicBezTo>
                  <a:pt x="0" y="263"/>
                  <a:pt x="0" y="263"/>
                  <a:pt x="0" y="263"/>
                </a:cubicBezTo>
                <a:cubicBezTo>
                  <a:pt x="0" y="220"/>
                  <a:pt x="35" y="185"/>
                  <a:pt x="78" y="185"/>
                </a:cubicBezTo>
                <a:cubicBezTo>
                  <a:pt x="310" y="185"/>
                  <a:pt x="310" y="185"/>
                  <a:pt x="310" y="185"/>
                </a:cubicBezTo>
                <a:cubicBezTo>
                  <a:pt x="496" y="185"/>
                  <a:pt x="651" y="77"/>
                  <a:pt x="743" y="0"/>
                </a:cubicBezTo>
                <a:cubicBezTo>
                  <a:pt x="777" y="0"/>
                  <a:pt x="805" y="28"/>
                  <a:pt x="805" y="62"/>
                </a:cubicBezTo>
                <a:cubicBezTo>
                  <a:pt x="805" y="247"/>
                  <a:pt x="805" y="247"/>
                  <a:pt x="805" y="247"/>
                </a:cubicBezTo>
                <a:cubicBezTo>
                  <a:pt x="840" y="247"/>
                  <a:pt x="867" y="275"/>
                  <a:pt x="867" y="309"/>
                </a:cubicBezTo>
                <a:close/>
                <a:moveTo>
                  <a:pt x="743" y="78"/>
                </a:moveTo>
                <a:cubicBezTo>
                  <a:pt x="617" y="175"/>
                  <a:pt x="495" y="230"/>
                  <a:pt x="372" y="244"/>
                </a:cubicBezTo>
                <a:cubicBezTo>
                  <a:pt x="372" y="375"/>
                  <a:pt x="372" y="375"/>
                  <a:pt x="372" y="375"/>
                </a:cubicBezTo>
                <a:cubicBezTo>
                  <a:pt x="495" y="388"/>
                  <a:pt x="617" y="443"/>
                  <a:pt x="743" y="540"/>
                </a:cubicBezTo>
                <a:lnTo>
                  <a:pt x="743"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95891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13010-9E76-42C4-BA53-A0FC71E50677}"/>
              </a:ext>
            </a:extLst>
          </p:cNvPr>
          <p:cNvSpPr>
            <a:spLocks noGrp="1"/>
          </p:cNvSpPr>
          <p:nvPr>
            <p:ph type="title"/>
          </p:nvPr>
        </p:nvSpPr>
        <p:spPr/>
        <p:txBody>
          <a:bodyPr/>
          <a:lstStyle/>
          <a:p>
            <a:r>
              <a:rPr lang="sv-SE" dirty="0"/>
              <a:t>Meddelandeutskick</a:t>
            </a:r>
          </a:p>
        </p:txBody>
      </p:sp>
      <p:sp>
        <p:nvSpPr>
          <p:cNvPr id="3" name="Freeform 495">
            <a:hlinkClick r:id="rId2" action="ppaction://hlinksldjump"/>
            <a:extLst>
              <a:ext uri="{FF2B5EF4-FFF2-40B4-BE49-F238E27FC236}">
                <a16:creationId xmlns:a16="http://schemas.microsoft.com/office/drawing/2014/main" id="{3CF5E159-020A-4FAB-81E5-07E928741775}"/>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
        <p:nvSpPr>
          <p:cNvPr id="6" name="Pratbubbla: rektangel med rundade hörn 5">
            <a:extLst>
              <a:ext uri="{FF2B5EF4-FFF2-40B4-BE49-F238E27FC236}">
                <a16:creationId xmlns:a16="http://schemas.microsoft.com/office/drawing/2014/main" id="{5DB45633-AE95-46C7-B243-AC2BDE09641E}"/>
              </a:ext>
            </a:extLst>
          </p:cNvPr>
          <p:cNvSpPr/>
          <p:nvPr/>
        </p:nvSpPr>
        <p:spPr>
          <a:xfrm>
            <a:off x="5062366" y="4085720"/>
            <a:ext cx="2908204" cy="809268"/>
          </a:xfrm>
          <a:prstGeom prst="wedgeRoundRectCallout">
            <a:avLst>
              <a:gd name="adj1" fmla="val -94711"/>
              <a:gd name="adj2" fmla="val -102827"/>
              <a:gd name="adj3"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200" kern="0" dirty="0">
                <a:latin typeface="Arial" panose="020B0604020202020204" pitchFamily="34" charset="0"/>
                <a:cs typeface="Arial" panose="020B0604020202020204" pitchFamily="34" charset="0"/>
              </a:rPr>
              <a:t>Mer information om meddelandeutskick går att hitta i </a:t>
            </a:r>
            <a:r>
              <a:rPr lang="sv-SE" sz="1200" i="1" kern="0" dirty="0">
                <a:latin typeface="Arial" panose="020B0604020202020204" pitchFamily="34" charset="0"/>
                <a:cs typeface="Arial" panose="020B0604020202020204" pitchFamily="34" charset="0"/>
              </a:rPr>
              <a:t>Nationell vägledning för vädervarningar – Samhällsaktörernas arbete</a:t>
            </a:r>
          </a:p>
        </p:txBody>
      </p:sp>
    </p:spTree>
    <p:extLst>
      <p:ext uri="{BB962C8B-B14F-4D97-AF65-F5344CB8AC3E}">
        <p14:creationId xmlns:p14="http://schemas.microsoft.com/office/powerpoint/2010/main" val="394991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16BB70B-8148-4A02-B47C-AF9335622DF5}"/>
              </a:ext>
            </a:extLst>
          </p:cNvPr>
          <p:cNvSpPr>
            <a:spLocks noGrp="1"/>
          </p:cNvSpPr>
          <p:nvPr>
            <p:ph type="title"/>
          </p:nvPr>
        </p:nvSpPr>
        <p:spPr/>
        <p:txBody>
          <a:bodyPr/>
          <a:lstStyle/>
          <a:p>
            <a:r>
              <a:rPr lang="sv-SE" dirty="0"/>
              <a:t>Här ställer du in Meddelandeutskick</a:t>
            </a:r>
          </a:p>
        </p:txBody>
      </p:sp>
      <p:sp>
        <p:nvSpPr>
          <p:cNvPr id="8" name="Platshållare för innehåll 7">
            <a:extLst>
              <a:ext uri="{FF2B5EF4-FFF2-40B4-BE49-F238E27FC236}">
                <a16:creationId xmlns:a16="http://schemas.microsoft.com/office/drawing/2014/main" id="{3A43BC34-1966-4331-8F8A-AF9103C30C8B}"/>
              </a:ext>
            </a:extLst>
          </p:cNvPr>
          <p:cNvSpPr>
            <a:spLocks noGrp="1"/>
          </p:cNvSpPr>
          <p:nvPr>
            <p:ph sz="half" idx="1"/>
          </p:nvPr>
        </p:nvSpPr>
        <p:spPr>
          <a:xfrm>
            <a:off x="684213" y="1394460"/>
            <a:ext cx="3704638" cy="3590289"/>
          </a:xfrm>
        </p:spPr>
        <p:txBody>
          <a:bodyPr/>
          <a:lstStyle/>
          <a:p>
            <a:pPr marL="0" indent="0">
              <a:buNone/>
            </a:pPr>
            <a:r>
              <a:rPr lang="sv-SE" sz="1600" dirty="0"/>
              <a:t>För att få aviseringar om nya väder-varningar och meddelanden, görs inställningar under Meddelandeutskick. Klicka på:</a:t>
            </a:r>
          </a:p>
          <a:p>
            <a:pPr marL="0" indent="0">
              <a:buNone/>
            </a:pPr>
            <a:r>
              <a:rPr lang="sv-SE" sz="1100" i="1" dirty="0"/>
              <a:t>&lt;Namn&gt; → Meddelandeutskick →  SMHI Vädervarningar</a:t>
            </a:r>
          </a:p>
          <a:p>
            <a:pPr marL="0" indent="0">
              <a:buNone/>
            </a:pPr>
            <a:br>
              <a:rPr lang="sv-SE" sz="1600" dirty="0"/>
            </a:br>
            <a:r>
              <a:rPr lang="sv-SE" sz="1600" dirty="0"/>
              <a:t>Här väljs hur och för vilket område aviseringar önskas, såväl för föreslagna som för publicerade vädervarningar. </a:t>
            </a:r>
          </a:p>
          <a:p>
            <a:pPr marL="0" indent="0">
              <a:buNone/>
            </a:pPr>
            <a:r>
              <a:rPr lang="sv-SE" sz="1600" dirty="0"/>
              <a:t>Föreslagna vädervarningar med tillhörande underlag finns att läsa i WIS. De publicerade vädervarningarna presenteras med länkar till SMHI:s informationskanaler.</a:t>
            </a:r>
          </a:p>
        </p:txBody>
      </p:sp>
      <p:sp>
        <p:nvSpPr>
          <p:cNvPr id="5" name="Platshållare för innehåll 4">
            <a:extLst>
              <a:ext uri="{FF2B5EF4-FFF2-40B4-BE49-F238E27FC236}">
                <a16:creationId xmlns:a16="http://schemas.microsoft.com/office/drawing/2014/main" id="{EADF54A7-CE05-4A2A-9C25-C10B33077CB0}"/>
              </a:ext>
            </a:extLst>
          </p:cNvPr>
          <p:cNvSpPr>
            <a:spLocks noGrp="1"/>
          </p:cNvSpPr>
          <p:nvPr>
            <p:ph sz="half" idx="10"/>
          </p:nvPr>
        </p:nvSpPr>
        <p:spPr/>
        <p:txBody>
          <a:bodyPr/>
          <a:lstStyle/>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400" dirty="0"/>
          </a:p>
        </p:txBody>
      </p:sp>
      <p:pic>
        <p:nvPicPr>
          <p:cNvPr id="13" name="Bildobjekt 12">
            <a:extLst>
              <a:ext uri="{FF2B5EF4-FFF2-40B4-BE49-F238E27FC236}">
                <a16:creationId xmlns:a16="http://schemas.microsoft.com/office/drawing/2014/main" id="{EE697890-1E6A-4C79-AD6C-3C9A83073C05}"/>
              </a:ext>
            </a:extLst>
          </p:cNvPr>
          <p:cNvPicPr>
            <a:picLocks noChangeAspect="1"/>
          </p:cNvPicPr>
          <p:nvPr/>
        </p:nvPicPr>
        <p:blipFill>
          <a:blip r:embed="rId2"/>
          <a:stretch>
            <a:fillRect/>
          </a:stretch>
        </p:blipFill>
        <p:spPr>
          <a:xfrm>
            <a:off x="4552950" y="1394521"/>
            <a:ext cx="4448552" cy="2443762"/>
          </a:xfrm>
          <a:prstGeom prst="rect">
            <a:avLst/>
          </a:prstGeom>
          <a:ln>
            <a:noFill/>
          </a:ln>
          <a:effectLst>
            <a:outerShdw blurRad="292100" dist="139700" dir="2700000" algn="tl" rotWithShape="0">
              <a:srgbClr val="333333">
                <a:alpha val="65000"/>
              </a:srgbClr>
            </a:outerShdw>
          </a:effectLst>
        </p:spPr>
      </p:pic>
      <p:sp>
        <p:nvSpPr>
          <p:cNvPr id="4" name="Pratbubbla: rektangel med rundade hörn 3">
            <a:extLst>
              <a:ext uri="{FF2B5EF4-FFF2-40B4-BE49-F238E27FC236}">
                <a16:creationId xmlns:a16="http://schemas.microsoft.com/office/drawing/2014/main" id="{E42FE4CE-8CDD-4D43-B9A2-CE233BC55A99}"/>
              </a:ext>
            </a:extLst>
          </p:cNvPr>
          <p:cNvSpPr/>
          <p:nvPr/>
        </p:nvSpPr>
        <p:spPr>
          <a:xfrm>
            <a:off x="4637026" y="4207945"/>
            <a:ext cx="2418944" cy="621842"/>
          </a:xfrm>
          <a:prstGeom prst="wedgeRoundRectCallout">
            <a:avLst>
              <a:gd name="adj1" fmla="val 114905"/>
              <a:gd name="adj2" fmla="val -47402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sv-SE" sz="1400" dirty="0"/>
              <a:t>Välj</a:t>
            </a:r>
            <a:r>
              <a:rPr lang="en-GB" sz="1400" dirty="0"/>
              <a:t> </a:t>
            </a:r>
            <a:r>
              <a:rPr lang="sv-SE" sz="1400" b="1" i="1" dirty="0"/>
              <a:t>Meddelandeutskick</a:t>
            </a:r>
            <a:r>
              <a:rPr lang="sv-SE" sz="1400" dirty="0"/>
              <a:t>, </a:t>
            </a:r>
            <a:br>
              <a:rPr lang="sv-SE" sz="1400" dirty="0"/>
            </a:br>
            <a:r>
              <a:rPr lang="sv-SE" sz="1400" dirty="0"/>
              <a:t>när du klickat på ditt namn</a:t>
            </a:r>
            <a:r>
              <a:rPr lang="en-GB" sz="1400" dirty="0"/>
              <a:t>! </a:t>
            </a:r>
          </a:p>
        </p:txBody>
      </p:sp>
    </p:spTree>
    <p:extLst>
      <p:ext uri="{BB962C8B-B14F-4D97-AF65-F5344CB8AC3E}">
        <p14:creationId xmlns:p14="http://schemas.microsoft.com/office/powerpoint/2010/main" val="104864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C4DEA8-4D9A-40CD-8D81-6EA0F8642A7A}"/>
              </a:ext>
            </a:extLst>
          </p:cNvPr>
          <p:cNvSpPr>
            <a:spLocks noGrp="1"/>
          </p:cNvSpPr>
          <p:nvPr>
            <p:ph type="title"/>
          </p:nvPr>
        </p:nvSpPr>
        <p:spPr/>
        <p:txBody>
          <a:bodyPr/>
          <a:lstStyle/>
          <a:p>
            <a:r>
              <a:rPr lang="sv-SE" dirty="0"/>
              <a:t>Så här gör du</a:t>
            </a:r>
          </a:p>
        </p:txBody>
      </p:sp>
      <p:sp>
        <p:nvSpPr>
          <p:cNvPr id="3" name="Platshållare för innehåll 2">
            <a:extLst>
              <a:ext uri="{FF2B5EF4-FFF2-40B4-BE49-F238E27FC236}">
                <a16:creationId xmlns:a16="http://schemas.microsoft.com/office/drawing/2014/main" id="{88890162-EEBE-44CF-9E3E-521B1E0B464A}"/>
              </a:ext>
            </a:extLst>
          </p:cNvPr>
          <p:cNvSpPr>
            <a:spLocks noGrp="1"/>
          </p:cNvSpPr>
          <p:nvPr>
            <p:ph sz="half" idx="1"/>
          </p:nvPr>
        </p:nvSpPr>
        <p:spPr>
          <a:xfrm>
            <a:off x="687973" y="1394460"/>
            <a:ext cx="4415368" cy="3590289"/>
          </a:xfrm>
        </p:spPr>
        <p:txBody>
          <a:bodyPr/>
          <a:lstStyle/>
          <a:p>
            <a:pPr marL="0" indent="0">
              <a:buNone/>
            </a:pPr>
            <a:r>
              <a:rPr lang="sv-SE" sz="1600" dirty="0"/>
              <a:t>Om du är användare i WIS som tilldelats särskild rättighet för vädervarningar, ligger frågan om meddelandeutskick för </a:t>
            </a:r>
            <a:r>
              <a:rPr lang="sv-SE" sz="1600" i="1" dirty="0"/>
              <a:t>Påverkansbedömning och utvärdering för ditt län</a:t>
            </a:r>
            <a:r>
              <a:rPr lang="sv-SE" sz="1600" dirty="0"/>
              <a:t> överst. </a:t>
            </a:r>
          </a:p>
          <a:p>
            <a:pPr marL="0" indent="0">
              <a:buNone/>
            </a:pPr>
            <a:r>
              <a:rPr lang="sv-SE" sz="1600" dirty="0"/>
              <a:t>Välj sedan på vilket sätt och för vilka län du vill ha varningar och meddelanden. </a:t>
            </a:r>
          </a:p>
          <a:p>
            <a:pPr marL="0" indent="0">
              <a:buNone/>
            </a:pPr>
            <a:r>
              <a:rPr lang="sv-SE" sz="1600" dirty="0"/>
              <a:t>Meddelandeutskick kan erhållas om:</a:t>
            </a:r>
          </a:p>
          <a:p>
            <a:pPr lvl="1"/>
            <a:r>
              <a:rPr lang="sv-SE" sz="1600" dirty="0"/>
              <a:t>Publicerade varningar</a:t>
            </a:r>
          </a:p>
          <a:p>
            <a:pPr lvl="2"/>
            <a:r>
              <a:rPr lang="sv-SE" sz="1600" dirty="0"/>
              <a:t>samt föreslagna varningar</a:t>
            </a:r>
          </a:p>
          <a:p>
            <a:pPr lvl="2"/>
            <a:r>
              <a:rPr lang="sv-SE" sz="1600" dirty="0"/>
              <a:t>samt publicerade meddelanden</a:t>
            </a:r>
          </a:p>
          <a:p>
            <a:pPr lvl="1"/>
            <a:r>
              <a:rPr lang="sv-SE" sz="1600" dirty="0"/>
              <a:t>Publicerade varningar för havsområden</a:t>
            </a:r>
          </a:p>
          <a:p>
            <a:pPr lvl="2"/>
            <a:r>
              <a:rPr lang="sv-SE" sz="1600" dirty="0"/>
              <a:t>samt kulingvarningar </a:t>
            </a:r>
          </a:p>
          <a:p>
            <a:pPr marL="342900" lvl="1" indent="0">
              <a:buNone/>
            </a:pPr>
            <a:r>
              <a:rPr lang="sv-SE" sz="1200" i="1" dirty="0"/>
              <a:t>	(längre ner på samma sida)</a:t>
            </a:r>
            <a:endParaRPr lang="sv-SE" sz="1600" i="1" dirty="0"/>
          </a:p>
        </p:txBody>
      </p:sp>
      <p:pic>
        <p:nvPicPr>
          <p:cNvPr id="7" name="Bildobjekt 6">
            <a:extLst>
              <a:ext uri="{FF2B5EF4-FFF2-40B4-BE49-F238E27FC236}">
                <a16:creationId xmlns:a16="http://schemas.microsoft.com/office/drawing/2014/main" id="{011BD6EC-CB36-4630-A3D2-787919684ACF}"/>
              </a:ext>
            </a:extLst>
          </p:cNvPr>
          <p:cNvPicPr>
            <a:picLocks noChangeAspect="1"/>
          </p:cNvPicPr>
          <p:nvPr/>
        </p:nvPicPr>
        <p:blipFill>
          <a:blip r:embed="rId2"/>
          <a:stretch>
            <a:fillRect/>
          </a:stretch>
        </p:blipFill>
        <p:spPr>
          <a:xfrm>
            <a:off x="5225233" y="980412"/>
            <a:ext cx="3704638" cy="562403"/>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04E2D052-AE06-427D-9B68-28F3F913AE76}"/>
              </a:ext>
            </a:extLst>
          </p:cNvPr>
          <p:cNvPicPr>
            <a:picLocks noChangeAspect="1"/>
          </p:cNvPicPr>
          <p:nvPr/>
        </p:nvPicPr>
        <p:blipFill>
          <a:blip r:embed="rId3"/>
          <a:stretch>
            <a:fillRect/>
          </a:stretch>
        </p:blipFill>
        <p:spPr>
          <a:xfrm>
            <a:off x="5225233" y="1691171"/>
            <a:ext cx="3864798" cy="3402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08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63B1FB-29FD-48CB-8DB5-0BF7B4EAF706}"/>
              </a:ext>
            </a:extLst>
          </p:cNvPr>
          <p:cNvSpPr>
            <a:spLocks noGrp="1"/>
          </p:cNvSpPr>
          <p:nvPr>
            <p:ph type="title"/>
          </p:nvPr>
        </p:nvSpPr>
        <p:spPr/>
        <p:txBody>
          <a:bodyPr/>
          <a:lstStyle/>
          <a:p>
            <a:r>
              <a:rPr lang="sv-SE" dirty="0"/>
              <a:t>Nationell varningsutvärdering</a:t>
            </a:r>
          </a:p>
        </p:txBody>
      </p:sp>
      <p:sp>
        <p:nvSpPr>
          <p:cNvPr id="3" name="Pratbubbla: rektangel med rundade hörn 2">
            <a:extLst>
              <a:ext uri="{FF2B5EF4-FFF2-40B4-BE49-F238E27FC236}">
                <a16:creationId xmlns:a16="http://schemas.microsoft.com/office/drawing/2014/main" id="{AF93DC9D-FC32-4075-A8B4-5EB55928BD3A}"/>
              </a:ext>
            </a:extLst>
          </p:cNvPr>
          <p:cNvSpPr/>
          <p:nvPr/>
        </p:nvSpPr>
        <p:spPr>
          <a:xfrm>
            <a:off x="5630779" y="4085720"/>
            <a:ext cx="2908204" cy="809268"/>
          </a:xfrm>
          <a:prstGeom prst="wedgeRoundRectCallout">
            <a:avLst>
              <a:gd name="adj1" fmla="val -94711"/>
              <a:gd name="adj2" fmla="val -102827"/>
              <a:gd name="adj3"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200" dirty="0"/>
              <a:t>Observera! Exempel på besvarade nationella utvärderingsfrågor hittar du  längst bak i detta utbildningsmaterial</a:t>
            </a:r>
          </a:p>
        </p:txBody>
      </p:sp>
      <p:sp>
        <p:nvSpPr>
          <p:cNvPr id="4" name="Freeform 495">
            <a:hlinkClick r:id="rId2" action="ppaction://hlinksldjump"/>
            <a:extLst>
              <a:ext uri="{FF2B5EF4-FFF2-40B4-BE49-F238E27FC236}">
                <a16:creationId xmlns:a16="http://schemas.microsoft.com/office/drawing/2014/main" id="{729ED849-5964-46A2-905F-1453D3DE907F}"/>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5301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C131CBF-1E7E-4BA8-AF4F-1C58E9927075}"/>
              </a:ext>
            </a:extLst>
          </p:cNvPr>
          <p:cNvSpPr>
            <a:spLocks noGrp="1"/>
          </p:cNvSpPr>
          <p:nvPr>
            <p:ph type="title"/>
          </p:nvPr>
        </p:nvSpPr>
        <p:spPr/>
        <p:txBody>
          <a:bodyPr/>
          <a:lstStyle/>
          <a:p>
            <a:r>
              <a:rPr lang="sv-SE" dirty="0"/>
              <a:t>Nationell utvärdering efter passerad vädervarning</a:t>
            </a:r>
          </a:p>
        </p:txBody>
      </p:sp>
      <p:sp>
        <p:nvSpPr>
          <p:cNvPr id="4" name="Platshållare för innehåll 3">
            <a:extLst>
              <a:ext uri="{FF2B5EF4-FFF2-40B4-BE49-F238E27FC236}">
                <a16:creationId xmlns:a16="http://schemas.microsoft.com/office/drawing/2014/main" id="{170FEAE3-0892-4DDC-92EA-25851FF24619}"/>
              </a:ext>
            </a:extLst>
          </p:cNvPr>
          <p:cNvSpPr>
            <a:spLocks noGrp="1"/>
          </p:cNvSpPr>
          <p:nvPr>
            <p:ph sz="half" idx="1"/>
          </p:nvPr>
        </p:nvSpPr>
        <p:spPr/>
        <p:txBody>
          <a:bodyPr/>
          <a:lstStyle/>
          <a:p>
            <a:pPr marL="0" indent="0">
              <a:buNone/>
            </a:pPr>
            <a:r>
              <a:rPr lang="sv-SE" sz="1600" dirty="0"/>
              <a:t>En enkel nationell utvärdering kommer att skickas till berörda länsstyrelser genom WIS för alla landbaserade varningar. </a:t>
            </a:r>
          </a:p>
          <a:p>
            <a:pPr marL="0" indent="0">
              <a:buNone/>
            </a:pPr>
            <a:r>
              <a:rPr lang="sv-SE" sz="1600" dirty="0"/>
              <a:t>För varningstyper som det normalt inte samverkas kring kan det vara svårt att utvärdera om rätt område och nivå har valts, men det är ändå värdefullt för SMHI att få återkoppling på den varningsinformation och framförhållning som givits i den aktuella händelsen, samt att få förbättringsförslag relaterade till exempelvis tröskelvärden.</a:t>
            </a:r>
          </a:p>
        </p:txBody>
      </p:sp>
      <p:sp>
        <p:nvSpPr>
          <p:cNvPr id="2" name="Platshållare för innehåll 1">
            <a:extLst>
              <a:ext uri="{FF2B5EF4-FFF2-40B4-BE49-F238E27FC236}">
                <a16:creationId xmlns:a16="http://schemas.microsoft.com/office/drawing/2014/main" id="{1A7F0D98-1B6F-4A8A-BDAA-552E1979A21C}"/>
              </a:ext>
            </a:extLst>
          </p:cNvPr>
          <p:cNvSpPr>
            <a:spLocks noGrp="1"/>
          </p:cNvSpPr>
          <p:nvPr>
            <p:ph sz="half" idx="10"/>
          </p:nvPr>
        </p:nvSpPr>
        <p:spPr/>
        <p:txBody>
          <a:bodyPr/>
          <a:lstStyle/>
          <a:p>
            <a:pPr marL="0" indent="0">
              <a:buNone/>
            </a:pPr>
            <a:r>
              <a:rPr lang="sv-SE" sz="1600" dirty="0"/>
              <a:t>De länsstyrelser </a:t>
            </a:r>
            <a:r>
              <a:rPr lang="sv-SE" sz="1600" u="sng" dirty="0"/>
              <a:t>som har varit berörda </a:t>
            </a:r>
            <a:r>
              <a:rPr lang="sv-SE" sz="1600" dirty="0"/>
              <a:t>av varningen ombeds att besvara ett antal frågor kring den upplevda varningssituationen.</a:t>
            </a:r>
          </a:p>
        </p:txBody>
      </p:sp>
      <p:grpSp>
        <p:nvGrpSpPr>
          <p:cNvPr id="6" name="Group 366">
            <a:extLst>
              <a:ext uri="{FF2B5EF4-FFF2-40B4-BE49-F238E27FC236}">
                <a16:creationId xmlns:a16="http://schemas.microsoft.com/office/drawing/2014/main" id="{7A1CA9EA-C55B-4BB0-A37B-634E9762E50E}"/>
              </a:ext>
            </a:extLst>
          </p:cNvPr>
          <p:cNvGrpSpPr>
            <a:grpSpLocks noChangeAspect="1"/>
          </p:cNvGrpSpPr>
          <p:nvPr/>
        </p:nvGrpSpPr>
        <p:grpSpPr bwMode="auto">
          <a:xfrm>
            <a:off x="5117061" y="3563558"/>
            <a:ext cx="929424" cy="746986"/>
            <a:chOff x="1934" y="2607"/>
            <a:chExt cx="647" cy="520"/>
          </a:xfrm>
          <a:solidFill>
            <a:schemeClr val="tx1"/>
          </a:solidFill>
        </p:grpSpPr>
        <p:sp>
          <p:nvSpPr>
            <p:cNvPr id="7" name="Freeform 367">
              <a:extLst>
                <a:ext uri="{FF2B5EF4-FFF2-40B4-BE49-F238E27FC236}">
                  <a16:creationId xmlns:a16="http://schemas.microsoft.com/office/drawing/2014/main" id="{FEEDAFD6-E873-425E-B08A-48C34C13D019}"/>
                </a:ext>
              </a:extLst>
            </p:cNvPr>
            <p:cNvSpPr>
              <a:spLocks/>
            </p:cNvSpPr>
            <p:nvPr/>
          </p:nvSpPr>
          <p:spPr bwMode="auto">
            <a:xfrm>
              <a:off x="2039" y="2712"/>
              <a:ext cx="181" cy="197"/>
            </a:xfrm>
            <a:custGeom>
              <a:avLst/>
              <a:gdLst>
                <a:gd name="T0" fmla="*/ 25 w 76"/>
                <a:gd name="T1" fmla="*/ 82 h 82"/>
                <a:gd name="T2" fmla="*/ 35 w 76"/>
                <a:gd name="T3" fmla="*/ 74 h 82"/>
                <a:gd name="T4" fmla="*/ 55 w 76"/>
                <a:gd name="T5" fmla="*/ 29 h 82"/>
                <a:gd name="T6" fmla="*/ 76 w 76"/>
                <a:gd name="T7" fmla="*/ 14 h 82"/>
                <a:gd name="T8" fmla="*/ 44 w 76"/>
                <a:gd name="T9" fmla="*/ 0 h 82"/>
                <a:gd name="T10" fmla="*/ 0 w 76"/>
                <a:gd name="T11" fmla="*/ 43 h 82"/>
                <a:gd name="T12" fmla="*/ 25 w 76"/>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76" h="82">
                  <a:moveTo>
                    <a:pt x="25" y="82"/>
                  </a:moveTo>
                  <a:cubicBezTo>
                    <a:pt x="28" y="79"/>
                    <a:pt x="32" y="76"/>
                    <a:pt x="35" y="74"/>
                  </a:cubicBezTo>
                  <a:cubicBezTo>
                    <a:pt x="36" y="56"/>
                    <a:pt x="43" y="41"/>
                    <a:pt x="55" y="29"/>
                  </a:cubicBezTo>
                  <a:cubicBezTo>
                    <a:pt x="61" y="22"/>
                    <a:pt x="68" y="18"/>
                    <a:pt x="76" y="14"/>
                  </a:cubicBezTo>
                  <a:cubicBezTo>
                    <a:pt x="68" y="6"/>
                    <a:pt x="56" y="0"/>
                    <a:pt x="44" y="0"/>
                  </a:cubicBezTo>
                  <a:cubicBezTo>
                    <a:pt x="20" y="0"/>
                    <a:pt x="0" y="19"/>
                    <a:pt x="0" y="43"/>
                  </a:cubicBezTo>
                  <a:cubicBezTo>
                    <a:pt x="0" y="61"/>
                    <a:pt x="10" y="75"/>
                    <a:pt x="2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368">
              <a:extLst>
                <a:ext uri="{FF2B5EF4-FFF2-40B4-BE49-F238E27FC236}">
                  <a16:creationId xmlns:a16="http://schemas.microsoft.com/office/drawing/2014/main" id="{A7D82EC0-FAB3-49EA-AE5D-F922DDCF8B29}"/>
                </a:ext>
              </a:extLst>
            </p:cNvPr>
            <p:cNvSpPr>
              <a:spLocks/>
            </p:cNvSpPr>
            <p:nvPr/>
          </p:nvSpPr>
          <p:spPr bwMode="auto">
            <a:xfrm>
              <a:off x="2127" y="2607"/>
              <a:ext cx="31" cy="81"/>
            </a:xfrm>
            <a:custGeom>
              <a:avLst/>
              <a:gdLst>
                <a:gd name="T0" fmla="*/ 7 w 13"/>
                <a:gd name="T1" fmla="*/ 34 h 34"/>
                <a:gd name="T2" fmla="*/ 7 w 13"/>
                <a:gd name="T3" fmla="*/ 34 h 34"/>
                <a:gd name="T4" fmla="*/ 0 w 13"/>
                <a:gd name="T5" fmla="*/ 28 h 34"/>
                <a:gd name="T6" fmla="*/ 0 w 13"/>
                <a:gd name="T7" fmla="*/ 6 h 34"/>
                <a:gd name="T8" fmla="*/ 7 w 13"/>
                <a:gd name="T9" fmla="*/ 0 h 34"/>
                <a:gd name="T10" fmla="*/ 7 w 13"/>
                <a:gd name="T11" fmla="*/ 0 h 34"/>
                <a:gd name="T12" fmla="*/ 13 w 13"/>
                <a:gd name="T13" fmla="*/ 6 h 34"/>
                <a:gd name="T14" fmla="*/ 13 w 13"/>
                <a:gd name="T15" fmla="*/ 28 h 34"/>
                <a:gd name="T16" fmla="*/ 7 w 1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4">
                  <a:moveTo>
                    <a:pt x="7" y="34"/>
                  </a:moveTo>
                  <a:cubicBezTo>
                    <a:pt x="7" y="34"/>
                    <a:pt x="7" y="34"/>
                    <a:pt x="7" y="34"/>
                  </a:cubicBezTo>
                  <a:cubicBezTo>
                    <a:pt x="3" y="34"/>
                    <a:pt x="0" y="31"/>
                    <a:pt x="0" y="28"/>
                  </a:cubicBezTo>
                  <a:cubicBezTo>
                    <a:pt x="0" y="6"/>
                    <a:pt x="0" y="6"/>
                    <a:pt x="0" y="6"/>
                  </a:cubicBezTo>
                  <a:cubicBezTo>
                    <a:pt x="0" y="2"/>
                    <a:pt x="3" y="0"/>
                    <a:pt x="7" y="0"/>
                  </a:cubicBezTo>
                  <a:cubicBezTo>
                    <a:pt x="7" y="0"/>
                    <a:pt x="7" y="0"/>
                    <a:pt x="7" y="0"/>
                  </a:cubicBezTo>
                  <a:cubicBezTo>
                    <a:pt x="10" y="0"/>
                    <a:pt x="13" y="2"/>
                    <a:pt x="13" y="6"/>
                  </a:cubicBezTo>
                  <a:cubicBezTo>
                    <a:pt x="13" y="28"/>
                    <a:pt x="13" y="28"/>
                    <a:pt x="13" y="28"/>
                  </a:cubicBezTo>
                  <a:cubicBezTo>
                    <a:pt x="13" y="31"/>
                    <a:pt x="10" y="34"/>
                    <a:pt x="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369">
              <a:extLst>
                <a:ext uri="{FF2B5EF4-FFF2-40B4-BE49-F238E27FC236}">
                  <a16:creationId xmlns:a16="http://schemas.microsoft.com/office/drawing/2014/main" id="{2CF4C53D-4396-4A55-A889-345D8407394C}"/>
                </a:ext>
              </a:extLst>
            </p:cNvPr>
            <p:cNvSpPr>
              <a:spLocks/>
            </p:cNvSpPr>
            <p:nvPr/>
          </p:nvSpPr>
          <p:spPr bwMode="auto">
            <a:xfrm>
              <a:off x="2029" y="2631"/>
              <a:ext cx="60" cy="76"/>
            </a:xfrm>
            <a:custGeom>
              <a:avLst/>
              <a:gdLst>
                <a:gd name="T0" fmla="*/ 18 w 25"/>
                <a:gd name="T1" fmla="*/ 32 h 32"/>
                <a:gd name="T2" fmla="*/ 13 w 25"/>
                <a:gd name="T3" fmla="*/ 29 h 32"/>
                <a:gd name="T4" fmla="*/ 1 w 25"/>
                <a:gd name="T5" fmla="*/ 10 h 32"/>
                <a:gd name="T6" fmla="*/ 4 w 25"/>
                <a:gd name="T7" fmla="*/ 1 h 32"/>
                <a:gd name="T8" fmla="*/ 12 w 25"/>
                <a:gd name="T9" fmla="*/ 4 h 32"/>
                <a:gd name="T10" fmla="*/ 23 w 25"/>
                <a:gd name="T11" fmla="*/ 23 h 32"/>
                <a:gd name="T12" fmla="*/ 21 w 25"/>
                <a:gd name="T13" fmla="*/ 31 h 32"/>
                <a:gd name="T14" fmla="*/ 18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18" y="32"/>
                  </a:moveTo>
                  <a:cubicBezTo>
                    <a:pt x="16" y="32"/>
                    <a:pt x="14" y="31"/>
                    <a:pt x="13" y="29"/>
                  </a:cubicBezTo>
                  <a:cubicBezTo>
                    <a:pt x="1" y="10"/>
                    <a:pt x="1" y="10"/>
                    <a:pt x="1" y="10"/>
                  </a:cubicBezTo>
                  <a:cubicBezTo>
                    <a:pt x="0" y="7"/>
                    <a:pt x="1" y="3"/>
                    <a:pt x="4" y="1"/>
                  </a:cubicBezTo>
                  <a:cubicBezTo>
                    <a:pt x="7" y="0"/>
                    <a:pt x="10" y="1"/>
                    <a:pt x="12" y="4"/>
                  </a:cubicBezTo>
                  <a:cubicBezTo>
                    <a:pt x="23" y="23"/>
                    <a:pt x="23" y="23"/>
                    <a:pt x="23" y="23"/>
                  </a:cubicBezTo>
                  <a:cubicBezTo>
                    <a:pt x="25" y="26"/>
                    <a:pt x="24" y="29"/>
                    <a:pt x="21" y="31"/>
                  </a:cubicBezTo>
                  <a:cubicBezTo>
                    <a:pt x="20" y="32"/>
                    <a:pt x="19" y="32"/>
                    <a:pt x="1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370">
              <a:extLst>
                <a:ext uri="{FF2B5EF4-FFF2-40B4-BE49-F238E27FC236}">
                  <a16:creationId xmlns:a16="http://schemas.microsoft.com/office/drawing/2014/main" id="{C2AE51A9-DF71-4AE1-AC70-A2FFDEBE13AA}"/>
                </a:ext>
              </a:extLst>
            </p:cNvPr>
            <p:cNvSpPr>
              <a:spLocks/>
            </p:cNvSpPr>
            <p:nvPr/>
          </p:nvSpPr>
          <p:spPr bwMode="auto">
            <a:xfrm>
              <a:off x="1957" y="2703"/>
              <a:ext cx="79" cy="57"/>
            </a:xfrm>
            <a:custGeom>
              <a:avLst/>
              <a:gdLst>
                <a:gd name="T0" fmla="*/ 26 w 33"/>
                <a:gd name="T1" fmla="*/ 24 h 24"/>
                <a:gd name="T2" fmla="*/ 23 w 33"/>
                <a:gd name="T3" fmla="*/ 23 h 24"/>
                <a:gd name="T4" fmla="*/ 4 w 33"/>
                <a:gd name="T5" fmla="*/ 12 h 24"/>
                <a:gd name="T6" fmla="*/ 2 w 33"/>
                <a:gd name="T7" fmla="*/ 3 h 24"/>
                <a:gd name="T8" fmla="*/ 10 w 33"/>
                <a:gd name="T9" fmla="*/ 1 h 24"/>
                <a:gd name="T10" fmla="*/ 29 w 33"/>
                <a:gd name="T11" fmla="*/ 12 h 24"/>
                <a:gd name="T12" fmla="*/ 31 w 33"/>
                <a:gd name="T13" fmla="*/ 21 h 24"/>
                <a:gd name="T14" fmla="*/ 26 w 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26" y="24"/>
                  </a:moveTo>
                  <a:cubicBezTo>
                    <a:pt x="25" y="24"/>
                    <a:pt x="24" y="23"/>
                    <a:pt x="23" y="23"/>
                  </a:cubicBezTo>
                  <a:cubicBezTo>
                    <a:pt x="4" y="12"/>
                    <a:pt x="4" y="12"/>
                    <a:pt x="4" y="12"/>
                  </a:cubicBezTo>
                  <a:cubicBezTo>
                    <a:pt x="1" y="10"/>
                    <a:pt x="0" y="6"/>
                    <a:pt x="2" y="3"/>
                  </a:cubicBezTo>
                  <a:cubicBezTo>
                    <a:pt x="3" y="1"/>
                    <a:pt x="7" y="0"/>
                    <a:pt x="10" y="1"/>
                  </a:cubicBezTo>
                  <a:cubicBezTo>
                    <a:pt x="29" y="12"/>
                    <a:pt x="29" y="12"/>
                    <a:pt x="29" y="12"/>
                  </a:cubicBezTo>
                  <a:cubicBezTo>
                    <a:pt x="32" y="14"/>
                    <a:pt x="33" y="18"/>
                    <a:pt x="31" y="21"/>
                  </a:cubicBezTo>
                  <a:cubicBezTo>
                    <a:pt x="30" y="22"/>
                    <a:pt x="28" y="24"/>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371">
              <a:extLst>
                <a:ext uri="{FF2B5EF4-FFF2-40B4-BE49-F238E27FC236}">
                  <a16:creationId xmlns:a16="http://schemas.microsoft.com/office/drawing/2014/main" id="{CBAE787C-1387-4E9D-BAC6-E6E621F819F3}"/>
                </a:ext>
              </a:extLst>
            </p:cNvPr>
            <p:cNvSpPr>
              <a:spLocks/>
            </p:cNvSpPr>
            <p:nvPr/>
          </p:nvSpPr>
          <p:spPr bwMode="auto">
            <a:xfrm>
              <a:off x="1934" y="2801"/>
              <a:ext cx="81" cy="29"/>
            </a:xfrm>
            <a:custGeom>
              <a:avLst/>
              <a:gdLst>
                <a:gd name="T0" fmla="*/ 28 w 34"/>
                <a:gd name="T1" fmla="*/ 12 h 12"/>
                <a:gd name="T2" fmla="*/ 6 w 34"/>
                <a:gd name="T3" fmla="*/ 12 h 12"/>
                <a:gd name="T4" fmla="*/ 0 w 34"/>
                <a:gd name="T5" fmla="*/ 6 h 12"/>
                <a:gd name="T6" fmla="*/ 6 w 34"/>
                <a:gd name="T7" fmla="*/ 0 h 12"/>
                <a:gd name="T8" fmla="*/ 28 w 34"/>
                <a:gd name="T9" fmla="*/ 0 h 12"/>
                <a:gd name="T10" fmla="*/ 34 w 34"/>
                <a:gd name="T11" fmla="*/ 6 h 12"/>
                <a:gd name="T12" fmla="*/ 28 w 3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 h="12">
                  <a:moveTo>
                    <a:pt x="28" y="12"/>
                  </a:moveTo>
                  <a:cubicBezTo>
                    <a:pt x="6" y="12"/>
                    <a:pt x="6" y="12"/>
                    <a:pt x="6" y="12"/>
                  </a:cubicBezTo>
                  <a:cubicBezTo>
                    <a:pt x="3" y="12"/>
                    <a:pt x="0" y="10"/>
                    <a:pt x="0" y="6"/>
                  </a:cubicBezTo>
                  <a:cubicBezTo>
                    <a:pt x="0" y="3"/>
                    <a:pt x="3" y="0"/>
                    <a:pt x="6" y="0"/>
                  </a:cubicBezTo>
                  <a:cubicBezTo>
                    <a:pt x="28" y="0"/>
                    <a:pt x="28" y="0"/>
                    <a:pt x="28" y="0"/>
                  </a:cubicBezTo>
                  <a:cubicBezTo>
                    <a:pt x="31" y="0"/>
                    <a:pt x="34" y="3"/>
                    <a:pt x="34" y="6"/>
                  </a:cubicBezTo>
                  <a:cubicBezTo>
                    <a:pt x="34" y="10"/>
                    <a:pt x="31" y="12"/>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372">
              <a:extLst>
                <a:ext uri="{FF2B5EF4-FFF2-40B4-BE49-F238E27FC236}">
                  <a16:creationId xmlns:a16="http://schemas.microsoft.com/office/drawing/2014/main" id="{DA46C926-92FB-4DC9-B180-65436A6C3255}"/>
                </a:ext>
              </a:extLst>
            </p:cNvPr>
            <p:cNvSpPr>
              <a:spLocks/>
            </p:cNvSpPr>
            <p:nvPr/>
          </p:nvSpPr>
          <p:spPr bwMode="auto">
            <a:xfrm>
              <a:off x="1957" y="2870"/>
              <a:ext cx="79" cy="58"/>
            </a:xfrm>
            <a:custGeom>
              <a:avLst/>
              <a:gdLst>
                <a:gd name="T0" fmla="*/ 7 w 33"/>
                <a:gd name="T1" fmla="*/ 24 h 24"/>
                <a:gd name="T2" fmla="*/ 2 w 33"/>
                <a:gd name="T3" fmla="*/ 21 h 24"/>
                <a:gd name="T4" fmla="*/ 4 w 33"/>
                <a:gd name="T5" fmla="*/ 13 h 24"/>
                <a:gd name="T6" fmla="*/ 23 w 33"/>
                <a:gd name="T7" fmla="*/ 2 h 24"/>
                <a:gd name="T8" fmla="*/ 31 w 33"/>
                <a:gd name="T9" fmla="*/ 4 h 24"/>
                <a:gd name="T10" fmla="*/ 29 w 33"/>
                <a:gd name="T11" fmla="*/ 12 h 24"/>
                <a:gd name="T12" fmla="*/ 10 w 33"/>
                <a:gd name="T13" fmla="*/ 23 h 24"/>
                <a:gd name="T14" fmla="*/ 7 w 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7" y="24"/>
                  </a:moveTo>
                  <a:cubicBezTo>
                    <a:pt x="5" y="24"/>
                    <a:pt x="3" y="23"/>
                    <a:pt x="2" y="21"/>
                  </a:cubicBezTo>
                  <a:cubicBezTo>
                    <a:pt x="0" y="18"/>
                    <a:pt x="1" y="15"/>
                    <a:pt x="4" y="13"/>
                  </a:cubicBezTo>
                  <a:cubicBezTo>
                    <a:pt x="23" y="2"/>
                    <a:pt x="23" y="2"/>
                    <a:pt x="23" y="2"/>
                  </a:cubicBezTo>
                  <a:cubicBezTo>
                    <a:pt x="26" y="0"/>
                    <a:pt x="30" y="1"/>
                    <a:pt x="31" y="4"/>
                  </a:cubicBezTo>
                  <a:cubicBezTo>
                    <a:pt x="33" y="7"/>
                    <a:pt x="32" y="11"/>
                    <a:pt x="29" y="12"/>
                  </a:cubicBezTo>
                  <a:cubicBezTo>
                    <a:pt x="10" y="23"/>
                    <a:pt x="10" y="23"/>
                    <a:pt x="10" y="23"/>
                  </a:cubicBezTo>
                  <a:cubicBezTo>
                    <a:pt x="9" y="24"/>
                    <a:pt x="8" y="24"/>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373">
              <a:extLst>
                <a:ext uri="{FF2B5EF4-FFF2-40B4-BE49-F238E27FC236}">
                  <a16:creationId xmlns:a16="http://schemas.microsoft.com/office/drawing/2014/main" id="{9743BE85-94A8-4A4D-867F-D195949F6928}"/>
                </a:ext>
              </a:extLst>
            </p:cNvPr>
            <p:cNvSpPr>
              <a:spLocks/>
            </p:cNvSpPr>
            <p:nvPr/>
          </p:nvSpPr>
          <p:spPr bwMode="auto">
            <a:xfrm>
              <a:off x="2029" y="2923"/>
              <a:ext cx="60" cy="77"/>
            </a:xfrm>
            <a:custGeom>
              <a:avLst/>
              <a:gdLst>
                <a:gd name="T0" fmla="*/ 7 w 25"/>
                <a:gd name="T1" fmla="*/ 32 h 32"/>
                <a:gd name="T2" fmla="*/ 4 w 25"/>
                <a:gd name="T3" fmla="*/ 31 h 32"/>
                <a:gd name="T4" fmla="*/ 1 w 25"/>
                <a:gd name="T5" fmla="*/ 23 h 32"/>
                <a:gd name="T6" fmla="*/ 13 w 25"/>
                <a:gd name="T7" fmla="*/ 4 h 32"/>
                <a:gd name="T8" fmla="*/ 21 w 25"/>
                <a:gd name="T9" fmla="*/ 2 h 32"/>
                <a:gd name="T10" fmla="*/ 23 w 25"/>
                <a:gd name="T11" fmla="*/ 10 h 32"/>
                <a:gd name="T12" fmla="*/ 12 w 25"/>
                <a:gd name="T13" fmla="*/ 29 h 32"/>
                <a:gd name="T14" fmla="*/ 7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7" y="32"/>
                  </a:moveTo>
                  <a:cubicBezTo>
                    <a:pt x="6" y="32"/>
                    <a:pt x="5" y="32"/>
                    <a:pt x="4" y="31"/>
                  </a:cubicBezTo>
                  <a:cubicBezTo>
                    <a:pt x="1" y="30"/>
                    <a:pt x="0" y="26"/>
                    <a:pt x="1" y="23"/>
                  </a:cubicBezTo>
                  <a:cubicBezTo>
                    <a:pt x="13" y="4"/>
                    <a:pt x="13" y="4"/>
                    <a:pt x="13" y="4"/>
                  </a:cubicBezTo>
                  <a:cubicBezTo>
                    <a:pt x="14" y="1"/>
                    <a:pt x="18" y="0"/>
                    <a:pt x="21" y="2"/>
                  </a:cubicBezTo>
                  <a:cubicBezTo>
                    <a:pt x="24" y="3"/>
                    <a:pt x="25" y="7"/>
                    <a:pt x="23" y="10"/>
                  </a:cubicBezTo>
                  <a:cubicBezTo>
                    <a:pt x="12" y="29"/>
                    <a:pt x="12" y="29"/>
                    <a:pt x="12" y="29"/>
                  </a:cubicBezTo>
                  <a:cubicBezTo>
                    <a:pt x="11" y="31"/>
                    <a:pt x="9" y="32"/>
                    <a:pt x="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374">
              <a:extLst>
                <a:ext uri="{FF2B5EF4-FFF2-40B4-BE49-F238E27FC236}">
                  <a16:creationId xmlns:a16="http://schemas.microsoft.com/office/drawing/2014/main" id="{967BDC2A-73A5-46BB-88A8-BC91EE14AF84}"/>
                </a:ext>
              </a:extLst>
            </p:cNvPr>
            <p:cNvSpPr>
              <a:spLocks/>
            </p:cNvSpPr>
            <p:nvPr/>
          </p:nvSpPr>
          <p:spPr bwMode="auto">
            <a:xfrm>
              <a:off x="2249" y="2703"/>
              <a:ext cx="79" cy="57"/>
            </a:xfrm>
            <a:custGeom>
              <a:avLst/>
              <a:gdLst>
                <a:gd name="T0" fmla="*/ 7 w 33"/>
                <a:gd name="T1" fmla="*/ 24 h 24"/>
                <a:gd name="T2" fmla="*/ 2 w 33"/>
                <a:gd name="T3" fmla="*/ 21 h 24"/>
                <a:gd name="T4" fmla="*/ 4 w 33"/>
                <a:gd name="T5" fmla="*/ 12 h 24"/>
                <a:gd name="T6" fmla="*/ 23 w 33"/>
                <a:gd name="T7" fmla="*/ 1 h 24"/>
                <a:gd name="T8" fmla="*/ 31 w 33"/>
                <a:gd name="T9" fmla="*/ 3 h 24"/>
                <a:gd name="T10" fmla="*/ 29 w 33"/>
                <a:gd name="T11" fmla="*/ 12 h 24"/>
                <a:gd name="T12" fmla="*/ 10 w 33"/>
                <a:gd name="T13" fmla="*/ 23 h 24"/>
                <a:gd name="T14" fmla="*/ 7 w 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7" y="24"/>
                  </a:moveTo>
                  <a:cubicBezTo>
                    <a:pt x="5" y="24"/>
                    <a:pt x="3" y="22"/>
                    <a:pt x="2" y="21"/>
                  </a:cubicBezTo>
                  <a:cubicBezTo>
                    <a:pt x="0" y="18"/>
                    <a:pt x="1" y="14"/>
                    <a:pt x="4" y="12"/>
                  </a:cubicBezTo>
                  <a:cubicBezTo>
                    <a:pt x="23" y="1"/>
                    <a:pt x="23" y="1"/>
                    <a:pt x="23" y="1"/>
                  </a:cubicBezTo>
                  <a:cubicBezTo>
                    <a:pt x="26" y="0"/>
                    <a:pt x="30" y="1"/>
                    <a:pt x="31" y="3"/>
                  </a:cubicBezTo>
                  <a:cubicBezTo>
                    <a:pt x="33" y="6"/>
                    <a:pt x="32" y="10"/>
                    <a:pt x="29" y="12"/>
                  </a:cubicBezTo>
                  <a:cubicBezTo>
                    <a:pt x="10" y="23"/>
                    <a:pt x="10" y="23"/>
                    <a:pt x="10" y="23"/>
                  </a:cubicBezTo>
                  <a:cubicBezTo>
                    <a:pt x="9" y="23"/>
                    <a:pt x="8" y="24"/>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375">
              <a:extLst>
                <a:ext uri="{FF2B5EF4-FFF2-40B4-BE49-F238E27FC236}">
                  <a16:creationId xmlns:a16="http://schemas.microsoft.com/office/drawing/2014/main" id="{33213E62-F42E-430B-AC2E-553849C09D7E}"/>
                </a:ext>
              </a:extLst>
            </p:cNvPr>
            <p:cNvSpPr>
              <a:spLocks/>
            </p:cNvSpPr>
            <p:nvPr/>
          </p:nvSpPr>
          <p:spPr bwMode="auto">
            <a:xfrm>
              <a:off x="2196" y="2631"/>
              <a:ext cx="60" cy="76"/>
            </a:xfrm>
            <a:custGeom>
              <a:avLst/>
              <a:gdLst>
                <a:gd name="T0" fmla="*/ 7 w 25"/>
                <a:gd name="T1" fmla="*/ 32 h 32"/>
                <a:gd name="T2" fmla="*/ 4 w 25"/>
                <a:gd name="T3" fmla="*/ 31 h 32"/>
                <a:gd name="T4" fmla="*/ 2 w 25"/>
                <a:gd name="T5" fmla="*/ 23 h 32"/>
                <a:gd name="T6" fmla="*/ 13 w 25"/>
                <a:gd name="T7" fmla="*/ 4 h 32"/>
                <a:gd name="T8" fmla="*/ 21 w 25"/>
                <a:gd name="T9" fmla="*/ 1 h 32"/>
                <a:gd name="T10" fmla="*/ 24 w 25"/>
                <a:gd name="T11" fmla="*/ 10 h 32"/>
                <a:gd name="T12" fmla="*/ 12 w 25"/>
                <a:gd name="T13" fmla="*/ 29 h 32"/>
                <a:gd name="T14" fmla="*/ 7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7" y="32"/>
                  </a:moveTo>
                  <a:cubicBezTo>
                    <a:pt x="6" y="32"/>
                    <a:pt x="5" y="32"/>
                    <a:pt x="4" y="31"/>
                  </a:cubicBezTo>
                  <a:cubicBezTo>
                    <a:pt x="1" y="29"/>
                    <a:pt x="0" y="26"/>
                    <a:pt x="2" y="23"/>
                  </a:cubicBezTo>
                  <a:cubicBezTo>
                    <a:pt x="13" y="4"/>
                    <a:pt x="13" y="4"/>
                    <a:pt x="13" y="4"/>
                  </a:cubicBezTo>
                  <a:cubicBezTo>
                    <a:pt x="15" y="1"/>
                    <a:pt x="18" y="0"/>
                    <a:pt x="21" y="1"/>
                  </a:cubicBezTo>
                  <a:cubicBezTo>
                    <a:pt x="24" y="3"/>
                    <a:pt x="25" y="7"/>
                    <a:pt x="24" y="10"/>
                  </a:cubicBezTo>
                  <a:cubicBezTo>
                    <a:pt x="12" y="29"/>
                    <a:pt x="12" y="29"/>
                    <a:pt x="12" y="29"/>
                  </a:cubicBezTo>
                  <a:cubicBezTo>
                    <a:pt x="11" y="31"/>
                    <a:pt x="9" y="32"/>
                    <a:pt x="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376">
              <a:extLst>
                <a:ext uri="{FF2B5EF4-FFF2-40B4-BE49-F238E27FC236}">
                  <a16:creationId xmlns:a16="http://schemas.microsoft.com/office/drawing/2014/main" id="{C6D0E22B-728A-4410-9B55-2604A283843B}"/>
                </a:ext>
              </a:extLst>
            </p:cNvPr>
            <p:cNvSpPr>
              <a:spLocks noEditPoints="1"/>
            </p:cNvSpPr>
            <p:nvPr/>
          </p:nvSpPr>
          <p:spPr bwMode="auto">
            <a:xfrm>
              <a:off x="2094" y="2767"/>
              <a:ext cx="487" cy="360"/>
            </a:xfrm>
            <a:custGeom>
              <a:avLst/>
              <a:gdLst>
                <a:gd name="T0" fmla="*/ 163 w 204"/>
                <a:gd name="T1" fmla="*/ 150 h 150"/>
                <a:gd name="T2" fmla="*/ 163 w 204"/>
                <a:gd name="T3" fmla="*/ 150 h 150"/>
                <a:gd name="T4" fmla="*/ 47 w 204"/>
                <a:gd name="T5" fmla="*/ 150 h 150"/>
                <a:gd name="T6" fmla="*/ 14 w 204"/>
                <a:gd name="T7" fmla="*/ 136 h 150"/>
                <a:gd name="T8" fmla="*/ 0 w 204"/>
                <a:gd name="T9" fmla="*/ 103 h 150"/>
                <a:gd name="T10" fmla="*/ 7 w 204"/>
                <a:gd name="T11" fmla="*/ 77 h 150"/>
                <a:gd name="T12" fmla="*/ 27 w 204"/>
                <a:gd name="T13" fmla="*/ 59 h 150"/>
                <a:gd name="T14" fmla="*/ 27 w 204"/>
                <a:gd name="T15" fmla="*/ 59 h 150"/>
                <a:gd name="T16" fmla="*/ 27 w 204"/>
                <a:gd name="T17" fmla="*/ 57 h 150"/>
                <a:gd name="T18" fmla="*/ 27 w 204"/>
                <a:gd name="T19" fmla="*/ 55 h 150"/>
                <a:gd name="T20" fmla="*/ 43 w 204"/>
                <a:gd name="T21" fmla="*/ 16 h 150"/>
                <a:gd name="T22" fmla="*/ 81 w 204"/>
                <a:gd name="T23" fmla="*/ 0 h 150"/>
                <a:gd name="T24" fmla="*/ 112 w 204"/>
                <a:gd name="T25" fmla="*/ 9 h 150"/>
                <a:gd name="T26" fmla="*/ 132 w 204"/>
                <a:gd name="T27" fmla="*/ 34 h 150"/>
                <a:gd name="T28" fmla="*/ 132 w 204"/>
                <a:gd name="T29" fmla="*/ 34 h 150"/>
                <a:gd name="T30" fmla="*/ 150 w 204"/>
                <a:gd name="T31" fmla="*/ 27 h 150"/>
                <a:gd name="T32" fmla="*/ 169 w 204"/>
                <a:gd name="T33" fmla="*/ 35 h 150"/>
                <a:gd name="T34" fmla="*/ 177 w 204"/>
                <a:gd name="T35" fmla="*/ 55 h 150"/>
                <a:gd name="T36" fmla="*/ 173 w 204"/>
                <a:gd name="T37" fmla="*/ 69 h 150"/>
                <a:gd name="T38" fmla="*/ 173 w 204"/>
                <a:gd name="T39" fmla="*/ 69 h 150"/>
                <a:gd name="T40" fmla="*/ 195 w 204"/>
                <a:gd name="T41" fmla="*/ 84 h 150"/>
                <a:gd name="T42" fmla="*/ 204 w 204"/>
                <a:gd name="T43" fmla="*/ 109 h 150"/>
                <a:gd name="T44" fmla="*/ 192 w 204"/>
                <a:gd name="T45" fmla="*/ 139 h 150"/>
                <a:gd name="T46" fmla="*/ 163 w 204"/>
                <a:gd name="T47" fmla="*/ 150 h 150"/>
                <a:gd name="T48" fmla="*/ 81 w 204"/>
                <a:gd name="T49" fmla="*/ 14 h 150"/>
                <a:gd name="T50" fmla="*/ 53 w 204"/>
                <a:gd name="T51" fmla="*/ 26 h 150"/>
                <a:gd name="T52" fmla="*/ 41 w 204"/>
                <a:gd name="T53" fmla="*/ 55 h 150"/>
                <a:gd name="T54" fmla="*/ 41 w 204"/>
                <a:gd name="T55" fmla="*/ 56 h 150"/>
                <a:gd name="T56" fmla="*/ 41 w 204"/>
                <a:gd name="T57" fmla="*/ 58 h 150"/>
                <a:gd name="T58" fmla="*/ 41 w 204"/>
                <a:gd name="T59" fmla="*/ 63 h 150"/>
                <a:gd name="T60" fmla="*/ 37 w 204"/>
                <a:gd name="T61" fmla="*/ 70 h 150"/>
                <a:gd name="T62" fmla="*/ 33 w 204"/>
                <a:gd name="T63" fmla="*/ 72 h 150"/>
                <a:gd name="T64" fmla="*/ 19 w 204"/>
                <a:gd name="T65" fmla="*/ 84 h 150"/>
                <a:gd name="T66" fmla="*/ 14 w 204"/>
                <a:gd name="T67" fmla="*/ 103 h 150"/>
                <a:gd name="T68" fmla="*/ 24 w 204"/>
                <a:gd name="T69" fmla="*/ 127 h 150"/>
                <a:gd name="T70" fmla="*/ 47 w 204"/>
                <a:gd name="T71" fmla="*/ 136 h 150"/>
                <a:gd name="T72" fmla="*/ 163 w 204"/>
                <a:gd name="T73" fmla="*/ 136 h 150"/>
                <a:gd name="T74" fmla="*/ 182 w 204"/>
                <a:gd name="T75" fmla="*/ 129 h 150"/>
                <a:gd name="T76" fmla="*/ 190 w 204"/>
                <a:gd name="T77" fmla="*/ 109 h 150"/>
                <a:gd name="T78" fmla="*/ 184 w 204"/>
                <a:gd name="T79" fmla="*/ 93 h 150"/>
                <a:gd name="T80" fmla="*/ 169 w 204"/>
                <a:gd name="T81" fmla="*/ 83 h 150"/>
                <a:gd name="T82" fmla="*/ 160 w 204"/>
                <a:gd name="T83" fmla="*/ 81 h 150"/>
                <a:gd name="T84" fmla="*/ 155 w 204"/>
                <a:gd name="T85" fmla="*/ 77 h 150"/>
                <a:gd name="T86" fmla="*/ 155 w 204"/>
                <a:gd name="T87" fmla="*/ 70 h 150"/>
                <a:gd name="T88" fmla="*/ 161 w 204"/>
                <a:gd name="T89" fmla="*/ 62 h 150"/>
                <a:gd name="T90" fmla="*/ 163 w 204"/>
                <a:gd name="T91" fmla="*/ 55 h 150"/>
                <a:gd name="T92" fmla="*/ 159 w 204"/>
                <a:gd name="T93" fmla="*/ 45 h 150"/>
                <a:gd name="T94" fmla="*/ 150 w 204"/>
                <a:gd name="T95" fmla="*/ 41 h 150"/>
                <a:gd name="T96" fmla="*/ 141 w 204"/>
                <a:gd name="T97" fmla="*/ 45 h 150"/>
                <a:gd name="T98" fmla="*/ 134 w 204"/>
                <a:gd name="T99" fmla="*/ 51 h 150"/>
                <a:gd name="T100" fmla="*/ 128 w 204"/>
                <a:gd name="T101" fmla="*/ 53 h 150"/>
                <a:gd name="T102" fmla="*/ 123 w 204"/>
                <a:gd name="T103" fmla="*/ 48 h 150"/>
                <a:gd name="T104" fmla="*/ 119 w 204"/>
                <a:gd name="T105" fmla="*/ 39 h 150"/>
                <a:gd name="T106" fmla="*/ 104 w 204"/>
                <a:gd name="T107" fmla="*/ 21 h 150"/>
                <a:gd name="T108" fmla="*/ 81 w 204"/>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150">
                  <a:moveTo>
                    <a:pt x="163" y="150"/>
                  </a:moveTo>
                  <a:cubicBezTo>
                    <a:pt x="163" y="150"/>
                    <a:pt x="163" y="150"/>
                    <a:pt x="163" y="150"/>
                  </a:cubicBezTo>
                  <a:cubicBezTo>
                    <a:pt x="47" y="150"/>
                    <a:pt x="47" y="150"/>
                    <a:pt x="47" y="150"/>
                  </a:cubicBezTo>
                  <a:cubicBezTo>
                    <a:pt x="34" y="150"/>
                    <a:pt x="23" y="146"/>
                    <a:pt x="14" y="136"/>
                  </a:cubicBezTo>
                  <a:cubicBezTo>
                    <a:pt x="4" y="127"/>
                    <a:pt x="0" y="116"/>
                    <a:pt x="0" y="103"/>
                  </a:cubicBezTo>
                  <a:cubicBezTo>
                    <a:pt x="0" y="93"/>
                    <a:pt x="2" y="85"/>
                    <a:pt x="7" y="77"/>
                  </a:cubicBezTo>
                  <a:cubicBezTo>
                    <a:pt x="12" y="69"/>
                    <a:pt x="19" y="63"/>
                    <a:pt x="27" y="59"/>
                  </a:cubicBezTo>
                  <a:cubicBezTo>
                    <a:pt x="27" y="59"/>
                    <a:pt x="27" y="59"/>
                    <a:pt x="27" y="59"/>
                  </a:cubicBezTo>
                  <a:cubicBezTo>
                    <a:pt x="27" y="58"/>
                    <a:pt x="27" y="57"/>
                    <a:pt x="27" y="57"/>
                  </a:cubicBezTo>
                  <a:cubicBezTo>
                    <a:pt x="27" y="56"/>
                    <a:pt x="27" y="55"/>
                    <a:pt x="27" y="55"/>
                  </a:cubicBezTo>
                  <a:cubicBezTo>
                    <a:pt x="27" y="39"/>
                    <a:pt x="32" y="27"/>
                    <a:pt x="43" y="16"/>
                  </a:cubicBezTo>
                  <a:cubicBezTo>
                    <a:pt x="54" y="5"/>
                    <a:pt x="66" y="0"/>
                    <a:pt x="81" y="0"/>
                  </a:cubicBezTo>
                  <a:cubicBezTo>
                    <a:pt x="93" y="0"/>
                    <a:pt x="103" y="3"/>
                    <a:pt x="112" y="9"/>
                  </a:cubicBezTo>
                  <a:cubicBezTo>
                    <a:pt x="121" y="16"/>
                    <a:pt x="128" y="24"/>
                    <a:pt x="132" y="34"/>
                  </a:cubicBezTo>
                  <a:cubicBezTo>
                    <a:pt x="132" y="34"/>
                    <a:pt x="132" y="34"/>
                    <a:pt x="132" y="34"/>
                  </a:cubicBezTo>
                  <a:cubicBezTo>
                    <a:pt x="137" y="30"/>
                    <a:pt x="143" y="27"/>
                    <a:pt x="150" y="27"/>
                  </a:cubicBezTo>
                  <a:cubicBezTo>
                    <a:pt x="157" y="27"/>
                    <a:pt x="164" y="30"/>
                    <a:pt x="169" y="35"/>
                  </a:cubicBezTo>
                  <a:cubicBezTo>
                    <a:pt x="174" y="41"/>
                    <a:pt x="177" y="47"/>
                    <a:pt x="177" y="55"/>
                  </a:cubicBezTo>
                  <a:cubicBezTo>
                    <a:pt x="177" y="60"/>
                    <a:pt x="175" y="65"/>
                    <a:pt x="173" y="69"/>
                  </a:cubicBezTo>
                  <a:cubicBezTo>
                    <a:pt x="173" y="69"/>
                    <a:pt x="173" y="69"/>
                    <a:pt x="173" y="69"/>
                  </a:cubicBezTo>
                  <a:cubicBezTo>
                    <a:pt x="182" y="72"/>
                    <a:pt x="189" y="76"/>
                    <a:pt x="195" y="84"/>
                  </a:cubicBezTo>
                  <a:cubicBezTo>
                    <a:pt x="201" y="91"/>
                    <a:pt x="204" y="100"/>
                    <a:pt x="204" y="109"/>
                  </a:cubicBezTo>
                  <a:cubicBezTo>
                    <a:pt x="204" y="121"/>
                    <a:pt x="200" y="130"/>
                    <a:pt x="192" y="139"/>
                  </a:cubicBezTo>
                  <a:cubicBezTo>
                    <a:pt x="184" y="146"/>
                    <a:pt x="175" y="150"/>
                    <a:pt x="163" y="150"/>
                  </a:cubicBezTo>
                  <a:close/>
                  <a:moveTo>
                    <a:pt x="81" y="14"/>
                  </a:moveTo>
                  <a:cubicBezTo>
                    <a:pt x="70" y="14"/>
                    <a:pt x="61" y="18"/>
                    <a:pt x="53" y="26"/>
                  </a:cubicBezTo>
                  <a:cubicBezTo>
                    <a:pt x="45" y="34"/>
                    <a:pt x="41" y="43"/>
                    <a:pt x="41" y="55"/>
                  </a:cubicBezTo>
                  <a:cubicBezTo>
                    <a:pt x="41" y="55"/>
                    <a:pt x="41" y="55"/>
                    <a:pt x="41" y="56"/>
                  </a:cubicBezTo>
                  <a:cubicBezTo>
                    <a:pt x="41" y="57"/>
                    <a:pt x="41" y="57"/>
                    <a:pt x="41" y="58"/>
                  </a:cubicBezTo>
                  <a:cubicBezTo>
                    <a:pt x="41" y="63"/>
                    <a:pt x="41" y="63"/>
                    <a:pt x="41" y="63"/>
                  </a:cubicBezTo>
                  <a:cubicBezTo>
                    <a:pt x="42" y="66"/>
                    <a:pt x="40" y="69"/>
                    <a:pt x="37" y="70"/>
                  </a:cubicBezTo>
                  <a:cubicBezTo>
                    <a:pt x="33" y="72"/>
                    <a:pt x="33" y="72"/>
                    <a:pt x="33" y="72"/>
                  </a:cubicBezTo>
                  <a:cubicBezTo>
                    <a:pt x="27" y="75"/>
                    <a:pt x="23" y="79"/>
                    <a:pt x="19" y="84"/>
                  </a:cubicBezTo>
                  <a:cubicBezTo>
                    <a:pt x="15" y="90"/>
                    <a:pt x="14" y="96"/>
                    <a:pt x="14" y="103"/>
                  </a:cubicBezTo>
                  <a:cubicBezTo>
                    <a:pt x="14" y="112"/>
                    <a:pt x="17" y="120"/>
                    <a:pt x="24" y="127"/>
                  </a:cubicBezTo>
                  <a:cubicBezTo>
                    <a:pt x="30" y="133"/>
                    <a:pt x="38" y="136"/>
                    <a:pt x="47" y="136"/>
                  </a:cubicBezTo>
                  <a:cubicBezTo>
                    <a:pt x="163" y="136"/>
                    <a:pt x="163" y="136"/>
                    <a:pt x="163" y="136"/>
                  </a:cubicBezTo>
                  <a:cubicBezTo>
                    <a:pt x="171" y="136"/>
                    <a:pt x="177" y="134"/>
                    <a:pt x="182" y="129"/>
                  </a:cubicBezTo>
                  <a:cubicBezTo>
                    <a:pt x="188" y="123"/>
                    <a:pt x="190" y="117"/>
                    <a:pt x="190" y="109"/>
                  </a:cubicBezTo>
                  <a:cubicBezTo>
                    <a:pt x="190" y="103"/>
                    <a:pt x="188" y="98"/>
                    <a:pt x="184" y="93"/>
                  </a:cubicBezTo>
                  <a:cubicBezTo>
                    <a:pt x="180" y="88"/>
                    <a:pt x="175" y="85"/>
                    <a:pt x="169" y="83"/>
                  </a:cubicBezTo>
                  <a:cubicBezTo>
                    <a:pt x="160" y="81"/>
                    <a:pt x="160" y="81"/>
                    <a:pt x="160" y="81"/>
                  </a:cubicBezTo>
                  <a:cubicBezTo>
                    <a:pt x="157" y="80"/>
                    <a:pt x="156" y="79"/>
                    <a:pt x="155" y="77"/>
                  </a:cubicBezTo>
                  <a:cubicBezTo>
                    <a:pt x="154" y="75"/>
                    <a:pt x="154" y="72"/>
                    <a:pt x="155" y="70"/>
                  </a:cubicBezTo>
                  <a:cubicBezTo>
                    <a:pt x="161" y="62"/>
                    <a:pt x="161" y="62"/>
                    <a:pt x="161" y="62"/>
                  </a:cubicBezTo>
                  <a:cubicBezTo>
                    <a:pt x="162" y="60"/>
                    <a:pt x="163" y="57"/>
                    <a:pt x="163" y="55"/>
                  </a:cubicBezTo>
                  <a:cubicBezTo>
                    <a:pt x="163" y="51"/>
                    <a:pt x="162" y="48"/>
                    <a:pt x="159" y="45"/>
                  </a:cubicBezTo>
                  <a:cubicBezTo>
                    <a:pt x="156" y="43"/>
                    <a:pt x="153" y="41"/>
                    <a:pt x="150" y="41"/>
                  </a:cubicBezTo>
                  <a:cubicBezTo>
                    <a:pt x="146" y="41"/>
                    <a:pt x="144" y="42"/>
                    <a:pt x="141" y="45"/>
                  </a:cubicBezTo>
                  <a:cubicBezTo>
                    <a:pt x="134" y="51"/>
                    <a:pt x="134" y="51"/>
                    <a:pt x="134" y="51"/>
                  </a:cubicBezTo>
                  <a:cubicBezTo>
                    <a:pt x="132" y="53"/>
                    <a:pt x="130" y="53"/>
                    <a:pt x="128" y="53"/>
                  </a:cubicBezTo>
                  <a:cubicBezTo>
                    <a:pt x="125" y="52"/>
                    <a:pt x="123" y="51"/>
                    <a:pt x="123" y="48"/>
                  </a:cubicBezTo>
                  <a:cubicBezTo>
                    <a:pt x="119" y="39"/>
                    <a:pt x="119" y="39"/>
                    <a:pt x="119" y="39"/>
                  </a:cubicBezTo>
                  <a:cubicBezTo>
                    <a:pt x="116" y="32"/>
                    <a:pt x="111" y="26"/>
                    <a:pt x="104" y="21"/>
                  </a:cubicBezTo>
                  <a:cubicBezTo>
                    <a:pt x="97" y="16"/>
                    <a:pt x="90" y="14"/>
                    <a:pt x="8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17" name="Group 379">
            <a:extLst>
              <a:ext uri="{FF2B5EF4-FFF2-40B4-BE49-F238E27FC236}">
                <a16:creationId xmlns:a16="http://schemas.microsoft.com/office/drawing/2014/main" id="{9A321E87-F558-43EE-89A9-722BE6F2266B}"/>
              </a:ext>
            </a:extLst>
          </p:cNvPr>
          <p:cNvGrpSpPr>
            <a:grpSpLocks noChangeAspect="1"/>
          </p:cNvGrpSpPr>
          <p:nvPr/>
        </p:nvGrpSpPr>
        <p:grpSpPr bwMode="auto">
          <a:xfrm>
            <a:off x="6305055" y="4151407"/>
            <a:ext cx="801034" cy="937695"/>
            <a:chOff x="1979" y="2525"/>
            <a:chExt cx="491" cy="659"/>
          </a:xfrm>
          <a:solidFill>
            <a:schemeClr val="tx1"/>
          </a:solidFill>
        </p:grpSpPr>
        <p:sp>
          <p:nvSpPr>
            <p:cNvPr id="18" name="Freeform 380">
              <a:extLst>
                <a:ext uri="{FF2B5EF4-FFF2-40B4-BE49-F238E27FC236}">
                  <a16:creationId xmlns:a16="http://schemas.microsoft.com/office/drawing/2014/main" id="{D1B25B9C-11D6-4F75-BF34-B10ADBA54791}"/>
                </a:ext>
              </a:extLst>
            </p:cNvPr>
            <p:cNvSpPr>
              <a:spLocks/>
            </p:cNvSpPr>
            <p:nvPr/>
          </p:nvSpPr>
          <p:spPr bwMode="auto">
            <a:xfrm>
              <a:off x="2137" y="2912"/>
              <a:ext cx="168" cy="272"/>
            </a:xfrm>
            <a:custGeom>
              <a:avLst/>
              <a:gdLst>
                <a:gd name="T0" fmla="*/ 69 w 70"/>
                <a:gd name="T1" fmla="*/ 19 h 114"/>
                <a:gd name="T2" fmla="*/ 66 w 70"/>
                <a:gd name="T3" fmla="*/ 17 h 114"/>
                <a:gd name="T4" fmla="*/ 65 w 70"/>
                <a:gd name="T5" fmla="*/ 18 h 114"/>
                <a:gd name="T6" fmla="*/ 35 w 70"/>
                <a:gd name="T7" fmla="*/ 25 h 114"/>
                <a:gd name="T8" fmla="*/ 44 w 70"/>
                <a:gd name="T9" fmla="*/ 0 h 114"/>
                <a:gd name="T10" fmla="*/ 13 w 70"/>
                <a:gd name="T11" fmla="*/ 0 h 114"/>
                <a:gd name="T12" fmla="*/ 1 w 70"/>
                <a:gd name="T13" fmla="*/ 51 h 114"/>
                <a:gd name="T14" fmla="*/ 2 w 70"/>
                <a:gd name="T15" fmla="*/ 54 h 114"/>
                <a:gd name="T16" fmla="*/ 4 w 70"/>
                <a:gd name="T17" fmla="*/ 55 h 114"/>
                <a:gd name="T18" fmla="*/ 5 w 70"/>
                <a:gd name="T19" fmla="*/ 55 h 114"/>
                <a:gd name="T20" fmla="*/ 36 w 70"/>
                <a:gd name="T21" fmla="*/ 47 h 114"/>
                <a:gd name="T22" fmla="*/ 21 w 70"/>
                <a:gd name="T23" fmla="*/ 110 h 114"/>
                <a:gd name="T24" fmla="*/ 23 w 70"/>
                <a:gd name="T25" fmla="*/ 113 h 114"/>
                <a:gd name="T26" fmla="*/ 24 w 70"/>
                <a:gd name="T27" fmla="*/ 114 h 114"/>
                <a:gd name="T28" fmla="*/ 28 w 70"/>
                <a:gd name="T29" fmla="*/ 112 h 114"/>
                <a:gd name="T30" fmla="*/ 70 w 70"/>
                <a:gd name="T31" fmla="*/ 22 h 114"/>
                <a:gd name="T32" fmla="*/ 69 w 70"/>
                <a:gd name="T33"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4">
                  <a:moveTo>
                    <a:pt x="69" y="19"/>
                  </a:moveTo>
                  <a:cubicBezTo>
                    <a:pt x="68" y="18"/>
                    <a:pt x="67" y="17"/>
                    <a:pt x="66" y="17"/>
                  </a:cubicBezTo>
                  <a:cubicBezTo>
                    <a:pt x="66" y="17"/>
                    <a:pt x="66" y="18"/>
                    <a:pt x="65" y="18"/>
                  </a:cubicBezTo>
                  <a:cubicBezTo>
                    <a:pt x="35" y="25"/>
                    <a:pt x="35" y="25"/>
                    <a:pt x="35" y="25"/>
                  </a:cubicBezTo>
                  <a:cubicBezTo>
                    <a:pt x="44" y="0"/>
                    <a:pt x="44" y="0"/>
                    <a:pt x="44" y="0"/>
                  </a:cubicBezTo>
                  <a:cubicBezTo>
                    <a:pt x="13" y="0"/>
                    <a:pt x="13" y="0"/>
                    <a:pt x="13" y="0"/>
                  </a:cubicBezTo>
                  <a:cubicBezTo>
                    <a:pt x="1" y="51"/>
                    <a:pt x="1" y="51"/>
                    <a:pt x="1" y="51"/>
                  </a:cubicBezTo>
                  <a:cubicBezTo>
                    <a:pt x="0" y="52"/>
                    <a:pt x="1" y="53"/>
                    <a:pt x="2" y="54"/>
                  </a:cubicBezTo>
                  <a:cubicBezTo>
                    <a:pt x="2" y="55"/>
                    <a:pt x="3" y="55"/>
                    <a:pt x="4" y="55"/>
                  </a:cubicBezTo>
                  <a:cubicBezTo>
                    <a:pt x="4" y="55"/>
                    <a:pt x="5" y="55"/>
                    <a:pt x="5" y="55"/>
                  </a:cubicBezTo>
                  <a:cubicBezTo>
                    <a:pt x="36" y="47"/>
                    <a:pt x="36" y="47"/>
                    <a:pt x="36" y="47"/>
                  </a:cubicBezTo>
                  <a:cubicBezTo>
                    <a:pt x="21" y="110"/>
                    <a:pt x="21" y="110"/>
                    <a:pt x="21" y="110"/>
                  </a:cubicBezTo>
                  <a:cubicBezTo>
                    <a:pt x="21" y="111"/>
                    <a:pt x="22" y="113"/>
                    <a:pt x="23" y="113"/>
                  </a:cubicBezTo>
                  <a:cubicBezTo>
                    <a:pt x="24" y="114"/>
                    <a:pt x="24" y="114"/>
                    <a:pt x="24" y="114"/>
                  </a:cubicBezTo>
                  <a:cubicBezTo>
                    <a:pt x="26" y="114"/>
                    <a:pt x="27" y="113"/>
                    <a:pt x="28" y="112"/>
                  </a:cubicBezTo>
                  <a:cubicBezTo>
                    <a:pt x="70" y="22"/>
                    <a:pt x="70" y="22"/>
                    <a:pt x="70" y="22"/>
                  </a:cubicBezTo>
                  <a:cubicBezTo>
                    <a:pt x="70" y="21"/>
                    <a:pt x="70" y="20"/>
                    <a:pt x="6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381">
              <a:extLst>
                <a:ext uri="{FF2B5EF4-FFF2-40B4-BE49-F238E27FC236}">
                  <a16:creationId xmlns:a16="http://schemas.microsoft.com/office/drawing/2014/main" id="{FE9A6871-8BE8-43F8-80AE-BA02F4C55C44}"/>
                </a:ext>
              </a:extLst>
            </p:cNvPr>
            <p:cNvSpPr>
              <a:spLocks noEditPoints="1"/>
            </p:cNvSpPr>
            <p:nvPr/>
          </p:nvSpPr>
          <p:spPr bwMode="auto">
            <a:xfrm>
              <a:off x="1979" y="2525"/>
              <a:ext cx="491" cy="358"/>
            </a:xfrm>
            <a:custGeom>
              <a:avLst/>
              <a:gdLst>
                <a:gd name="T0" fmla="*/ 164 w 205"/>
                <a:gd name="T1" fmla="*/ 150 h 150"/>
                <a:gd name="T2" fmla="*/ 164 w 205"/>
                <a:gd name="T3" fmla="*/ 150 h 150"/>
                <a:gd name="T4" fmla="*/ 48 w 205"/>
                <a:gd name="T5" fmla="*/ 150 h 150"/>
                <a:gd name="T6" fmla="*/ 14 w 205"/>
                <a:gd name="T7" fmla="*/ 136 h 150"/>
                <a:gd name="T8" fmla="*/ 0 w 205"/>
                <a:gd name="T9" fmla="*/ 102 h 150"/>
                <a:gd name="T10" fmla="*/ 8 w 205"/>
                <a:gd name="T11" fmla="*/ 77 h 150"/>
                <a:gd name="T12" fmla="*/ 28 w 205"/>
                <a:gd name="T13" fmla="*/ 59 h 150"/>
                <a:gd name="T14" fmla="*/ 28 w 205"/>
                <a:gd name="T15" fmla="*/ 59 h 150"/>
                <a:gd name="T16" fmla="*/ 28 w 205"/>
                <a:gd name="T17" fmla="*/ 56 h 150"/>
                <a:gd name="T18" fmla="*/ 28 w 205"/>
                <a:gd name="T19" fmla="*/ 54 h 150"/>
                <a:gd name="T20" fmla="*/ 44 w 205"/>
                <a:gd name="T21" fmla="*/ 16 h 150"/>
                <a:gd name="T22" fmla="*/ 82 w 205"/>
                <a:gd name="T23" fmla="*/ 0 h 150"/>
                <a:gd name="T24" fmla="*/ 113 w 205"/>
                <a:gd name="T25" fmla="*/ 9 h 150"/>
                <a:gd name="T26" fmla="*/ 133 w 205"/>
                <a:gd name="T27" fmla="*/ 34 h 150"/>
                <a:gd name="T28" fmla="*/ 133 w 205"/>
                <a:gd name="T29" fmla="*/ 34 h 150"/>
                <a:gd name="T30" fmla="*/ 150 w 205"/>
                <a:gd name="T31" fmla="*/ 27 h 150"/>
                <a:gd name="T32" fmla="*/ 170 w 205"/>
                <a:gd name="T33" fmla="*/ 35 h 150"/>
                <a:gd name="T34" fmla="*/ 178 w 205"/>
                <a:gd name="T35" fmla="*/ 54 h 150"/>
                <a:gd name="T36" fmla="*/ 173 w 205"/>
                <a:gd name="T37" fmla="*/ 69 h 150"/>
                <a:gd name="T38" fmla="*/ 173 w 205"/>
                <a:gd name="T39" fmla="*/ 69 h 150"/>
                <a:gd name="T40" fmla="*/ 196 w 205"/>
                <a:gd name="T41" fmla="*/ 84 h 150"/>
                <a:gd name="T42" fmla="*/ 205 w 205"/>
                <a:gd name="T43" fmla="*/ 109 h 150"/>
                <a:gd name="T44" fmla="*/ 193 w 205"/>
                <a:gd name="T45" fmla="*/ 138 h 150"/>
                <a:gd name="T46" fmla="*/ 164 w 205"/>
                <a:gd name="T47" fmla="*/ 150 h 150"/>
                <a:gd name="T48" fmla="*/ 82 w 205"/>
                <a:gd name="T49" fmla="*/ 14 h 150"/>
                <a:gd name="T50" fmla="*/ 54 w 205"/>
                <a:gd name="T51" fmla="*/ 26 h 150"/>
                <a:gd name="T52" fmla="*/ 42 w 205"/>
                <a:gd name="T53" fmla="*/ 54 h 150"/>
                <a:gd name="T54" fmla="*/ 42 w 205"/>
                <a:gd name="T55" fmla="*/ 56 h 150"/>
                <a:gd name="T56" fmla="*/ 42 w 205"/>
                <a:gd name="T57" fmla="*/ 58 h 150"/>
                <a:gd name="T58" fmla="*/ 42 w 205"/>
                <a:gd name="T59" fmla="*/ 63 h 150"/>
                <a:gd name="T60" fmla="*/ 38 w 205"/>
                <a:gd name="T61" fmla="*/ 70 h 150"/>
                <a:gd name="T62" fmla="*/ 34 w 205"/>
                <a:gd name="T63" fmla="*/ 72 h 150"/>
                <a:gd name="T64" fmla="*/ 20 w 205"/>
                <a:gd name="T65" fmla="*/ 84 h 150"/>
                <a:gd name="T66" fmla="*/ 14 w 205"/>
                <a:gd name="T67" fmla="*/ 102 h 150"/>
                <a:gd name="T68" fmla="*/ 24 w 205"/>
                <a:gd name="T69" fmla="*/ 126 h 150"/>
                <a:gd name="T70" fmla="*/ 48 w 205"/>
                <a:gd name="T71" fmla="*/ 136 h 150"/>
                <a:gd name="T72" fmla="*/ 164 w 205"/>
                <a:gd name="T73" fmla="*/ 136 h 150"/>
                <a:gd name="T74" fmla="*/ 183 w 205"/>
                <a:gd name="T75" fmla="*/ 128 h 150"/>
                <a:gd name="T76" fmla="*/ 191 w 205"/>
                <a:gd name="T77" fmla="*/ 109 h 150"/>
                <a:gd name="T78" fmla="*/ 185 w 205"/>
                <a:gd name="T79" fmla="*/ 92 h 150"/>
                <a:gd name="T80" fmla="*/ 170 w 205"/>
                <a:gd name="T81" fmla="*/ 83 h 150"/>
                <a:gd name="T82" fmla="*/ 160 w 205"/>
                <a:gd name="T83" fmla="*/ 81 h 150"/>
                <a:gd name="T84" fmla="*/ 155 w 205"/>
                <a:gd name="T85" fmla="*/ 76 h 150"/>
                <a:gd name="T86" fmla="*/ 156 w 205"/>
                <a:gd name="T87" fmla="*/ 70 h 150"/>
                <a:gd name="T88" fmla="*/ 161 w 205"/>
                <a:gd name="T89" fmla="*/ 62 h 150"/>
                <a:gd name="T90" fmla="*/ 164 w 205"/>
                <a:gd name="T91" fmla="*/ 54 h 150"/>
                <a:gd name="T92" fmla="*/ 160 w 205"/>
                <a:gd name="T93" fmla="*/ 45 h 150"/>
                <a:gd name="T94" fmla="*/ 150 w 205"/>
                <a:gd name="T95" fmla="*/ 41 h 150"/>
                <a:gd name="T96" fmla="*/ 142 w 205"/>
                <a:gd name="T97" fmla="*/ 44 h 150"/>
                <a:gd name="T98" fmla="*/ 135 w 205"/>
                <a:gd name="T99" fmla="*/ 51 h 150"/>
                <a:gd name="T100" fmla="*/ 128 w 205"/>
                <a:gd name="T101" fmla="*/ 52 h 150"/>
                <a:gd name="T102" fmla="*/ 123 w 205"/>
                <a:gd name="T103" fmla="*/ 48 h 150"/>
                <a:gd name="T104" fmla="*/ 120 w 205"/>
                <a:gd name="T105" fmla="*/ 39 h 150"/>
                <a:gd name="T106" fmla="*/ 105 w 205"/>
                <a:gd name="T107" fmla="*/ 21 h 150"/>
                <a:gd name="T108" fmla="*/ 82 w 205"/>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50">
                  <a:moveTo>
                    <a:pt x="164" y="150"/>
                  </a:moveTo>
                  <a:cubicBezTo>
                    <a:pt x="164" y="150"/>
                    <a:pt x="164" y="150"/>
                    <a:pt x="164" y="150"/>
                  </a:cubicBezTo>
                  <a:cubicBezTo>
                    <a:pt x="48" y="150"/>
                    <a:pt x="48" y="150"/>
                    <a:pt x="48" y="150"/>
                  </a:cubicBezTo>
                  <a:cubicBezTo>
                    <a:pt x="35" y="150"/>
                    <a:pt x="23" y="146"/>
                    <a:pt x="14" y="136"/>
                  </a:cubicBezTo>
                  <a:cubicBezTo>
                    <a:pt x="5" y="127"/>
                    <a:pt x="0" y="116"/>
                    <a:pt x="0" y="102"/>
                  </a:cubicBezTo>
                  <a:cubicBezTo>
                    <a:pt x="0" y="93"/>
                    <a:pt x="3" y="84"/>
                    <a:pt x="8" y="77"/>
                  </a:cubicBezTo>
                  <a:cubicBezTo>
                    <a:pt x="13" y="69"/>
                    <a:pt x="20" y="63"/>
                    <a:pt x="28" y="59"/>
                  </a:cubicBezTo>
                  <a:cubicBezTo>
                    <a:pt x="28" y="59"/>
                    <a:pt x="28" y="59"/>
                    <a:pt x="28" y="59"/>
                  </a:cubicBezTo>
                  <a:cubicBezTo>
                    <a:pt x="28" y="58"/>
                    <a:pt x="28" y="57"/>
                    <a:pt x="28" y="56"/>
                  </a:cubicBezTo>
                  <a:cubicBezTo>
                    <a:pt x="28" y="56"/>
                    <a:pt x="28" y="55"/>
                    <a:pt x="28" y="54"/>
                  </a:cubicBezTo>
                  <a:cubicBezTo>
                    <a:pt x="28" y="39"/>
                    <a:pt x="33" y="26"/>
                    <a:pt x="44" y="16"/>
                  </a:cubicBezTo>
                  <a:cubicBezTo>
                    <a:pt x="54" y="5"/>
                    <a:pt x="67" y="0"/>
                    <a:pt x="82" y="0"/>
                  </a:cubicBezTo>
                  <a:cubicBezTo>
                    <a:pt x="94" y="0"/>
                    <a:pt x="104" y="3"/>
                    <a:pt x="113" y="9"/>
                  </a:cubicBezTo>
                  <a:cubicBezTo>
                    <a:pt x="122" y="15"/>
                    <a:pt x="129" y="24"/>
                    <a:pt x="133" y="34"/>
                  </a:cubicBezTo>
                  <a:cubicBezTo>
                    <a:pt x="133" y="34"/>
                    <a:pt x="133" y="34"/>
                    <a:pt x="133" y="34"/>
                  </a:cubicBezTo>
                  <a:cubicBezTo>
                    <a:pt x="138" y="29"/>
                    <a:pt x="144" y="27"/>
                    <a:pt x="150" y="27"/>
                  </a:cubicBezTo>
                  <a:cubicBezTo>
                    <a:pt x="158" y="27"/>
                    <a:pt x="164" y="30"/>
                    <a:pt x="170" y="35"/>
                  </a:cubicBezTo>
                  <a:cubicBezTo>
                    <a:pt x="175" y="40"/>
                    <a:pt x="178" y="47"/>
                    <a:pt x="178" y="54"/>
                  </a:cubicBezTo>
                  <a:cubicBezTo>
                    <a:pt x="178" y="60"/>
                    <a:pt x="176" y="65"/>
                    <a:pt x="173" y="69"/>
                  </a:cubicBezTo>
                  <a:cubicBezTo>
                    <a:pt x="173" y="69"/>
                    <a:pt x="173" y="69"/>
                    <a:pt x="173" y="69"/>
                  </a:cubicBezTo>
                  <a:cubicBezTo>
                    <a:pt x="183" y="71"/>
                    <a:pt x="190" y="76"/>
                    <a:pt x="196" y="84"/>
                  </a:cubicBezTo>
                  <a:cubicBezTo>
                    <a:pt x="202" y="91"/>
                    <a:pt x="205" y="99"/>
                    <a:pt x="205" y="109"/>
                  </a:cubicBezTo>
                  <a:cubicBezTo>
                    <a:pt x="205" y="120"/>
                    <a:pt x="201" y="130"/>
                    <a:pt x="193" y="138"/>
                  </a:cubicBezTo>
                  <a:cubicBezTo>
                    <a:pt x="185" y="146"/>
                    <a:pt x="175" y="150"/>
                    <a:pt x="164" y="150"/>
                  </a:cubicBezTo>
                  <a:close/>
                  <a:moveTo>
                    <a:pt x="82" y="14"/>
                  </a:moveTo>
                  <a:cubicBezTo>
                    <a:pt x="71" y="14"/>
                    <a:pt x="62" y="18"/>
                    <a:pt x="54" y="26"/>
                  </a:cubicBezTo>
                  <a:cubicBezTo>
                    <a:pt x="46" y="34"/>
                    <a:pt x="42" y="43"/>
                    <a:pt x="42" y="54"/>
                  </a:cubicBezTo>
                  <a:cubicBezTo>
                    <a:pt x="42" y="55"/>
                    <a:pt x="42" y="55"/>
                    <a:pt x="42" y="56"/>
                  </a:cubicBezTo>
                  <a:cubicBezTo>
                    <a:pt x="42" y="56"/>
                    <a:pt x="42" y="57"/>
                    <a:pt x="42" y="58"/>
                  </a:cubicBezTo>
                  <a:cubicBezTo>
                    <a:pt x="42" y="63"/>
                    <a:pt x="42" y="63"/>
                    <a:pt x="42" y="63"/>
                  </a:cubicBezTo>
                  <a:cubicBezTo>
                    <a:pt x="42" y="66"/>
                    <a:pt x="41" y="69"/>
                    <a:pt x="38" y="70"/>
                  </a:cubicBezTo>
                  <a:cubicBezTo>
                    <a:pt x="34" y="72"/>
                    <a:pt x="34" y="72"/>
                    <a:pt x="34" y="72"/>
                  </a:cubicBezTo>
                  <a:cubicBezTo>
                    <a:pt x="28" y="75"/>
                    <a:pt x="23" y="79"/>
                    <a:pt x="20" y="84"/>
                  </a:cubicBezTo>
                  <a:cubicBezTo>
                    <a:pt x="16" y="90"/>
                    <a:pt x="14" y="96"/>
                    <a:pt x="14" y="102"/>
                  </a:cubicBezTo>
                  <a:cubicBezTo>
                    <a:pt x="14" y="112"/>
                    <a:pt x="18" y="120"/>
                    <a:pt x="24" y="126"/>
                  </a:cubicBezTo>
                  <a:cubicBezTo>
                    <a:pt x="31" y="133"/>
                    <a:pt x="38" y="136"/>
                    <a:pt x="48" y="136"/>
                  </a:cubicBezTo>
                  <a:cubicBezTo>
                    <a:pt x="164" y="136"/>
                    <a:pt x="164" y="136"/>
                    <a:pt x="164" y="136"/>
                  </a:cubicBezTo>
                  <a:cubicBezTo>
                    <a:pt x="172" y="136"/>
                    <a:pt x="178" y="134"/>
                    <a:pt x="183" y="128"/>
                  </a:cubicBezTo>
                  <a:cubicBezTo>
                    <a:pt x="188" y="123"/>
                    <a:pt x="191" y="117"/>
                    <a:pt x="191" y="109"/>
                  </a:cubicBezTo>
                  <a:cubicBezTo>
                    <a:pt x="191" y="103"/>
                    <a:pt x="189" y="97"/>
                    <a:pt x="185" y="92"/>
                  </a:cubicBezTo>
                  <a:cubicBezTo>
                    <a:pt x="181" y="87"/>
                    <a:pt x="176" y="84"/>
                    <a:pt x="170" y="83"/>
                  </a:cubicBezTo>
                  <a:cubicBezTo>
                    <a:pt x="160" y="81"/>
                    <a:pt x="160" y="81"/>
                    <a:pt x="160" y="81"/>
                  </a:cubicBezTo>
                  <a:cubicBezTo>
                    <a:pt x="158" y="80"/>
                    <a:pt x="156" y="79"/>
                    <a:pt x="155" y="76"/>
                  </a:cubicBezTo>
                  <a:cubicBezTo>
                    <a:pt x="155" y="74"/>
                    <a:pt x="155" y="72"/>
                    <a:pt x="156" y="70"/>
                  </a:cubicBezTo>
                  <a:cubicBezTo>
                    <a:pt x="161" y="62"/>
                    <a:pt x="161" y="62"/>
                    <a:pt x="161" y="62"/>
                  </a:cubicBezTo>
                  <a:cubicBezTo>
                    <a:pt x="163" y="59"/>
                    <a:pt x="164" y="57"/>
                    <a:pt x="164" y="54"/>
                  </a:cubicBezTo>
                  <a:cubicBezTo>
                    <a:pt x="164" y="51"/>
                    <a:pt x="162" y="48"/>
                    <a:pt x="160" y="45"/>
                  </a:cubicBezTo>
                  <a:cubicBezTo>
                    <a:pt x="157" y="42"/>
                    <a:pt x="154" y="41"/>
                    <a:pt x="150" y="41"/>
                  </a:cubicBezTo>
                  <a:cubicBezTo>
                    <a:pt x="147" y="41"/>
                    <a:pt x="144" y="42"/>
                    <a:pt x="142" y="44"/>
                  </a:cubicBezTo>
                  <a:cubicBezTo>
                    <a:pt x="135" y="51"/>
                    <a:pt x="135" y="51"/>
                    <a:pt x="135" y="51"/>
                  </a:cubicBezTo>
                  <a:cubicBezTo>
                    <a:pt x="133" y="52"/>
                    <a:pt x="131" y="53"/>
                    <a:pt x="128" y="52"/>
                  </a:cubicBezTo>
                  <a:cubicBezTo>
                    <a:pt x="126" y="52"/>
                    <a:pt x="124" y="50"/>
                    <a:pt x="123" y="48"/>
                  </a:cubicBezTo>
                  <a:cubicBezTo>
                    <a:pt x="120" y="39"/>
                    <a:pt x="120" y="39"/>
                    <a:pt x="120" y="39"/>
                  </a:cubicBezTo>
                  <a:cubicBezTo>
                    <a:pt x="117" y="31"/>
                    <a:pt x="112" y="25"/>
                    <a:pt x="105" y="21"/>
                  </a:cubicBezTo>
                  <a:cubicBezTo>
                    <a:pt x="98" y="16"/>
                    <a:pt x="91" y="14"/>
                    <a:pt x="8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20" name="Group 399">
            <a:extLst>
              <a:ext uri="{FF2B5EF4-FFF2-40B4-BE49-F238E27FC236}">
                <a16:creationId xmlns:a16="http://schemas.microsoft.com/office/drawing/2014/main" id="{80D34682-F74F-4E67-8899-BE3F0AB00626}"/>
              </a:ext>
            </a:extLst>
          </p:cNvPr>
          <p:cNvGrpSpPr>
            <a:grpSpLocks noChangeAspect="1"/>
          </p:cNvGrpSpPr>
          <p:nvPr/>
        </p:nvGrpSpPr>
        <p:grpSpPr bwMode="auto">
          <a:xfrm>
            <a:off x="6114826" y="3005288"/>
            <a:ext cx="801737" cy="853071"/>
            <a:chOff x="2845" y="2340"/>
            <a:chExt cx="491" cy="599"/>
          </a:xfrm>
          <a:solidFill>
            <a:schemeClr val="tx1"/>
          </a:solidFill>
        </p:grpSpPr>
        <p:sp>
          <p:nvSpPr>
            <p:cNvPr id="21" name="Freeform 400">
              <a:extLst>
                <a:ext uri="{FF2B5EF4-FFF2-40B4-BE49-F238E27FC236}">
                  <a16:creationId xmlns:a16="http://schemas.microsoft.com/office/drawing/2014/main" id="{6DFA696F-F4CB-4525-9D97-77CA884A7909}"/>
                </a:ext>
              </a:extLst>
            </p:cNvPr>
            <p:cNvSpPr>
              <a:spLocks/>
            </p:cNvSpPr>
            <p:nvPr/>
          </p:nvSpPr>
          <p:spPr bwMode="auto">
            <a:xfrm>
              <a:off x="2905" y="2732"/>
              <a:ext cx="113" cy="119"/>
            </a:xfrm>
            <a:custGeom>
              <a:avLst/>
              <a:gdLst>
                <a:gd name="T0" fmla="*/ 46 w 47"/>
                <a:gd name="T1" fmla="*/ 36 h 50"/>
                <a:gd name="T2" fmla="*/ 44 w 47"/>
                <a:gd name="T3" fmla="*/ 39 h 50"/>
                <a:gd name="T4" fmla="*/ 38 w 47"/>
                <a:gd name="T5" fmla="*/ 41 h 50"/>
                <a:gd name="T6" fmla="*/ 30 w 47"/>
                <a:gd name="T7" fmla="*/ 36 h 50"/>
                <a:gd name="T8" fmla="*/ 30 w 47"/>
                <a:gd name="T9" fmla="*/ 46 h 50"/>
                <a:gd name="T10" fmla="*/ 26 w 47"/>
                <a:gd name="T11" fmla="*/ 50 h 50"/>
                <a:gd name="T12" fmla="*/ 22 w 47"/>
                <a:gd name="T13" fmla="*/ 50 h 50"/>
                <a:gd name="T14" fmla="*/ 17 w 47"/>
                <a:gd name="T15" fmla="*/ 46 h 50"/>
                <a:gd name="T16" fmla="*/ 17 w 47"/>
                <a:gd name="T17" fmla="*/ 36 h 50"/>
                <a:gd name="T18" fmla="*/ 9 w 47"/>
                <a:gd name="T19" fmla="*/ 41 h 50"/>
                <a:gd name="T20" fmla="*/ 3 w 47"/>
                <a:gd name="T21" fmla="*/ 39 h 50"/>
                <a:gd name="T22" fmla="*/ 1 w 47"/>
                <a:gd name="T23" fmla="*/ 36 h 50"/>
                <a:gd name="T24" fmla="*/ 3 w 47"/>
                <a:gd name="T25" fmla="*/ 30 h 50"/>
                <a:gd name="T26" fmla="*/ 11 w 47"/>
                <a:gd name="T27" fmla="*/ 25 h 50"/>
                <a:gd name="T28" fmla="*/ 3 w 47"/>
                <a:gd name="T29" fmla="*/ 20 h 50"/>
                <a:gd name="T30" fmla="*/ 1 w 47"/>
                <a:gd name="T31" fmla="*/ 14 h 50"/>
                <a:gd name="T32" fmla="*/ 3 w 47"/>
                <a:gd name="T33" fmla="*/ 11 h 50"/>
                <a:gd name="T34" fmla="*/ 9 w 47"/>
                <a:gd name="T35" fmla="*/ 9 h 50"/>
                <a:gd name="T36" fmla="*/ 17 w 47"/>
                <a:gd name="T37" fmla="*/ 14 h 50"/>
                <a:gd name="T38" fmla="*/ 17 w 47"/>
                <a:gd name="T39" fmla="*/ 4 h 50"/>
                <a:gd name="T40" fmla="*/ 22 w 47"/>
                <a:gd name="T41" fmla="*/ 0 h 50"/>
                <a:gd name="T42" fmla="*/ 26 w 47"/>
                <a:gd name="T43" fmla="*/ 0 h 50"/>
                <a:gd name="T44" fmla="*/ 30 w 47"/>
                <a:gd name="T45" fmla="*/ 4 h 50"/>
                <a:gd name="T46" fmla="*/ 30 w 47"/>
                <a:gd name="T47" fmla="*/ 14 h 50"/>
                <a:gd name="T48" fmla="*/ 38 w 47"/>
                <a:gd name="T49" fmla="*/ 9 h 50"/>
                <a:gd name="T50" fmla="*/ 44 w 47"/>
                <a:gd name="T51" fmla="*/ 11 h 50"/>
                <a:gd name="T52" fmla="*/ 46 w 47"/>
                <a:gd name="T53" fmla="*/ 14 h 50"/>
                <a:gd name="T54" fmla="*/ 45 w 47"/>
                <a:gd name="T55" fmla="*/ 20 h 50"/>
                <a:gd name="T56" fmla="*/ 36 w 47"/>
                <a:gd name="T57" fmla="*/ 25 h 50"/>
                <a:gd name="T58" fmla="*/ 45 w 47"/>
                <a:gd name="T59" fmla="*/ 30 h 50"/>
                <a:gd name="T60" fmla="*/ 46 w 47"/>
                <a:gd name="T6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50">
                  <a:moveTo>
                    <a:pt x="46" y="36"/>
                  </a:moveTo>
                  <a:cubicBezTo>
                    <a:pt x="44" y="39"/>
                    <a:pt x="44" y="39"/>
                    <a:pt x="44" y="39"/>
                  </a:cubicBezTo>
                  <a:cubicBezTo>
                    <a:pt x="43" y="41"/>
                    <a:pt x="40" y="42"/>
                    <a:pt x="38" y="41"/>
                  </a:cubicBezTo>
                  <a:cubicBezTo>
                    <a:pt x="30" y="36"/>
                    <a:pt x="30" y="36"/>
                    <a:pt x="30" y="36"/>
                  </a:cubicBezTo>
                  <a:cubicBezTo>
                    <a:pt x="30" y="46"/>
                    <a:pt x="30" y="46"/>
                    <a:pt x="30" y="46"/>
                  </a:cubicBezTo>
                  <a:cubicBezTo>
                    <a:pt x="30" y="48"/>
                    <a:pt x="28" y="50"/>
                    <a:pt x="26" y="50"/>
                  </a:cubicBezTo>
                  <a:cubicBezTo>
                    <a:pt x="22" y="50"/>
                    <a:pt x="22" y="50"/>
                    <a:pt x="22" y="50"/>
                  </a:cubicBezTo>
                  <a:cubicBezTo>
                    <a:pt x="19" y="50"/>
                    <a:pt x="17" y="48"/>
                    <a:pt x="17" y="46"/>
                  </a:cubicBezTo>
                  <a:cubicBezTo>
                    <a:pt x="17" y="36"/>
                    <a:pt x="17" y="36"/>
                    <a:pt x="17" y="36"/>
                  </a:cubicBezTo>
                  <a:cubicBezTo>
                    <a:pt x="9" y="41"/>
                    <a:pt x="9" y="41"/>
                    <a:pt x="9" y="41"/>
                  </a:cubicBezTo>
                  <a:cubicBezTo>
                    <a:pt x="7" y="42"/>
                    <a:pt x="4" y="41"/>
                    <a:pt x="3" y="39"/>
                  </a:cubicBezTo>
                  <a:cubicBezTo>
                    <a:pt x="1" y="36"/>
                    <a:pt x="1" y="36"/>
                    <a:pt x="1" y="36"/>
                  </a:cubicBezTo>
                  <a:cubicBezTo>
                    <a:pt x="0" y="34"/>
                    <a:pt x="1" y="31"/>
                    <a:pt x="3" y="30"/>
                  </a:cubicBezTo>
                  <a:cubicBezTo>
                    <a:pt x="11" y="25"/>
                    <a:pt x="11" y="25"/>
                    <a:pt x="11" y="25"/>
                  </a:cubicBezTo>
                  <a:cubicBezTo>
                    <a:pt x="3" y="20"/>
                    <a:pt x="3" y="20"/>
                    <a:pt x="3" y="20"/>
                  </a:cubicBezTo>
                  <a:cubicBezTo>
                    <a:pt x="1" y="19"/>
                    <a:pt x="0" y="16"/>
                    <a:pt x="1" y="14"/>
                  </a:cubicBezTo>
                  <a:cubicBezTo>
                    <a:pt x="3" y="11"/>
                    <a:pt x="3" y="11"/>
                    <a:pt x="3" y="11"/>
                  </a:cubicBezTo>
                  <a:cubicBezTo>
                    <a:pt x="4" y="9"/>
                    <a:pt x="7" y="8"/>
                    <a:pt x="9" y="9"/>
                  </a:cubicBezTo>
                  <a:cubicBezTo>
                    <a:pt x="17" y="14"/>
                    <a:pt x="17" y="14"/>
                    <a:pt x="17" y="14"/>
                  </a:cubicBezTo>
                  <a:cubicBezTo>
                    <a:pt x="17" y="4"/>
                    <a:pt x="17" y="4"/>
                    <a:pt x="17" y="4"/>
                  </a:cubicBezTo>
                  <a:cubicBezTo>
                    <a:pt x="17" y="2"/>
                    <a:pt x="19" y="0"/>
                    <a:pt x="22" y="0"/>
                  </a:cubicBezTo>
                  <a:cubicBezTo>
                    <a:pt x="26" y="0"/>
                    <a:pt x="26" y="0"/>
                    <a:pt x="26" y="0"/>
                  </a:cubicBezTo>
                  <a:cubicBezTo>
                    <a:pt x="28" y="0"/>
                    <a:pt x="30" y="2"/>
                    <a:pt x="30" y="4"/>
                  </a:cubicBezTo>
                  <a:cubicBezTo>
                    <a:pt x="30" y="14"/>
                    <a:pt x="30" y="14"/>
                    <a:pt x="30" y="14"/>
                  </a:cubicBezTo>
                  <a:cubicBezTo>
                    <a:pt x="38" y="9"/>
                    <a:pt x="38" y="9"/>
                    <a:pt x="38" y="9"/>
                  </a:cubicBezTo>
                  <a:cubicBezTo>
                    <a:pt x="40" y="8"/>
                    <a:pt x="43" y="9"/>
                    <a:pt x="44" y="11"/>
                  </a:cubicBezTo>
                  <a:cubicBezTo>
                    <a:pt x="46" y="14"/>
                    <a:pt x="46" y="14"/>
                    <a:pt x="46" y="14"/>
                  </a:cubicBezTo>
                  <a:cubicBezTo>
                    <a:pt x="47" y="16"/>
                    <a:pt x="47" y="19"/>
                    <a:pt x="45" y="20"/>
                  </a:cubicBezTo>
                  <a:cubicBezTo>
                    <a:pt x="36" y="25"/>
                    <a:pt x="36" y="25"/>
                    <a:pt x="36" y="25"/>
                  </a:cubicBezTo>
                  <a:cubicBezTo>
                    <a:pt x="45" y="30"/>
                    <a:pt x="45" y="30"/>
                    <a:pt x="45" y="30"/>
                  </a:cubicBezTo>
                  <a:cubicBezTo>
                    <a:pt x="47" y="31"/>
                    <a:pt x="47" y="34"/>
                    <a:pt x="4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401">
              <a:extLst>
                <a:ext uri="{FF2B5EF4-FFF2-40B4-BE49-F238E27FC236}">
                  <a16:creationId xmlns:a16="http://schemas.microsoft.com/office/drawing/2014/main" id="{E031C339-124B-46AF-B6F0-7B9CAF233478}"/>
                </a:ext>
              </a:extLst>
            </p:cNvPr>
            <p:cNvSpPr>
              <a:spLocks/>
            </p:cNvSpPr>
            <p:nvPr/>
          </p:nvSpPr>
          <p:spPr bwMode="auto">
            <a:xfrm>
              <a:off x="3145" y="2720"/>
              <a:ext cx="112" cy="117"/>
            </a:xfrm>
            <a:custGeom>
              <a:avLst/>
              <a:gdLst>
                <a:gd name="T0" fmla="*/ 46 w 47"/>
                <a:gd name="T1" fmla="*/ 35 h 49"/>
                <a:gd name="T2" fmla="*/ 44 w 47"/>
                <a:gd name="T3" fmla="*/ 39 h 49"/>
                <a:gd name="T4" fmla="*/ 38 w 47"/>
                <a:gd name="T5" fmla="*/ 40 h 49"/>
                <a:gd name="T6" fmla="*/ 30 w 47"/>
                <a:gd name="T7" fmla="*/ 35 h 49"/>
                <a:gd name="T8" fmla="*/ 30 w 47"/>
                <a:gd name="T9" fmla="*/ 45 h 49"/>
                <a:gd name="T10" fmla="*/ 26 w 47"/>
                <a:gd name="T11" fmla="*/ 49 h 49"/>
                <a:gd name="T12" fmla="*/ 22 w 47"/>
                <a:gd name="T13" fmla="*/ 49 h 49"/>
                <a:gd name="T14" fmla="*/ 17 w 47"/>
                <a:gd name="T15" fmla="*/ 45 h 49"/>
                <a:gd name="T16" fmla="*/ 17 w 47"/>
                <a:gd name="T17" fmla="*/ 35 h 49"/>
                <a:gd name="T18" fmla="*/ 9 w 47"/>
                <a:gd name="T19" fmla="*/ 40 h 49"/>
                <a:gd name="T20" fmla="*/ 3 w 47"/>
                <a:gd name="T21" fmla="*/ 39 h 49"/>
                <a:gd name="T22" fmla="*/ 1 w 47"/>
                <a:gd name="T23" fmla="*/ 35 h 49"/>
                <a:gd name="T24" fmla="*/ 3 w 47"/>
                <a:gd name="T25" fmla="*/ 30 h 49"/>
                <a:gd name="T26" fmla="*/ 11 w 47"/>
                <a:gd name="T27" fmla="*/ 25 h 49"/>
                <a:gd name="T28" fmla="*/ 3 w 47"/>
                <a:gd name="T29" fmla="*/ 20 h 49"/>
                <a:gd name="T30" fmla="*/ 1 w 47"/>
                <a:gd name="T31" fmla="*/ 14 h 49"/>
                <a:gd name="T32" fmla="*/ 3 w 47"/>
                <a:gd name="T33" fmla="*/ 10 h 49"/>
                <a:gd name="T34" fmla="*/ 9 w 47"/>
                <a:gd name="T35" fmla="*/ 9 h 49"/>
                <a:gd name="T36" fmla="*/ 17 w 47"/>
                <a:gd name="T37" fmla="*/ 14 h 49"/>
                <a:gd name="T38" fmla="*/ 17 w 47"/>
                <a:gd name="T39" fmla="*/ 4 h 49"/>
                <a:gd name="T40" fmla="*/ 22 w 47"/>
                <a:gd name="T41" fmla="*/ 0 h 49"/>
                <a:gd name="T42" fmla="*/ 26 w 47"/>
                <a:gd name="T43" fmla="*/ 0 h 49"/>
                <a:gd name="T44" fmla="*/ 30 w 47"/>
                <a:gd name="T45" fmla="*/ 4 h 49"/>
                <a:gd name="T46" fmla="*/ 30 w 47"/>
                <a:gd name="T47" fmla="*/ 14 h 49"/>
                <a:gd name="T48" fmla="*/ 38 w 47"/>
                <a:gd name="T49" fmla="*/ 9 h 49"/>
                <a:gd name="T50" fmla="*/ 44 w 47"/>
                <a:gd name="T51" fmla="*/ 10 h 49"/>
                <a:gd name="T52" fmla="*/ 46 w 47"/>
                <a:gd name="T53" fmla="*/ 14 h 49"/>
                <a:gd name="T54" fmla="*/ 45 w 47"/>
                <a:gd name="T55" fmla="*/ 20 h 49"/>
                <a:gd name="T56" fmla="*/ 36 w 47"/>
                <a:gd name="T57" fmla="*/ 25 h 49"/>
                <a:gd name="T58" fmla="*/ 45 w 47"/>
                <a:gd name="T59" fmla="*/ 30 h 49"/>
                <a:gd name="T60" fmla="*/ 46 w 47"/>
                <a:gd name="T6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49">
                  <a:moveTo>
                    <a:pt x="46" y="35"/>
                  </a:moveTo>
                  <a:cubicBezTo>
                    <a:pt x="44" y="39"/>
                    <a:pt x="44" y="39"/>
                    <a:pt x="44" y="39"/>
                  </a:cubicBezTo>
                  <a:cubicBezTo>
                    <a:pt x="43" y="41"/>
                    <a:pt x="40" y="41"/>
                    <a:pt x="38" y="40"/>
                  </a:cubicBezTo>
                  <a:cubicBezTo>
                    <a:pt x="30" y="35"/>
                    <a:pt x="30" y="35"/>
                    <a:pt x="30" y="35"/>
                  </a:cubicBezTo>
                  <a:cubicBezTo>
                    <a:pt x="30" y="45"/>
                    <a:pt x="30" y="45"/>
                    <a:pt x="30" y="45"/>
                  </a:cubicBezTo>
                  <a:cubicBezTo>
                    <a:pt x="30" y="48"/>
                    <a:pt x="28" y="49"/>
                    <a:pt x="26" y="49"/>
                  </a:cubicBezTo>
                  <a:cubicBezTo>
                    <a:pt x="22" y="49"/>
                    <a:pt x="22" y="49"/>
                    <a:pt x="22" y="49"/>
                  </a:cubicBezTo>
                  <a:cubicBezTo>
                    <a:pt x="19" y="49"/>
                    <a:pt x="17" y="48"/>
                    <a:pt x="17" y="45"/>
                  </a:cubicBezTo>
                  <a:cubicBezTo>
                    <a:pt x="17" y="35"/>
                    <a:pt x="17" y="35"/>
                    <a:pt x="17" y="35"/>
                  </a:cubicBezTo>
                  <a:cubicBezTo>
                    <a:pt x="9" y="40"/>
                    <a:pt x="9" y="40"/>
                    <a:pt x="9" y="40"/>
                  </a:cubicBezTo>
                  <a:cubicBezTo>
                    <a:pt x="7" y="41"/>
                    <a:pt x="4" y="41"/>
                    <a:pt x="3" y="39"/>
                  </a:cubicBezTo>
                  <a:cubicBezTo>
                    <a:pt x="1" y="35"/>
                    <a:pt x="1" y="35"/>
                    <a:pt x="1" y="35"/>
                  </a:cubicBezTo>
                  <a:cubicBezTo>
                    <a:pt x="0" y="33"/>
                    <a:pt x="1" y="31"/>
                    <a:pt x="3" y="30"/>
                  </a:cubicBezTo>
                  <a:cubicBezTo>
                    <a:pt x="11" y="25"/>
                    <a:pt x="11" y="25"/>
                    <a:pt x="11" y="25"/>
                  </a:cubicBezTo>
                  <a:cubicBezTo>
                    <a:pt x="3" y="20"/>
                    <a:pt x="3" y="20"/>
                    <a:pt x="3" y="20"/>
                  </a:cubicBezTo>
                  <a:cubicBezTo>
                    <a:pt x="1" y="18"/>
                    <a:pt x="0" y="16"/>
                    <a:pt x="1" y="14"/>
                  </a:cubicBezTo>
                  <a:cubicBezTo>
                    <a:pt x="3" y="10"/>
                    <a:pt x="3" y="10"/>
                    <a:pt x="3" y="10"/>
                  </a:cubicBezTo>
                  <a:cubicBezTo>
                    <a:pt x="4" y="8"/>
                    <a:pt x="7" y="8"/>
                    <a:pt x="9" y="9"/>
                  </a:cubicBezTo>
                  <a:cubicBezTo>
                    <a:pt x="17" y="14"/>
                    <a:pt x="17" y="14"/>
                    <a:pt x="17" y="14"/>
                  </a:cubicBezTo>
                  <a:cubicBezTo>
                    <a:pt x="17" y="4"/>
                    <a:pt x="17" y="4"/>
                    <a:pt x="17" y="4"/>
                  </a:cubicBezTo>
                  <a:cubicBezTo>
                    <a:pt x="17" y="2"/>
                    <a:pt x="19" y="0"/>
                    <a:pt x="22" y="0"/>
                  </a:cubicBezTo>
                  <a:cubicBezTo>
                    <a:pt x="26" y="0"/>
                    <a:pt x="26" y="0"/>
                    <a:pt x="26" y="0"/>
                  </a:cubicBezTo>
                  <a:cubicBezTo>
                    <a:pt x="28" y="0"/>
                    <a:pt x="30" y="2"/>
                    <a:pt x="30" y="4"/>
                  </a:cubicBezTo>
                  <a:cubicBezTo>
                    <a:pt x="30" y="14"/>
                    <a:pt x="30" y="14"/>
                    <a:pt x="30" y="14"/>
                  </a:cubicBezTo>
                  <a:cubicBezTo>
                    <a:pt x="38" y="9"/>
                    <a:pt x="38" y="9"/>
                    <a:pt x="38" y="9"/>
                  </a:cubicBezTo>
                  <a:cubicBezTo>
                    <a:pt x="40" y="8"/>
                    <a:pt x="43" y="8"/>
                    <a:pt x="44" y="10"/>
                  </a:cubicBezTo>
                  <a:cubicBezTo>
                    <a:pt x="46" y="14"/>
                    <a:pt x="46" y="14"/>
                    <a:pt x="46" y="14"/>
                  </a:cubicBezTo>
                  <a:cubicBezTo>
                    <a:pt x="47" y="16"/>
                    <a:pt x="47" y="18"/>
                    <a:pt x="45" y="20"/>
                  </a:cubicBezTo>
                  <a:cubicBezTo>
                    <a:pt x="36" y="25"/>
                    <a:pt x="36" y="25"/>
                    <a:pt x="36" y="25"/>
                  </a:cubicBezTo>
                  <a:cubicBezTo>
                    <a:pt x="45" y="30"/>
                    <a:pt x="45" y="30"/>
                    <a:pt x="45" y="30"/>
                  </a:cubicBezTo>
                  <a:cubicBezTo>
                    <a:pt x="47" y="31"/>
                    <a:pt x="47" y="33"/>
                    <a:pt x="4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402">
              <a:extLst>
                <a:ext uri="{FF2B5EF4-FFF2-40B4-BE49-F238E27FC236}">
                  <a16:creationId xmlns:a16="http://schemas.microsoft.com/office/drawing/2014/main" id="{BCCCD81C-8E8D-4979-91C3-5FDC10A6491C}"/>
                </a:ext>
              </a:extLst>
            </p:cNvPr>
            <p:cNvSpPr>
              <a:spLocks/>
            </p:cNvSpPr>
            <p:nvPr/>
          </p:nvSpPr>
          <p:spPr bwMode="auto">
            <a:xfrm>
              <a:off x="3020" y="2820"/>
              <a:ext cx="113" cy="119"/>
            </a:xfrm>
            <a:custGeom>
              <a:avLst/>
              <a:gdLst>
                <a:gd name="T0" fmla="*/ 46 w 47"/>
                <a:gd name="T1" fmla="*/ 36 h 50"/>
                <a:gd name="T2" fmla="*/ 44 w 47"/>
                <a:gd name="T3" fmla="*/ 39 h 50"/>
                <a:gd name="T4" fmla="*/ 38 w 47"/>
                <a:gd name="T5" fmla="*/ 41 h 50"/>
                <a:gd name="T6" fmla="*/ 30 w 47"/>
                <a:gd name="T7" fmla="*/ 36 h 50"/>
                <a:gd name="T8" fmla="*/ 30 w 47"/>
                <a:gd name="T9" fmla="*/ 46 h 50"/>
                <a:gd name="T10" fmla="*/ 26 w 47"/>
                <a:gd name="T11" fmla="*/ 50 h 50"/>
                <a:gd name="T12" fmla="*/ 22 w 47"/>
                <a:gd name="T13" fmla="*/ 50 h 50"/>
                <a:gd name="T14" fmla="*/ 17 w 47"/>
                <a:gd name="T15" fmla="*/ 46 h 50"/>
                <a:gd name="T16" fmla="*/ 17 w 47"/>
                <a:gd name="T17" fmla="*/ 36 h 50"/>
                <a:gd name="T18" fmla="*/ 9 w 47"/>
                <a:gd name="T19" fmla="*/ 41 h 50"/>
                <a:gd name="T20" fmla="*/ 3 w 47"/>
                <a:gd name="T21" fmla="*/ 39 h 50"/>
                <a:gd name="T22" fmla="*/ 1 w 47"/>
                <a:gd name="T23" fmla="*/ 36 h 50"/>
                <a:gd name="T24" fmla="*/ 3 w 47"/>
                <a:gd name="T25" fmla="*/ 30 h 50"/>
                <a:gd name="T26" fmla="*/ 11 w 47"/>
                <a:gd name="T27" fmla="*/ 25 h 50"/>
                <a:gd name="T28" fmla="*/ 3 w 47"/>
                <a:gd name="T29" fmla="*/ 20 h 50"/>
                <a:gd name="T30" fmla="*/ 1 w 47"/>
                <a:gd name="T31" fmla="*/ 15 h 50"/>
                <a:gd name="T32" fmla="*/ 3 w 47"/>
                <a:gd name="T33" fmla="*/ 11 h 50"/>
                <a:gd name="T34" fmla="*/ 9 w 47"/>
                <a:gd name="T35" fmla="*/ 9 h 50"/>
                <a:gd name="T36" fmla="*/ 17 w 47"/>
                <a:gd name="T37" fmla="*/ 14 h 50"/>
                <a:gd name="T38" fmla="*/ 17 w 47"/>
                <a:gd name="T39" fmla="*/ 5 h 50"/>
                <a:gd name="T40" fmla="*/ 22 w 47"/>
                <a:gd name="T41" fmla="*/ 0 h 50"/>
                <a:gd name="T42" fmla="*/ 26 w 47"/>
                <a:gd name="T43" fmla="*/ 0 h 50"/>
                <a:gd name="T44" fmla="*/ 30 w 47"/>
                <a:gd name="T45" fmla="*/ 5 h 50"/>
                <a:gd name="T46" fmla="*/ 30 w 47"/>
                <a:gd name="T47" fmla="*/ 14 h 50"/>
                <a:gd name="T48" fmla="*/ 38 w 47"/>
                <a:gd name="T49" fmla="*/ 9 h 50"/>
                <a:gd name="T50" fmla="*/ 44 w 47"/>
                <a:gd name="T51" fmla="*/ 11 h 50"/>
                <a:gd name="T52" fmla="*/ 46 w 47"/>
                <a:gd name="T53" fmla="*/ 15 h 50"/>
                <a:gd name="T54" fmla="*/ 45 w 47"/>
                <a:gd name="T55" fmla="*/ 20 h 50"/>
                <a:gd name="T56" fmla="*/ 36 w 47"/>
                <a:gd name="T57" fmla="*/ 25 h 50"/>
                <a:gd name="T58" fmla="*/ 45 w 47"/>
                <a:gd name="T59" fmla="*/ 30 h 50"/>
                <a:gd name="T60" fmla="*/ 46 w 47"/>
                <a:gd name="T6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50">
                  <a:moveTo>
                    <a:pt x="46" y="36"/>
                  </a:moveTo>
                  <a:cubicBezTo>
                    <a:pt x="44" y="39"/>
                    <a:pt x="44" y="39"/>
                    <a:pt x="44" y="39"/>
                  </a:cubicBezTo>
                  <a:cubicBezTo>
                    <a:pt x="43" y="41"/>
                    <a:pt x="40" y="42"/>
                    <a:pt x="38" y="41"/>
                  </a:cubicBezTo>
                  <a:cubicBezTo>
                    <a:pt x="30" y="36"/>
                    <a:pt x="30" y="36"/>
                    <a:pt x="30" y="36"/>
                  </a:cubicBezTo>
                  <a:cubicBezTo>
                    <a:pt x="30" y="46"/>
                    <a:pt x="30" y="46"/>
                    <a:pt x="30" y="46"/>
                  </a:cubicBezTo>
                  <a:cubicBezTo>
                    <a:pt x="30" y="48"/>
                    <a:pt x="28" y="50"/>
                    <a:pt x="26" y="50"/>
                  </a:cubicBezTo>
                  <a:cubicBezTo>
                    <a:pt x="22" y="50"/>
                    <a:pt x="22" y="50"/>
                    <a:pt x="22" y="50"/>
                  </a:cubicBezTo>
                  <a:cubicBezTo>
                    <a:pt x="19" y="50"/>
                    <a:pt x="17" y="48"/>
                    <a:pt x="17" y="46"/>
                  </a:cubicBezTo>
                  <a:cubicBezTo>
                    <a:pt x="17" y="36"/>
                    <a:pt x="17" y="36"/>
                    <a:pt x="17" y="36"/>
                  </a:cubicBezTo>
                  <a:cubicBezTo>
                    <a:pt x="9" y="41"/>
                    <a:pt x="9" y="41"/>
                    <a:pt x="9" y="41"/>
                  </a:cubicBezTo>
                  <a:cubicBezTo>
                    <a:pt x="7" y="42"/>
                    <a:pt x="4" y="41"/>
                    <a:pt x="3" y="39"/>
                  </a:cubicBezTo>
                  <a:cubicBezTo>
                    <a:pt x="1" y="36"/>
                    <a:pt x="1" y="36"/>
                    <a:pt x="1" y="36"/>
                  </a:cubicBezTo>
                  <a:cubicBezTo>
                    <a:pt x="0" y="34"/>
                    <a:pt x="1" y="31"/>
                    <a:pt x="3" y="30"/>
                  </a:cubicBezTo>
                  <a:cubicBezTo>
                    <a:pt x="11" y="25"/>
                    <a:pt x="11" y="25"/>
                    <a:pt x="11" y="25"/>
                  </a:cubicBezTo>
                  <a:cubicBezTo>
                    <a:pt x="3" y="20"/>
                    <a:pt x="3" y="20"/>
                    <a:pt x="3" y="20"/>
                  </a:cubicBezTo>
                  <a:cubicBezTo>
                    <a:pt x="1" y="19"/>
                    <a:pt x="0" y="17"/>
                    <a:pt x="1" y="15"/>
                  </a:cubicBezTo>
                  <a:cubicBezTo>
                    <a:pt x="3" y="11"/>
                    <a:pt x="3" y="11"/>
                    <a:pt x="3" y="11"/>
                  </a:cubicBezTo>
                  <a:cubicBezTo>
                    <a:pt x="4" y="9"/>
                    <a:pt x="7" y="8"/>
                    <a:pt x="9" y="9"/>
                  </a:cubicBezTo>
                  <a:cubicBezTo>
                    <a:pt x="17" y="14"/>
                    <a:pt x="17" y="14"/>
                    <a:pt x="17" y="14"/>
                  </a:cubicBezTo>
                  <a:cubicBezTo>
                    <a:pt x="17" y="5"/>
                    <a:pt x="17" y="5"/>
                    <a:pt x="17" y="5"/>
                  </a:cubicBezTo>
                  <a:cubicBezTo>
                    <a:pt x="17" y="2"/>
                    <a:pt x="19" y="0"/>
                    <a:pt x="22" y="0"/>
                  </a:cubicBezTo>
                  <a:cubicBezTo>
                    <a:pt x="26" y="0"/>
                    <a:pt x="26" y="0"/>
                    <a:pt x="26" y="0"/>
                  </a:cubicBezTo>
                  <a:cubicBezTo>
                    <a:pt x="28" y="0"/>
                    <a:pt x="30" y="2"/>
                    <a:pt x="30" y="5"/>
                  </a:cubicBezTo>
                  <a:cubicBezTo>
                    <a:pt x="30" y="14"/>
                    <a:pt x="30" y="14"/>
                    <a:pt x="30" y="14"/>
                  </a:cubicBezTo>
                  <a:cubicBezTo>
                    <a:pt x="38" y="9"/>
                    <a:pt x="38" y="9"/>
                    <a:pt x="38" y="9"/>
                  </a:cubicBezTo>
                  <a:cubicBezTo>
                    <a:pt x="40" y="8"/>
                    <a:pt x="43" y="9"/>
                    <a:pt x="44" y="11"/>
                  </a:cubicBezTo>
                  <a:cubicBezTo>
                    <a:pt x="46" y="15"/>
                    <a:pt x="46" y="15"/>
                    <a:pt x="46" y="15"/>
                  </a:cubicBezTo>
                  <a:cubicBezTo>
                    <a:pt x="47" y="17"/>
                    <a:pt x="47" y="19"/>
                    <a:pt x="45" y="20"/>
                  </a:cubicBezTo>
                  <a:cubicBezTo>
                    <a:pt x="36" y="25"/>
                    <a:pt x="36" y="25"/>
                    <a:pt x="36" y="25"/>
                  </a:cubicBezTo>
                  <a:cubicBezTo>
                    <a:pt x="45" y="30"/>
                    <a:pt x="45" y="30"/>
                    <a:pt x="45" y="30"/>
                  </a:cubicBezTo>
                  <a:cubicBezTo>
                    <a:pt x="47" y="31"/>
                    <a:pt x="47" y="34"/>
                    <a:pt x="4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403">
              <a:extLst>
                <a:ext uri="{FF2B5EF4-FFF2-40B4-BE49-F238E27FC236}">
                  <a16:creationId xmlns:a16="http://schemas.microsoft.com/office/drawing/2014/main" id="{C1DF5EAB-0DA4-4353-B574-B224A5A4526F}"/>
                </a:ext>
              </a:extLst>
            </p:cNvPr>
            <p:cNvSpPr>
              <a:spLocks noEditPoints="1"/>
            </p:cNvSpPr>
            <p:nvPr/>
          </p:nvSpPr>
          <p:spPr bwMode="auto">
            <a:xfrm>
              <a:off x="2845" y="2340"/>
              <a:ext cx="491" cy="358"/>
            </a:xfrm>
            <a:custGeom>
              <a:avLst/>
              <a:gdLst>
                <a:gd name="T0" fmla="*/ 164 w 205"/>
                <a:gd name="T1" fmla="*/ 150 h 150"/>
                <a:gd name="T2" fmla="*/ 164 w 205"/>
                <a:gd name="T3" fmla="*/ 150 h 150"/>
                <a:gd name="T4" fmla="*/ 48 w 205"/>
                <a:gd name="T5" fmla="*/ 150 h 150"/>
                <a:gd name="T6" fmla="*/ 14 w 205"/>
                <a:gd name="T7" fmla="*/ 136 h 150"/>
                <a:gd name="T8" fmla="*/ 0 w 205"/>
                <a:gd name="T9" fmla="*/ 102 h 150"/>
                <a:gd name="T10" fmla="*/ 8 w 205"/>
                <a:gd name="T11" fmla="*/ 77 h 150"/>
                <a:gd name="T12" fmla="*/ 28 w 205"/>
                <a:gd name="T13" fmla="*/ 59 h 150"/>
                <a:gd name="T14" fmla="*/ 28 w 205"/>
                <a:gd name="T15" fmla="*/ 59 h 150"/>
                <a:gd name="T16" fmla="*/ 28 w 205"/>
                <a:gd name="T17" fmla="*/ 57 h 150"/>
                <a:gd name="T18" fmla="*/ 28 w 205"/>
                <a:gd name="T19" fmla="*/ 55 h 150"/>
                <a:gd name="T20" fmla="*/ 44 w 205"/>
                <a:gd name="T21" fmla="*/ 16 h 150"/>
                <a:gd name="T22" fmla="*/ 82 w 205"/>
                <a:gd name="T23" fmla="*/ 0 h 150"/>
                <a:gd name="T24" fmla="*/ 113 w 205"/>
                <a:gd name="T25" fmla="*/ 9 h 150"/>
                <a:gd name="T26" fmla="*/ 133 w 205"/>
                <a:gd name="T27" fmla="*/ 34 h 150"/>
                <a:gd name="T28" fmla="*/ 133 w 205"/>
                <a:gd name="T29" fmla="*/ 34 h 150"/>
                <a:gd name="T30" fmla="*/ 150 w 205"/>
                <a:gd name="T31" fmla="*/ 27 h 150"/>
                <a:gd name="T32" fmla="*/ 170 w 205"/>
                <a:gd name="T33" fmla="*/ 35 h 150"/>
                <a:gd name="T34" fmla="*/ 178 w 205"/>
                <a:gd name="T35" fmla="*/ 55 h 150"/>
                <a:gd name="T36" fmla="*/ 173 w 205"/>
                <a:gd name="T37" fmla="*/ 69 h 150"/>
                <a:gd name="T38" fmla="*/ 173 w 205"/>
                <a:gd name="T39" fmla="*/ 69 h 150"/>
                <a:gd name="T40" fmla="*/ 196 w 205"/>
                <a:gd name="T41" fmla="*/ 84 h 150"/>
                <a:gd name="T42" fmla="*/ 205 w 205"/>
                <a:gd name="T43" fmla="*/ 109 h 150"/>
                <a:gd name="T44" fmla="*/ 193 w 205"/>
                <a:gd name="T45" fmla="*/ 138 h 150"/>
                <a:gd name="T46" fmla="*/ 164 w 205"/>
                <a:gd name="T47" fmla="*/ 150 h 150"/>
                <a:gd name="T48" fmla="*/ 82 w 205"/>
                <a:gd name="T49" fmla="*/ 14 h 150"/>
                <a:gd name="T50" fmla="*/ 54 w 205"/>
                <a:gd name="T51" fmla="*/ 26 h 150"/>
                <a:gd name="T52" fmla="*/ 42 w 205"/>
                <a:gd name="T53" fmla="*/ 55 h 150"/>
                <a:gd name="T54" fmla="*/ 42 w 205"/>
                <a:gd name="T55" fmla="*/ 56 h 150"/>
                <a:gd name="T56" fmla="*/ 42 w 205"/>
                <a:gd name="T57" fmla="*/ 58 h 150"/>
                <a:gd name="T58" fmla="*/ 42 w 205"/>
                <a:gd name="T59" fmla="*/ 63 h 150"/>
                <a:gd name="T60" fmla="*/ 38 w 205"/>
                <a:gd name="T61" fmla="*/ 70 h 150"/>
                <a:gd name="T62" fmla="*/ 34 w 205"/>
                <a:gd name="T63" fmla="*/ 72 h 150"/>
                <a:gd name="T64" fmla="*/ 20 w 205"/>
                <a:gd name="T65" fmla="*/ 84 h 150"/>
                <a:gd name="T66" fmla="*/ 14 w 205"/>
                <a:gd name="T67" fmla="*/ 102 h 150"/>
                <a:gd name="T68" fmla="*/ 24 w 205"/>
                <a:gd name="T69" fmla="*/ 126 h 150"/>
                <a:gd name="T70" fmla="*/ 48 w 205"/>
                <a:gd name="T71" fmla="*/ 136 h 150"/>
                <a:gd name="T72" fmla="*/ 164 w 205"/>
                <a:gd name="T73" fmla="*/ 136 h 150"/>
                <a:gd name="T74" fmla="*/ 183 w 205"/>
                <a:gd name="T75" fmla="*/ 128 h 150"/>
                <a:gd name="T76" fmla="*/ 191 w 205"/>
                <a:gd name="T77" fmla="*/ 109 h 150"/>
                <a:gd name="T78" fmla="*/ 185 w 205"/>
                <a:gd name="T79" fmla="*/ 93 h 150"/>
                <a:gd name="T80" fmla="*/ 170 w 205"/>
                <a:gd name="T81" fmla="*/ 83 h 150"/>
                <a:gd name="T82" fmla="*/ 160 w 205"/>
                <a:gd name="T83" fmla="*/ 81 h 150"/>
                <a:gd name="T84" fmla="*/ 155 w 205"/>
                <a:gd name="T85" fmla="*/ 77 h 150"/>
                <a:gd name="T86" fmla="*/ 156 w 205"/>
                <a:gd name="T87" fmla="*/ 70 h 150"/>
                <a:gd name="T88" fmla="*/ 161 w 205"/>
                <a:gd name="T89" fmla="*/ 62 h 150"/>
                <a:gd name="T90" fmla="*/ 164 w 205"/>
                <a:gd name="T91" fmla="*/ 55 h 150"/>
                <a:gd name="T92" fmla="*/ 160 w 205"/>
                <a:gd name="T93" fmla="*/ 45 h 150"/>
                <a:gd name="T94" fmla="*/ 150 w 205"/>
                <a:gd name="T95" fmla="*/ 41 h 150"/>
                <a:gd name="T96" fmla="*/ 142 w 205"/>
                <a:gd name="T97" fmla="*/ 44 h 150"/>
                <a:gd name="T98" fmla="*/ 135 w 205"/>
                <a:gd name="T99" fmla="*/ 51 h 150"/>
                <a:gd name="T100" fmla="*/ 128 w 205"/>
                <a:gd name="T101" fmla="*/ 53 h 150"/>
                <a:gd name="T102" fmla="*/ 123 w 205"/>
                <a:gd name="T103" fmla="*/ 48 h 150"/>
                <a:gd name="T104" fmla="*/ 120 w 205"/>
                <a:gd name="T105" fmla="*/ 39 h 150"/>
                <a:gd name="T106" fmla="*/ 105 w 205"/>
                <a:gd name="T107" fmla="*/ 21 h 150"/>
                <a:gd name="T108" fmla="*/ 82 w 205"/>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50">
                  <a:moveTo>
                    <a:pt x="164" y="150"/>
                  </a:moveTo>
                  <a:cubicBezTo>
                    <a:pt x="164" y="150"/>
                    <a:pt x="164" y="150"/>
                    <a:pt x="164" y="150"/>
                  </a:cubicBezTo>
                  <a:cubicBezTo>
                    <a:pt x="48" y="150"/>
                    <a:pt x="48" y="150"/>
                    <a:pt x="48" y="150"/>
                  </a:cubicBezTo>
                  <a:cubicBezTo>
                    <a:pt x="35" y="150"/>
                    <a:pt x="23" y="146"/>
                    <a:pt x="14" y="136"/>
                  </a:cubicBezTo>
                  <a:cubicBezTo>
                    <a:pt x="5" y="127"/>
                    <a:pt x="0" y="116"/>
                    <a:pt x="0" y="102"/>
                  </a:cubicBezTo>
                  <a:cubicBezTo>
                    <a:pt x="0" y="93"/>
                    <a:pt x="3" y="85"/>
                    <a:pt x="8" y="77"/>
                  </a:cubicBezTo>
                  <a:cubicBezTo>
                    <a:pt x="13" y="69"/>
                    <a:pt x="19" y="63"/>
                    <a:pt x="28" y="59"/>
                  </a:cubicBezTo>
                  <a:cubicBezTo>
                    <a:pt x="28" y="59"/>
                    <a:pt x="28" y="59"/>
                    <a:pt x="28" y="59"/>
                  </a:cubicBezTo>
                  <a:cubicBezTo>
                    <a:pt x="28" y="58"/>
                    <a:pt x="28" y="57"/>
                    <a:pt x="28" y="57"/>
                  </a:cubicBezTo>
                  <a:cubicBezTo>
                    <a:pt x="28" y="56"/>
                    <a:pt x="28" y="55"/>
                    <a:pt x="28" y="55"/>
                  </a:cubicBezTo>
                  <a:cubicBezTo>
                    <a:pt x="28" y="39"/>
                    <a:pt x="33" y="27"/>
                    <a:pt x="44" y="16"/>
                  </a:cubicBezTo>
                  <a:cubicBezTo>
                    <a:pt x="54" y="5"/>
                    <a:pt x="67" y="0"/>
                    <a:pt x="82" y="0"/>
                  </a:cubicBezTo>
                  <a:cubicBezTo>
                    <a:pt x="94" y="0"/>
                    <a:pt x="104" y="3"/>
                    <a:pt x="113" y="9"/>
                  </a:cubicBezTo>
                  <a:cubicBezTo>
                    <a:pt x="122" y="16"/>
                    <a:pt x="129" y="24"/>
                    <a:pt x="133" y="34"/>
                  </a:cubicBezTo>
                  <a:cubicBezTo>
                    <a:pt x="133" y="34"/>
                    <a:pt x="133" y="34"/>
                    <a:pt x="133" y="34"/>
                  </a:cubicBezTo>
                  <a:cubicBezTo>
                    <a:pt x="138" y="29"/>
                    <a:pt x="144" y="27"/>
                    <a:pt x="150" y="27"/>
                  </a:cubicBezTo>
                  <a:cubicBezTo>
                    <a:pt x="158" y="27"/>
                    <a:pt x="164" y="30"/>
                    <a:pt x="170" y="35"/>
                  </a:cubicBezTo>
                  <a:cubicBezTo>
                    <a:pt x="175" y="41"/>
                    <a:pt x="178" y="47"/>
                    <a:pt x="178" y="55"/>
                  </a:cubicBezTo>
                  <a:cubicBezTo>
                    <a:pt x="178" y="60"/>
                    <a:pt x="176" y="65"/>
                    <a:pt x="173" y="69"/>
                  </a:cubicBezTo>
                  <a:cubicBezTo>
                    <a:pt x="173" y="69"/>
                    <a:pt x="173" y="69"/>
                    <a:pt x="173" y="69"/>
                  </a:cubicBezTo>
                  <a:cubicBezTo>
                    <a:pt x="183" y="72"/>
                    <a:pt x="190" y="76"/>
                    <a:pt x="196" y="84"/>
                  </a:cubicBezTo>
                  <a:cubicBezTo>
                    <a:pt x="202" y="91"/>
                    <a:pt x="205" y="100"/>
                    <a:pt x="205" y="109"/>
                  </a:cubicBezTo>
                  <a:cubicBezTo>
                    <a:pt x="205" y="121"/>
                    <a:pt x="201" y="130"/>
                    <a:pt x="193" y="138"/>
                  </a:cubicBezTo>
                  <a:cubicBezTo>
                    <a:pt x="185" y="146"/>
                    <a:pt x="175" y="150"/>
                    <a:pt x="164" y="150"/>
                  </a:cubicBezTo>
                  <a:close/>
                  <a:moveTo>
                    <a:pt x="82" y="14"/>
                  </a:moveTo>
                  <a:cubicBezTo>
                    <a:pt x="71" y="14"/>
                    <a:pt x="62" y="18"/>
                    <a:pt x="54" y="26"/>
                  </a:cubicBezTo>
                  <a:cubicBezTo>
                    <a:pt x="45" y="34"/>
                    <a:pt x="42" y="43"/>
                    <a:pt x="42" y="55"/>
                  </a:cubicBezTo>
                  <a:cubicBezTo>
                    <a:pt x="42" y="55"/>
                    <a:pt x="42" y="55"/>
                    <a:pt x="42" y="56"/>
                  </a:cubicBezTo>
                  <a:cubicBezTo>
                    <a:pt x="42" y="57"/>
                    <a:pt x="42" y="57"/>
                    <a:pt x="42" y="58"/>
                  </a:cubicBezTo>
                  <a:cubicBezTo>
                    <a:pt x="42" y="63"/>
                    <a:pt x="42" y="63"/>
                    <a:pt x="42" y="63"/>
                  </a:cubicBezTo>
                  <a:cubicBezTo>
                    <a:pt x="42" y="66"/>
                    <a:pt x="41" y="69"/>
                    <a:pt x="38" y="70"/>
                  </a:cubicBezTo>
                  <a:cubicBezTo>
                    <a:pt x="34" y="72"/>
                    <a:pt x="34" y="72"/>
                    <a:pt x="34" y="72"/>
                  </a:cubicBezTo>
                  <a:cubicBezTo>
                    <a:pt x="28" y="75"/>
                    <a:pt x="23" y="79"/>
                    <a:pt x="20" y="84"/>
                  </a:cubicBezTo>
                  <a:cubicBezTo>
                    <a:pt x="16" y="90"/>
                    <a:pt x="14" y="96"/>
                    <a:pt x="14" y="102"/>
                  </a:cubicBezTo>
                  <a:cubicBezTo>
                    <a:pt x="14" y="112"/>
                    <a:pt x="18" y="120"/>
                    <a:pt x="24" y="126"/>
                  </a:cubicBezTo>
                  <a:cubicBezTo>
                    <a:pt x="31" y="133"/>
                    <a:pt x="38" y="136"/>
                    <a:pt x="48" y="136"/>
                  </a:cubicBezTo>
                  <a:cubicBezTo>
                    <a:pt x="164" y="136"/>
                    <a:pt x="164" y="136"/>
                    <a:pt x="164" y="136"/>
                  </a:cubicBezTo>
                  <a:cubicBezTo>
                    <a:pt x="172" y="136"/>
                    <a:pt x="178" y="134"/>
                    <a:pt x="183" y="128"/>
                  </a:cubicBezTo>
                  <a:cubicBezTo>
                    <a:pt x="188" y="123"/>
                    <a:pt x="191" y="117"/>
                    <a:pt x="191" y="109"/>
                  </a:cubicBezTo>
                  <a:cubicBezTo>
                    <a:pt x="191" y="103"/>
                    <a:pt x="189" y="98"/>
                    <a:pt x="185" y="93"/>
                  </a:cubicBezTo>
                  <a:cubicBezTo>
                    <a:pt x="181" y="88"/>
                    <a:pt x="176" y="85"/>
                    <a:pt x="170" y="83"/>
                  </a:cubicBezTo>
                  <a:cubicBezTo>
                    <a:pt x="160" y="81"/>
                    <a:pt x="160" y="81"/>
                    <a:pt x="160" y="81"/>
                  </a:cubicBezTo>
                  <a:cubicBezTo>
                    <a:pt x="158" y="80"/>
                    <a:pt x="156" y="79"/>
                    <a:pt x="155" y="77"/>
                  </a:cubicBezTo>
                  <a:cubicBezTo>
                    <a:pt x="155" y="74"/>
                    <a:pt x="155" y="72"/>
                    <a:pt x="156" y="70"/>
                  </a:cubicBezTo>
                  <a:cubicBezTo>
                    <a:pt x="161" y="62"/>
                    <a:pt x="161" y="62"/>
                    <a:pt x="161" y="62"/>
                  </a:cubicBezTo>
                  <a:cubicBezTo>
                    <a:pt x="163" y="59"/>
                    <a:pt x="164" y="57"/>
                    <a:pt x="164" y="55"/>
                  </a:cubicBezTo>
                  <a:cubicBezTo>
                    <a:pt x="164" y="51"/>
                    <a:pt x="162" y="48"/>
                    <a:pt x="160" y="45"/>
                  </a:cubicBezTo>
                  <a:cubicBezTo>
                    <a:pt x="157" y="43"/>
                    <a:pt x="154" y="41"/>
                    <a:pt x="150" y="41"/>
                  </a:cubicBezTo>
                  <a:cubicBezTo>
                    <a:pt x="147" y="41"/>
                    <a:pt x="144" y="42"/>
                    <a:pt x="142" y="44"/>
                  </a:cubicBezTo>
                  <a:cubicBezTo>
                    <a:pt x="135" y="51"/>
                    <a:pt x="135" y="51"/>
                    <a:pt x="135" y="51"/>
                  </a:cubicBezTo>
                  <a:cubicBezTo>
                    <a:pt x="133" y="52"/>
                    <a:pt x="130" y="53"/>
                    <a:pt x="128" y="53"/>
                  </a:cubicBezTo>
                  <a:cubicBezTo>
                    <a:pt x="126" y="52"/>
                    <a:pt x="124" y="50"/>
                    <a:pt x="123" y="48"/>
                  </a:cubicBezTo>
                  <a:cubicBezTo>
                    <a:pt x="120" y="39"/>
                    <a:pt x="120" y="39"/>
                    <a:pt x="120" y="39"/>
                  </a:cubicBezTo>
                  <a:cubicBezTo>
                    <a:pt x="117" y="32"/>
                    <a:pt x="112" y="26"/>
                    <a:pt x="105" y="21"/>
                  </a:cubicBezTo>
                  <a:cubicBezTo>
                    <a:pt x="98" y="16"/>
                    <a:pt x="91" y="14"/>
                    <a:pt x="8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5" name="Freeform 25">
            <a:extLst>
              <a:ext uri="{FF2B5EF4-FFF2-40B4-BE49-F238E27FC236}">
                <a16:creationId xmlns:a16="http://schemas.microsoft.com/office/drawing/2014/main" id="{ED75AF08-1FCF-461E-AC5A-251D38EF6E25}"/>
              </a:ext>
            </a:extLst>
          </p:cNvPr>
          <p:cNvSpPr>
            <a:spLocks/>
          </p:cNvSpPr>
          <p:nvPr/>
        </p:nvSpPr>
        <p:spPr bwMode="auto">
          <a:xfrm>
            <a:off x="7121607" y="3538851"/>
            <a:ext cx="724865" cy="634073"/>
          </a:xfrm>
          <a:custGeom>
            <a:avLst/>
            <a:gdLst>
              <a:gd name="T0" fmla="*/ 579 w 602"/>
              <a:gd name="T1" fmla="*/ 463 h 661"/>
              <a:gd name="T2" fmla="*/ 555 w 602"/>
              <a:gd name="T3" fmla="*/ 504 h 661"/>
              <a:gd name="T4" fmla="*/ 507 w 602"/>
              <a:gd name="T5" fmla="*/ 524 h 661"/>
              <a:gd name="T6" fmla="*/ 425 w 602"/>
              <a:gd name="T7" fmla="*/ 429 h 661"/>
              <a:gd name="T8" fmla="*/ 325 w 602"/>
              <a:gd name="T9" fmla="*/ 487 h 661"/>
              <a:gd name="T10" fmla="*/ 366 w 602"/>
              <a:gd name="T11" fmla="*/ 605 h 661"/>
              <a:gd name="T12" fmla="*/ 325 w 602"/>
              <a:gd name="T13" fmla="*/ 637 h 661"/>
              <a:gd name="T14" fmla="*/ 277 w 602"/>
              <a:gd name="T15" fmla="*/ 637 h 661"/>
              <a:gd name="T16" fmla="*/ 236 w 602"/>
              <a:gd name="T17" fmla="*/ 605 h 661"/>
              <a:gd name="T18" fmla="*/ 277 w 602"/>
              <a:gd name="T19" fmla="*/ 487 h 661"/>
              <a:gd name="T20" fmla="*/ 177 w 602"/>
              <a:gd name="T21" fmla="*/ 429 h 661"/>
              <a:gd name="T22" fmla="*/ 95 w 602"/>
              <a:gd name="T23" fmla="*/ 524 h 661"/>
              <a:gd name="T24" fmla="*/ 47 w 602"/>
              <a:gd name="T25" fmla="*/ 504 h 661"/>
              <a:gd name="T26" fmla="*/ 23 w 602"/>
              <a:gd name="T27" fmla="*/ 463 h 661"/>
              <a:gd name="T28" fmla="*/ 30 w 602"/>
              <a:gd name="T29" fmla="*/ 412 h 661"/>
              <a:gd name="T30" fmla="*/ 154 w 602"/>
              <a:gd name="T31" fmla="*/ 388 h 661"/>
              <a:gd name="T32" fmla="*/ 154 w 602"/>
              <a:gd name="T33" fmla="*/ 272 h 661"/>
              <a:gd name="T34" fmla="*/ 35 w 602"/>
              <a:gd name="T35" fmla="*/ 296 h 661"/>
              <a:gd name="T36" fmla="*/ 92 w 602"/>
              <a:gd name="T37" fmla="*/ 237 h 661"/>
              <a:gd name="T38" fmla="*/ 15 w 602"/>
              <a:gd name="T39" fmla="*/ 165 h 661"/>
              <a:gd name="T40" fmla="*/ 116 w 602"/>
              <a:gd name="T41" fmla="*/ 196 h 661"/>
              <a:gd name="T42" fmla="*/ 140 w 602"/>
              <a:gd name="T43" fmla="*/ 121 h 661"/>
              <a:gd name="T44" fmla="*/ 277 w 602"/>
              <a:gd name="T45" fmla="*/ 289 h 661"/>
              <a:gd name="T46" fmla="*/ 201 w 602"/>
              <a:gd name="T47" fmla="*/ 86 h 661"/>
              <a:gd name="T48" fmla="*/ 277 w 602"/>
              <a:gd name="T49" fmla="*/ 102 h 661"/>
              <a:gd name="T50" fmla="*/ 301 w 602"/>
              <a:gd name="T51" fmla="*/ 0 h 661"/>
              <a:gd name="T52" fmla="*/ 325 w 602"/>
              <a:gd name="T53" fmla="*/ 102 h 661"/>
              <a:gd name="T54" fmla="*/ 401 w 602"/>
              <a:gd name="T55" fmla="*/ 86 h 661"/>
              <a:gd name="T56" fmla="*/ 325 w 602"/>
              <a:gd name="T57" fmla="*/ 289 h 661"/>
              <a:gd name="T58" fmla="*/ 462 w 602"/>
              <a:gd name="T59" fmla="*/ 121 h 661"/>
              <a:gd name="T60" fmla="*/ 487 w 602"/>
              <a:gd name="T61" fmla="*/ 196 h 661"/>
              <a:gd name="T62" fmla="*/ 587 w 602"/>
              <a:gd name="T63" fmla="*/ 165 h 661"/>
              <a:gd name="T64" fmla="*/ 510 w 602"/>
              <a:gd name="T65" fmla="*/ 237 h 661"/>
              <a:gd name="T66" fmla="*/ 567 w 602"/>
              <a:gd name="T67" fmla="*/ 296 h 661"/>
              <a:gd name="T68" fmla="*/ 448 w 602"/>
              <a:gd name="T69" fmla="*/ 272 h 661"/>
              <a:gd name="T70" fmla="*/ 448 w 602"/>
              <a:gd name="T71" fmla="*/ 388 h 661"/>
              <a:gd name="T72" fmla="*/ 572 w 602"/>
              <a:gd name="T73" fmla="*/ 41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2" h="661">
                <a:moveTo>
                  <a:pt x="510" y="424"/>
                </a:moveTo>
                <a:cubicBezTo>
                  <a:pt x="579" y="463"/>
                  <a:pt x="579" y="463"/>
                  <a:pt x="579" y="463"/>
                </a:cubicBezTo>
                <a:cubicBezTo>
                  <a:pt x="590" y="470"/>
                  <a:pt x="594" y="484"/>
                  <a:pt x="587" y="495"/>
                </a:cubicBezTo>
                <a:cubicBezTo>
                  <a:pt x="581" y="506"/>
                  <a:pt x="566" y="511"/>
                  <a:pt x="555" y="504"/>
                </a:cubicBezTo>
                <a:cubicBezTo>
                  <a:pt x="487" y="465"/>
                  <a:pt x="487" y="465"/>
                  <a:pt x="487" y="465"/>
                </a:cubicBezTo>
                <a:cubicBezTo>
                  <a:pt x="507" y="524"/>
                  <a:pt x="507" y="524"/>
                  <a:pt x="507" y="524"/>
                </a:cubicBezTo>
                <a:cubicBezTo>
                  <a:pt x="517" y="553"/>
                  <a:pt x="472" y="568"/>
                  <a:pt x="462" y="539"/>
                </a:cubicBezTo>
                <a:cubicBezTo>
                  <a:pt x="425" y="429"/>
                  <a:pt x="425" y="429"/>
                  <a:pt x="425" y="429"/>
                </a:cubicBezTo>
                <a:cubicBezTo>
                  <a:pt x="325" y="371"/>
                  <a:pt x="325" y="371"/>
                  <a:pt x="325" y="371"/>
                </a:cubicBezTo>
                <a:cubicBezTo>
                  <a:pt x="325" y="487"/>
                  <a:pt x="325" y="487"/>
                  <a:pt x="325" y="487"/>
                </a:cubicBezTo>
                <a:cubicBezTo>
                  <a:pt x="401" y="574"/>
                  <a:pt x="401" y="574"/>
                  <a:pt x="401" y="574"/>
                </a:cubicBezTo>
                <a:cubicBezTo>
                  <a:pt x="422" y="598"/>
                  <a:pt x="386" y="629"/>
                  <a:pt x="366" y="605"/>
                </a:cubicBezTo>
                <a:cubicBezTo>
                  <a:pt x="325" y="558"/>
                  <a:pt x="325" y="558"/>
                  <a:pt x="325" y="558"/>
                </a:cubicBezTo>
                <a:cubicBezTo>
                  <a:pt x="325" y="637"/>
                  <a:pt x="325" y="637"/>
                  <a:pt x="325" y="637"/>
                </a:cubicBezTo>
                <a:cubicBezTo>
                  <a:pt x="325" y="650"/>
                  <a:pt x="314" y="661"/>
                  <a:pt x="301" y="661"/>
                </a:cubicBezTo>
                <a:cubicBezTo>
                  <a:pt x="288" y="661"/>
                  <a:pt x="277" y="650"/>
                  <a:pt x="277" y="637"/>
                </a:cubicBezTo>
                <a:cubicBezTo>
                  <a:pt x="277" y="558"/>
                  <a:pt x="277" y="558"/>
                  <a:pt x="277" y="558"/>
                </a:cubicBezTo>
                <a:cubicBezTo>
                  <a:pt x="236" y="605"/>
                  <a:pt x="236" y="605"/>
                  <a:pt x="236" y="605"/>
                </a:cubicBezTo>
                <a:cubicBezTo>
                  <a:pt x="216" y="629"/>
                  <a:pt x="180" y="598"/>
                  <a:pt x="201" y="574"/>
                </a:cubicBezTo>
                <a:cubicBezTo>
                  <a:pt x="277" y="487"/>
                  <a:pt x="277" y="487"/>
                  <a:pt x="277" y="487"/>
                </a:cubicBezTo>
                <a:cubicBezTo>
                  <a:pt x="277" y="371"/>
                  <a:pt x="277" y="371"/>
                  <a:pt x="277" y="371"/>
                </a:cubicBezTo>
                <a:cubicBezTo>
                  <a:pt x="177" y="429"/>
                  <a:pt x="177" y="429"/>
                  <a:pt x="177" y="429"/>
                </a:cubicBezTo>
                <a:cubicBezTo>
                  <a:pt x="140" y="539"/>
                  <a:pt x="140" y="539"/>
                  <a:pt x="140" y="539"/>
                </a:cubicBezTo>
                <a:cubicBezTo>
                  <a:pt x="130" y="568"/>
                  <a:pt x="85" y="553"/>
                  <a:pt x="95" y="524"/>
                </a:cubicBezTo>
                <a:cubicBezTo>
                  <a:pt x="116" y="465"/>
                  <a:pt x="116" y="465"/>
                  <a:pt x="116" y="465"/>
                </a:cubicBezTo>
                <a:cubicBezTo>
                  <a:pt x="47" y="504"/>
                  <a:pt x="47" y="504"/>
                  <a:pt x="47" y="504"/>
                </a:cubicBezTo>
                <a:cubicBezTo>
                  <a:pt x="36" y="511"/>
                  <a:pt x="22" y="506"/>
                  <a:pt x="15" y="495"/>
                </a:cubicBezTo>
                <a:cubicBezTo>
                  <a:pt x="8" y="484"/>
                  <a:pt x="12" y="470"/>
                  <a:pt x="23" y="463"/>
                </a:cubicBezTo>
                <a:cubicBezTo>
                  <a:pt x="92" y="424"/>
                  <a:pt x="92" y="424"/>
                  <a:pt x="92" y="424"/>
                </a:cubicBezTo>
                <a:cubicBezTo>
                  <a:pt x="30" y="412"/>
                  <a:pt x="30" y="412"/>
                  <a:pt x="30" y="412"/>
                </a:cubicBezTo>
                <a:cubicBezTo>
                  <a:pt x="0" y="405"/>
                  <a:pt x="9" y="359"/>
                  <a:pt x="40" y="365"/>
                </a:cubicBezTo>
                <a:cubicBezTo>
                  <a:pt x="154" y="388"/>
                  <a:pt x="154" y="388"/>
                  <a:pt x="154" y="388"/>
                </a:cubicBezTo>
                <a:cubicBezTo>
                  <a:pt x="254" y="330"/>
                  <a:pt x="254" y="330"/>
                  <a:pt x="254" y="330"/>
                </a:cubicBezTo>
                <a:cubicBezTo>
                  <a:pt x="154" y="272"/>
                  <a:pt x="154" y="272"/>
                  <a:pt x="154" y="272"/>
                </a:cubicBezTo>
                <a:cubicBezTo>
                  <a:pt x="40" y="295"/>
                  <a:pt x="40" y="295"/>
                  <a:pt x="40" y="295"/>
                </a:cubicBezTo>
                <a:cubicBezTo>
                  <a:pt x="38" y="296"/>
                  <a:pt x="36" y="296"/>
                  <a:pt x="35" y="296"/>
                </a:cubicBezTo>
                <a:cubicBezTo>
                  <a:pt x="7" y="296"/>
                  <a:pt x="3" y="254"/>
                  <a:pt x="30" y="249"/>
                </a:cubicBezTo>
                <a:cubicBezTo>
                  <a:pt x="92" y="237"/>
                  <a:pt x="92" y="237"/>
                  <a:pt x="92" y="237"/>
                </a:cubicBezTo>
                <a:cubicBezTo>
                  <a:pt x="23" y="197"/>
                  <a:pt x="23" y="197"/>
                  <a:pt x="23" y="197"/>
                </a:cubicBezTo>
                <a:cubicBezTo>
                  <a:pt x="12" y="191"/>
                  <a:pt x="8" y="176"/>
                  <a:pt x="15" y="165"/>
                </a:cubicBezTo>
                <a:cubicBezTo>
                  <a:pt x="22" y="154"/>
                  <a:pt x="36" y="150"/>
                  <a:pt x="47" y="157"/>
                </a:cubicBezTo>
                <a:cubicBezTo>
                  <a:pt x="116" y="196"/>
                  <a:pt x="116" y="196"/>
                  <a:pt x="116" y="196"/>
                </a:cubicBezTo>
                <a:cubicBezTo>
                  <a:pt x="95" y="137"/>
                  <a:pt x="95" y="137"/>
                  <a:pt x="95" y="137"/>
                </a:cubicBezTo>
                <a:cubicBezTo>
                  <a:pt x="85" y="107"/>
                  <a:pt x="130" y="92"/>
                  <a:pt x="140" y="121"/>
                </a:cubicBezTo>
                <a:cubicBezTo>
                  <a:pt x="177" y="232"/>
                  <a:pt x="177" y="232"/>
                  <a:pt x="177" y="232"/>
                </a:cubicBezTo>
                <a:cubicBezTo>
                  <a:pt x="277" y="289"/>
                  <a:pt x="277" y="289"/>
                  <a:pt x="277" y="289"/>
                </a:cubicBezTo>
                <a:cubicBezTo>
                  <a:pt x="277" y="174"/>
                  <a:pt x="277" y="174"/>
                  <a:pt x="277" y="174"/>
                </a:cubicBezTo>
                <a:cubicBezTo>
                  <a:pt x="201" y="86"/>
                  <a:pt x="201" y="86"/>
                  <a:pt x="201" y="86"/>
                </a:cubicBezTo>
                <a:cubicBezTo>
                  <a:pt x="180" y="63"/>
                  <a:pt x="216" y="32"/>
                  <a:pt x="236" y="55"/>
                </a:cubicBezTo>
                <a:cubicBezTo>
                  <a:pt x="277" y="102"/>
                  <a:pt x="277" y="102"/>
                  <a:pt x="277" y="102"/>
                </a:cubicBezTo>
                <a:cubicBezTo>
                  <a:pt x="277" y="23"/>
                  <a:pt x="277" y="23"/>
                  <a:pt x="277" y="23"/>
                </a:cubicBezTo>
                <a:cubicBezTo>
                  <a:pt x="277" y="11"/>
                  <a:pt x="288" y="0"/>
                  <a:pt x="301" y="0"/>
                </a:cubicBezTo>
                <a:cubicBezTo>
                  <a:pt x="314" y="0"/>
                  <a:pt x="325" y="11"/>
                  <a:pt x="325" y="23"/>
                </a:cubicBezTo>
                <a:cubicBezTo>
                  <a:pt x="325" y="102"/>
                  <a:pt x="325" y="102"/>
                  <a:pt x="325" y="102"/>
                </a:cubicBezTo>
                <a:cubicBezTo>
                  <a:pt x="366" y="55"/>
                  <a:pt x="366" y="55"/>
                  <a:pt x="366" y="55"/>
                </a:cubicBezTo>
                <a:cubicBezTo>
                  <a:pt x="386" y="32"/>
                  <a:pt x="422" y="63"/>
                  <a:pt x="401" y="86"/>
                </a:cubicBezTo>
                <a:cubicBezTo>
                  <a:pt x="325" y="174"/>
                  <a:pt x="325" y="174"/>
                  <a:pt x="325" y="174"/>
                </a:cubicBezTo>
                <a:cubicBezTo>
                  <a:pt x="325" y="289"/>
                  <a:pt x="325" y="289"/>
                  <a:pt x="325" y="289"/>
                </a:cubicBezTo>
                <a:cubicBezTo>
                  <a:pt x="425" y="232"/>
                  <a:pt x="425" y="232"/>
                  <a:pt x="425" y="232"/>
                </a:cubicBezTo>
                <a:cubicBezTo>
                  <a:pt x="462" y="121"/>
                  <a:pt x="462" y="121"/>
                  <a:pt x="462" y="121"/>
                </a:cubicBezTo>
                <a:cubicBezTo>
                  <a:pt x="472" y="92"/>
                  <a:pt x="517" y="107"/>
                  <a:pt x="507" y="137"/>
                </a:cubicBezTo>
                <a:cubicBezTo>
                  <a:pt x="487" y="196"/>
                  <a:pt x="487" y="196"/>
                  <a:pt x="487" y="196"/>
                </a:cubicBezTo>
                <a:cubicBezTo>
                  <a:pt x="555" y="157"/>
                  <a:pt x="555" y="157"/>
                  <a:pt x="555" y="157"/>
                </a:cubicBezTo>
                <a:cubicBezTo>
                  <a:pt x="566" y="150"/>
                  <a:pt x="581" y="154"/>
                  <a:pt x="587" y="165"/>
                </a:cubicBezTo>
                <a:cubicBezTo>
                  <a:pt x="594" y="176"/>
                  <a:pt x="590" y="191"/>
                  <a:pt x="579" y="197"/>
                </a:cubicBezTo>
                <a:cubicBezTo>
                  <a:pt x="510" y="237"/>
                  <a:pt x="510" y="237"/>
                  <a:pt x="510" y="237"/>
                </a:cubicBezTo>
                <a:cubicBezTo>
                  <a:pt x="572" y="249"/>
                  <a:pt x="572" y="249"/>
                  <a:pt x="572" y="249"/>
                </a:cubicBezTo>
                <a:cubicBezTo>
                  <a:pt x="599" y="254"/>
                  <a:pt x="595" y="296"/>
                  <a:pt x="567" y="296"/>
                </a:cubicBezTo>
                <a:cubicBezTo>
                  <a:pt x="566" y="296"/>
                  <a:pt x="564" y="296"/>
                  <a:pt x="562" y="295"/>
                </a:cubicBezTo>
                <a:cubicBezTo>
                  <a:pt x="448" y="272"/>
                  <a:pt x="448" y="272"/>
                  <a:pt x="448" y="272"/>
                </a:cubicBezTo>
                <a:cubicBezTo>
                  <a:pt x="348" y="330"/>
                  <a:pt x="348" y="330"/>
                  <a:pt x="348" y="330"/>
                </a:cubicBezTo>
                <a:cubicBezTo>
                  <a:pt x="448" y="388"/>
                  <a:pt x="448" y="388"/>
                  <a:pt x="448" y="388"/>
                </a:cubicBezTo>
                <a:cubicBezTo>
                  <a:pt x="562" y="365"/>
                  <a:pt x="562" y="365"/>
                  <a:pt x="562" y="365"/>
                </a:cubicBezTo>
                <a:cubicBezTo>
                  <a:pt x="593" y="359"/>
                  <a:pt x="602" y="405"/>
                  <a:pt x="572" y="412"/>
                </a:cubicBezTo>
                <a:lnTo>
                  <a:pt x="510" y="4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2326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5A1AC2-2047-4287-99A6-6BD770EEC6D1}"/>
              </a:ext>
            </a:extLst>
          </p:cNvPr>
          <p:cNvSpPr>
            <a:spLocks noGrp="1"/>
          </p:cNvSpPr>
          <p:nvPr>
            <p:ph type="title"/>
          </p:nvPr>
        </p:nvSpPr>
        <p:spPr/>
        <p:txBody>
          <a:bodyPr/>
          <a:lstStyle/>
          <a:p>
            <a:r>
              <a:rPr lang="sv-SE" dirty="0"/>
              <a:t>När finns det en nationell varningsutvärdering?</a:t>
            </a:r>
          </a:p>
        </p:txBody>
      </p:sp>
      <p:sp>
        <p:nvSpPr>
          <p:cNvPr id="3" name="Platshållare för innehåll 2">
            <a:extLst>
              <a:ext uri="{FF2B5EF4-FFF2-40B4-BE49-F238E27FC236}">
                <a16:creationId xmlns:a16="http://schemas.microsoft.com/office/drawing/2014/main" id="{D1EF4AA5-34EE-4BCE-B317-D650F089ACFF}"/>
              </a:ext>
            </a:extLst>
          </p:cNvPr>
          <p:cNvSpPr>
            <a:spLocks noGrp="1"/>
          </p:cNvSpPr>
          <p:nvPr>
            <p:ph sz="half" idx="1"/>
          </p:nvPr>
        </p:nvSpPr>
        <p:spPr>
          <a:xfrm>
            <a:off x="687974" y="1830235"/>
            <a:ext cx="3932151" cy="3163570"/>
          </a:xfrm>
        </p:spPr>
        <p:txBody>
          <a:bodyPr/>
          <a:lstStyle/>
          <a:p>
            <a:r>
              <a:rPr lang="sv-SE" sz="1600" dirty="0"/>
              <a:t>När kuvertet högst upp har </a:t>
            </a:r>
            <a:br>
              <a:rPr lang="sv-SE" sz="1600" dirty="0"/>
            </a:br>
            <a:r>
              <a:rPr lang="sv-SE" sz="1600" dirty="0"/>
              <a:t>en blå prick, finns det olästa meddelanden. Detta sker exempelvis när det finns en nationell varnings-utvärdering för ert län att besvara.</a:t>
            </a:r>
          </a:p>
          <a:p>
            <a:r>
              <a:rPr lang="sv-SE" sz="1600" dirty="0"/>
              <a:t>Välj </a:t>
            </a:r>
            <a:r>
              <a:rPr lang="sv-SE" sz="1600" i="1" dirty="0"/>
              <a:t>Visa Varning, </a:t>
            </a:r>
            <a:r>
              <a:rPr lang="sv-SE" sz="1600" dirty="0"/>
              <a:t>där finns en länk till utvärderingen, kompletterad med sista svarsdatum</a:t>
            </a:r>
          </a:p>
          <a:p>
            <a:r>
              <a:rPr lang="sv-SE" sz="1600" dirty="0"/>
              <a:t>Klicka på </a:t>
            </a:r>
            <a:r>
              <a:rPr lang="sv-SE" sz="1600" i="1" dirty="0"/>
              <a:t>Utvärdering svara senast…</a:t>
            </a:r>
            <a:r>
              <a:rPr lang="sv-SE" sz="1600" dirty="0"/>
              <a:t> och formuläret med frågor visas</a:t>
            </a:r>
          </a:p>
        </p:txBody>
      </p:sp>
      <p:pic>
        <p:nvPicPr>
          <p:cNvPr id="6" name="Bildobjekt 5">
            <a:extLst>
              <a:ext uri="{FF2B5EF4-FFF2-40B4-BE49-F238E27FC236}">
                <a16:creationId xmlns:a16="http://schemas.microsoft.com/office/drawing/2014/main" id="{0F017D47-DFD1-420E-BAB5-D3DAC42155AF}"/>
              </a:ext>
            </a:extLst>
          </p:cNvPr>
          <p:cNvPicPr>
            <a:picLocks noChangeAspect="1"/>
          </p:cNvPicPr>
          <p:nvPr/>
        </p:nvPicPr>
        <p:blipFill>
          <a:blip r:embed="rId2"/>
          <a:stretch>
            <a:fillRect/>
          </a:stretch>
        </p:blipFill>
        <p:spPr>
          <a:xfrm>
            <a:off x="5093162" y="1386461"/>
            <a:ext cx="3938097" cy="3058551"/>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FCB9312C-F961-4AFC-B755-63E838EE72AC}"/>
              </a:ext>
            </a:extLst>
          </p:cNvPr>
          <p:cNvPicPr/>
          <p:nvPr/>
        </p:nvPicPr>
        <p:blipFill>
          <a:blip r:embed="rId3">
            <a:extLst>
              <a:ext uri="{28A0092B-C50C-407E-A947-70E740481C1C}">
                <a14:useLocalDpi xmlns:a14="http://schemas.microsoft.com/office/drawing/2010/main" val="0"/>
              </a:ext>
            </a:extLst>
          </a:blip>
          <a:stretch>
            <a:fillRect/>
          </a:stretch>
        </p:blipFill>
        <p:spPr>
          <a:xfrm>
            <a:off x="3803701" y="1942102"/>
            <a:ext cx="296545" cy="290195"/>
          </a:xfrm>
          <a:prstGeom prst="rect">
            <a:avLst/>
          </a:prstGeom>
        </p:spPr>
      </p:pic>
      <p:pic>
        <p:nvPicPr>
          <p:cNvPr id="11" name="Bildobjekt 10">
            <a:extLst>
              <a:ext uri="{FF2B5EF4-FFF2-40B4-BE49-F238E27FC236}">
                <a16:creationId xmlns:a16="http://schemas.microsoft.com/office/drawing/2014/main" id="{428659D6-8AD9-4161-912B-5D1B32930A97}"/>
              </a:ext>
            </a:extLst>
          </p:cNvPr>
          <p:cNvPicPr>
            <a:picLocks noChangeAspect="1"/>
          </p:cNvPicPr>
          <p:nvPr/>
        </p:nvPicPr>
        <p:blipFill rotWithShape="1">
          <a:blip r:embed="rId4"/>
          <a:srcRect b="19533"/>
          <a:stretch/>
        </p:blipFill>
        <p:spPr>
          <a:xfrm>
            <a:off x="4620125" y="3135135"/>
            <a:ext cx="3355957" cy="1664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294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5FF3F-DD9F-486B-ADF4-AB97CE3686E4}"/>
              </a:ext>
            </a:extLst>
          </p:cNvPr>
          <p:cNvSpPr>
            <a:spLocks noGrp="1"/>
          </p:cNvSpPr>
          <p:nvPr>
            <p:ph type="title"/>
          </p:nvPr>
        </p:nvSpPr>
        <p:spPr/>
        <p:txBody>
          <a:bodyPr/>
          <a:lstStyle/>
          <a:p>
            <a:r>
              <a:rPr lang="sv-SE" dirty="0"/>
              <a:t>Nationella utvärderingsfrågor</a:t>
            </a:r>
          </a:p>
        </p:txBody>
      </p:sp>
      <p:sp>
        <p:nvSpPr>
          <p:cNvPr id="3" name="Platshållare för innehåll 2">
            <a:extLst>
              <a:ext uri="{FF2B5EF4-FFF2-40B4-BE49-F238E27FC236}">
                <a16:creationId xmlns:a16="http://schemas.microsoft.com/office/drawing/2014/main" id="{EC9783A5-65FB-41F9-9BC5-435BF5C71434}"/>
              </a:ext>
            </a:extLst>
          </p:cNvPr>
          <p:cNvSpPr>
            <a:spLocks noGrp="1"/>
          </p:cNvSpPr>
          <p:nvPr>
            <p:ph sz="half" idx="1"/>
          </p:nvPr>
        </p:nvSpPr>
        <p:spPr>
          <a:xfrm>
            <a:off x="687975" y="1394460"/>
            <a:ext cx="3471514" cy="3590289"/>
          </a:xfrm>
        </p:spPr>
        <p:txBody>
          <a:bodyPr/>
          <a:lstStyle/>
          <a:p>
            <a:r>
              <a:rPr lang="sv-SE" sz="1600" dirty="0"/>
              <a:t>Utvärderingen består av tre frågor med svarsalternativ och fritextfält för möjlighet att göra förtydliganden.</a:t>
            </a:r>
          </a:p>
          <a:p>
            <a:r>
              <a:rPr lang="sv-SE" sz="1600" dirty="0"/>
              <a:t>Utvärdering besvaras utifrån organisationens upplevelse av varningssituationen i sitt län</a:t>
            </a:r>
          </a:p>
          <a:p>
            <a:r>
              <a:rPr lang="sv-SE" sz="1600" dirty="0"/>
              <a:t>Frågorna ska besvaras utförligt då de är en viktig grund för både aktuella mätetal och för förbättringsåtgärder. </a:t>
            </a:r>
          </a:p>
        </p:txBody>
      </p:sp>
      <p:pic>
        <p:nvPicPr>
          <p:cNvPr id="6" name="Bildobjekt 5">
            <a:extLst>
              <a:ext uri="{FF2B5EF4-FFF2-40B4-BE49-F238E27FC236}">
                <a16:creationId xmlns:a16="http://schemas.microsoft.com/office/drawing/2014/main" id="{F1EC19AC-68C0-4A57-A2B7-77C700A341AE}"/>
              </a:ext>
            </a:extLst>
          </p:cNvPr>
          <p:cNvPicPr>
            <a:picLocks noChangeAspect="1"/>
          </p:cNvPicPr>
          <p:nvPr/>
        </p:nvPicPr>
        <p:blipFill rotWithShape="1">
          <a:blip r:embed="rId2"/>
          <a:srcRect b="9002"/>
          <a:stretch/>
        </p:blipFill>
        <p:spPr>
          <a:xfrm>
            <a:off x="4248730" y="1275811"/>
            <a:ext cx="3136061" cy="3708938"/>
          </a:xfrm>
          <a:prstGeom prst="rect">
            <a:avLst/>
          </a:prstGeom>
          <a:ln>
            <a:noFill/>
          </a:ln>
          <a:effectLst>
            <a:outerShdw blurRad="292100" dist="139700" dir="2700000" algn="tl" rotWithShape="0">
              <a:srgbClr val="333333">
                <a:alpha val="65000"/>
              </a:srgbClr>
            </a:outerShdw>
          </a:effectLst>
        </p:spPr>
      </p:pic>
      <p:pic>
        <p:nvPicPr>
          <p:cNvPr id="8" name="Platshållare för innehåll 7">
            <a:extLst>
              <a:ext uri="{FF2B5EF4-FFF2-40B4-BE49-F238E27FC236}">
                <a16:creationId xmlns:a16="http://schemas.microsoft.com/office/drawing/2014/main" id="{547708E0-5CEA-46D9-A952-DAECB1C6989D}"/>
              </a:ext>
            </a:extLst>
          </p:cNvPr>
          <p:cNvPicPr>
            <a:picLocks noGrp="1" noChangeAspect="1"/>
          </p:cNvPicPr>
          <p:nvPr>
            <p:ph sz="half" idx="10"/>
          </p:nvPr>
        </p:nvPicPr>
        <p:blipFill>
          <a:blip r:embed="rId3"/>
          <a:stretch>
            <a:fillRect/>
          </a:stretch>
        </p:blipFill>
        <p:spPr>
          <a:xfrm>
            <a:off x="5962963" y="1486814"/>
            <a:ext cx="3101726" cy="3590925"/>
          </a:xfrm>
          <a:prstGeom prst="rect">
            <a:avLst/>
          </a:prstGeom>
          <a:ln>
            <a:noFill/>
          </a:ln>
          <a:effectLst>
            <a:outerShdw blurRad="292100" dist="139700" dir="2700000" algn="tl" rotWithShape="0">
              <a:srgbClr val="333333">
                <a:alpha val="65000"/>
              </a:srgbClr>
            </a:outerShdw>
          </a:effectLst>
        </p:spPr>
      </p:pic>
      <p:sp>
        <p:nvSpPr>
          <p:cNvPr id="7" name="Rektangel: rundade hörn 6">
            <a:extLst>
              <a:ext uri="{FF2B5EF4-FFF2-40B4-BE49-F238E27FC236}">
                <a16:creationId xmlns:a16="http://schemas.microsoft.com/office/drawing/2014/main" id="{87ACF32F-417C-4E59-B435-DFD894CB6457}"/>
              </a:ext>
            </a:extLst>
          </p:cNvPr>
          <p:cNvSpPr/>
          <p:nvPr/>
        </p:nvSpPr>
        <p:spPr>
          <a:xfrm>
            <a:off x="792991" y="4519034"/>
            <a:ext cx="2921500" cy="46571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sv-SE" sz="1200" dirty="0"/>
              <a:t>Var noga med att motivera dina svar!</a:t>
            </a:r>
            <a:endParaRPr lang="en-GB" sz="1200" dirty="0"/>
          </a:p>
        </p:txBody>
      </p:sp>
    </p:spTree>
    <p:extLst>
      <p:ext uri="{BB962C8B-B14F-4D97-AF65-F5344CB8AC3E}">
        <p14:creationId xmlns:p14="http://schemas.microsoft.com/office/powerpoint/2010/main" val="27219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13010-9E76-42C4-BA53-A0FC71E50677}"/>
              </a:ext>
            </a:extLst>
          </p:cNvPr>
          <p:cNvSpPr>
            <a:spLocks noGrp="1"/>
          </p:cNvSpPr>
          <p:nvPr>
            <p:ph type="title"/>
          </p:nvPr>
        </p:nvSpPr>
        <p:spPr/>
        <p:txBody>
          <a:bodyPr/>
          <a:lstStyle/>
          <a:p>
            <a:r>
              <a:rPr lang="sv-SE" dirty="0"/>
              <a:t>Exempel på besvarade påverkans-</a:t>
            </a:r>
            <a:br>
              <a:rPr lang="sv-SE" dirty="0"/>
            </a:br>
            <a:r>
              <a:rPr lang="sv-SE" dirty="0"/>
              <a:t>bedömningar och nationella utvärderingar</a:t>
            </a:r>
          </a:p>
        </p:txBody>
      </p:sp>
      <p:sp>
        <p:nvSpPr>
          <p:cNvPr id="3" name="Freeform 495">
            <a:hlinkClick r:id="rId2" action="ppaction://hlinksldjump"/>
            <a:extLst>
              <a:ext uri="{FF2B5EF4-FFF2-40B4-BE49-F238E27FC236}">
                <a16:creationId xmlns:a16="http://schemas.microsoft.com/office/drawing/2014/main" id="{3CF5E159-020A-4FAB-81E5-07E928741775}"/>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17014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7E72D1F-C18E-4D7A-98D6-3668087566D8}"/>
              </a:ext>
            </a:extLst>
          </p:cNvPr>
          <p:cNvSpPr>
            <a:spLocks noGrp="1"/>
          </p:cNvSpPr>
          <p:nvPr>
            <p:ph type="title"/>
          </p:nvPr>
        </p:nvSpPr>
        <p:spPr>
          <a:xfrm>
            <a:off x="687974" y="906380"/>
            <a:ext cx="8196826" cy="425675"/>
          </a:xfrm>
        </p:spPr>
        <p:txBody>
          <a:bodyPr/>
          <a:lstStyle/>
          <a:p>
            <a:r>
              <a:rPr lang="sv-SE" dirty="0"/>
              <a:t>Om vädervarningar och WIS</a:t>
            </a:r>
          </a:p>
        </p:txBody>
      </p:sp>
      <p:sp>
        <p:nvSpPr>
          <p:cNvPr id="6" name="Platshållare för innehåll 5">
            <a:extLst>
              <a:ext uri="{FF2B5EF4-FFF2-40B4-BE49-F238E27FC236}">
                <a16:creationId xmlns:a16="http://schemas.microsoft.com/office/drawing/2014/main" id="{72DA399F-F157-4B59-828A-6A4DCA8EAA87}"/>
              </a:ext>
            </a:extLst>
          </p:cNvPr>
          <p:cNvSpPr>
            <a:spLocks noGrp="1"/>
          </p:cNvSpPr>
          <p:nvPr>
            <p:ph sz="half" idx="1"/>
          </p:nvPr>
        </p:nvSpPr>
        <p:spPr/>
        <p:txBody>
          <a:bodyPr/>
          <a:lstStyle/>
          <a:p>
            <a:pPr marL="0" indent="0">
              <a:buNone/>
            </a:pPr>
            <a:r>
              <a:rPr lang="sv-SE" sz="1600" dirty="0"/>
              <a:t>SMHI:s vädervarningssystem syftar till att skapa vädervarningar som är konsekvensbaserade, vilket innebär att SMHI beslutar om varningsnivå utifrån den påverkan ett visst väder väntas få. Varning ska utfärdas när samhället behöver varnas. </a:t>
            </a:r>
          </a:p>
          <a:p>
            <a:pPr marL="0" indent="0">
              <a:buNone/>
            </a:pPr>
            <a:r>
              <a:rPr lang="sv-SE" sz="1600" dirty="0"/>
              <a:t>Systemet bygger på samverkan och ska ge förutsättningar för samhället att i tid rusta sig på rätt sätt. </a:t>
            </a:r>
          </a:p>
          <a:p>
            <a:pPr marL="0" indent="0">
              <a:buNone/>
            </a:pPr>
            <a:r>
              <a:rPr lang="sv-SE" sz="1600" dirty="0"/>
              <a:t>Målet är att vädervarningar ska utgöra relevant stöd för förberedelse och planering för såväl berörda samhälls-aktörer som samhället i övrigt. </a:t>
            </a:r>
          </a:p>
          <a:p>
            <a:pPr marL="0" indent="0">
              <a:buNone/>
            </a:pPr>
            <a:endParaRPr lang="sv-SE" sz="1600" dirty="0"/>
          </a:p>
        </p:txBody>
      </p:sp>
      <p:sp>
        <p:nvSpPr>
          <p:cNvPr id="7" name="Platshållare för innehåll 6">
            <a:extLst>
              <a:ext uri="{FF2B5EF4-FFF2-40B4-BE49-F238E27FC236}">
                <a16:creationId xmlns:a16="http://schemas.microsoft.com/office/drawing/2014/main" id="{4AFCB668-B8EB-42B7-99C5-6DB4ED3F2A9C}"/>
              </a:ext>
            </a:extLst>
          </p:cNvPr>
          <p:cNvSpPr>
            <a:spLocks noGrp="1"/>
          </p:cNvSpPr>
          <p:nvPr>
            <p:ph sz="half" idx="10"/>
          </p:nvPr>
        </p:nvSpPr>
        <p:spPr/>
        <p:txBody>
          <a:bodyPr/>
          <a:lstStyle/>
          <a:p>
            <a:pPr marL="0" indent="0">
              <a:buNone/>
            </a:pPr>
            <a:r>
              <a:rPr lang="sv-SE" sz="1600" dirty="0"/>
              <a:t>Detta utbildningsmaterial vänder sig till dig som har </a:t>
            </a:r>
            <a:r>
              <a:rPr lang="sv-SE" sz="1600" u="sng" dirty="0"/>
              <a:t>särskild rättighet</a:t>
            </a:r>
            <a:r>
              <a:rPr lang="sv-SE" sz="1600" dirty="0"/>
              <a:t> för vädervarningar i WIS. </a:t>
            </a:r>
          </a:p>
          <a:p>
            <a:pPr marL="0" indent="0">
              <a:buNone/>
            </a:pPr>
            <a:endParaRPr lang="sv-SE" sz="1600" dirty="0"/>
          </a:p>
        </p:txBody>
      </p:sp>
      <p:pic>
        <p:nvPicPr>
          <p:cNvPr id="3" name="Bildobjekt 2">
            <a:extLst>
              <a:ext uri="{FF2B5EF4-FFF2-40B4-BE49-F238E27FC236}">
                <a16:creationId xmlns:a16="http://schemas.microsoft.com/office/drawing/2014/main" id="{B154EDE6-F626-4492-B728-A368FBA206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59915" y="2571750"/>
            <a:ext cx="4406314" cy="1259355"/>
          </a:xfrm>
          <a:prstGeom prst="rect">
            <a:avLst/>
          </a:prstGeom>
        </p:spPr>
      </p:pic>
    </p:spTree>
    <p:extLst>
      <p:ext uri="{BB962C8B-B14F-4D97-AF65-F5344CB8AC3E}">
        <p14:creationId xmlns:p14="http://schemas.microsoft.com/office/powerpoint/2010/main" val="107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3FB8F0AA-072B-4C6D-9D0A-2885D9343350}"/>
              </a:ext>
            </a:extLst>
          </p:cNvPr>
          <p:cNvGrpSpPr/>
          <p:nvPr/>
        </p:nvGrpSpPr>
        <p:grpSpPr>
          <a:xfrm>
            <a:off x="696686" y="148771"/>
            <a:ext cx="4511901" cy="4845957"/>
            <a:chOff x="2092098" y="0"/>
            <a:chExt cx="4959803" cy="5143500"/>
          </a:xfrm>
        </p:grpSpPr>
        <p:pic>
          <p:nvPicPr>
            <p:cNvPr id="9" name="Bildobjekt 8">
              <a:extLst>
                <a:ext uri="{FF2B5EF4-FFF2-40B4-BE49-F238E27FC236}">
                  <a16:creationId xmlns:a16="http://schemas.microsoft.com/office/drawing/2014/main" id="{3CE01009-5504-43C4-AAC3-9CD1EC2C6696}"/>
                </a:ext>
              </a:extLst>
            </p:cNvPr>
            <p:cNvPicPr>
              <a:picLocks noChangeAspect="1"/>
            </p:cNvPicPr>
            <p:nvPr/>
          </p:nvPicPr>
          <p:blipFill>
            <a:blip r:embed="rId2"/>
            <a:stretch>
              <a:fillRect/>
            </a:stretch>
          </p:blipFill>
          <p:spPr>
            <a:xfrm>
              <a:off x="2092098" y="0"/>
              <a:ext cx="4959803" cy="5143500"/>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8DE5D3DE-1B2D-4D4F-8596-658D241F222E}"/>
                </a:ext>
              </a:extLst>
            </p:cNvPr>
            <p:cNvSpPr/>
            <p:nvPr/>
          </p:nvSpPr>
          <p:spPr>
            <a:xfrm>
              <a:off x="2159383" y="4663391"/>
              <a:ext cx="4792959" cy="369332"/>
            </a:xfrm>
            <a:prstGeom prst="rect">
              <a:avLst/>
            </a:prstGeom>
            <a:solidFill>
              <a:schemeClr val="bg1"/>
            </a:solidFill>
          </p:spPr>
          <p:txBody>
            <a:bodyPr wrap="square" lIns="0" tIns="0" rIns="0" bIns="0">
              <a:spAutoFit/>
            </a:bodyPr>
            <a:lstStyle/>
            <a:p>
              <a:r>
                <a:rPr lang="sv-SE" sz="800" dirty="0">
                  <a:solidFill>
                    <a:srgbClr val="000000"/>
                  </a:solidFill>
                  <a:latin typeface="Arial" panose="020B0604020202020204" pitchFamily="34" charset="0"/>
                </a:rPr>
                <a:t>Eftersom det är mars och många har bytt till sommardäck så bör fokus ligga på trafikproblem. Lyft gärna dessa i den övergripande beskrivningen. Mängderna i sig är ganska små så vi bedömer inte att det kommer att leda till elbortfall eller annat.</a:t>
              </a:r>
              <a:endParaRPr lang="sv-SE" sz="800" dirty="0"/>
            </a:p>
          </p:txBody>
        </p:sp>
      </p:grpSp>
    </p:spTree>
    <p:extLst>
      <p:ext uri="{BB962C8B-B14F-4D97-AF65-F5344CB8AC3E}">
        <p14:creationId xmlns:p14="http://schemas.microsoft.com/office/powerpoint/2010/main" val="180313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BB5E5667-79D7-4407-9B70-5BF79ED54726}"/>
              </a:ext>
            </a:extLst>
          </p:cNvPr>
          <p:cNvGrpSpPr/>
          <p:nvPr/>
        </p:nvGrpSpPr>
        <p:grpSpPr>
          <a:xfrm>
            <a:off x="659418" y="142390"/>
            <a:ext cx="4625505" cy="4858719"/>
            <a:chOff x="2070254" y="0"/>
            <a:chExt cx="5003491" cy="5143500"/>
          </a:xfrm>
        </p:grpSpPr>
        <p:pic>
          <p:nvPicPr>
            <p:cNvPr id="8" name="Bildobjekt 7">
              <a:extLst>
                <a:ext uri="{FF2B5EF4-FFF2-40B4-BE49-F238E27FC236}">
                  <a16:creationId xmlns:a16="http://schemas.microsoft.com/office/drawing/2014/main" id="{2F26F942-F8B0-4817-96B6-A3AE552DC143}"/>
                </a:ext>
              </a:extLst>
            </p:cNvPr>
            <p:cNvPicPr>
              <a:picLocks noChangeAspect="1"/>
            </p:cNvPicPr>
            <p:nvPr/>
          </p:nvPicPr>
          <p:blipFill>
            <a:blip r:embed="rId3"/>
            <a:stretch>
              <a:fillRect/>
            </a:stretch>
          </p:blipFill>
          <p:spPr>
            <a:xfrm>
              <a:off x="2070254" y="0"/>
              <a:ext cx="5003491" cy="5143500"/>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A42A09D0-430D-49F3-890E-35C9D704D891}"/>
                </a:ext>
              </a:extLst>
            </p:cNvPr>
            <p:cNvSpPr/>
            <p:nvPr/>
          </p:nvSpPr>
          <p:spPr>
            <a:xfrm>
              <a:off x="2174990" y="2326404"/>
              <a:ext cx="4794017" cy="369332"/>
            </a:xfrm>
            <a:prstGeom prst="rect">
              <a:avLst/>
            </a:prstGeom>
            <a:solidFill>
              <a:schemeClr val="bg1"/>
            </a:solidFill>
          </p:spPr>
          <p:txBody>
            <a:bodyPr wrap="square" lIns="0" tIns="0" rIns="0" bIns="0">
              <a:spAutoFit/>
            </a:bodyPr>
            <a:lstStyle/>
            <a:p>
              <a:r>
                <a:rPr lang="sv-SE" sz="800" dirty="0">
                  <a:solidFill>
                    <a:srgbClr val="000000"/>
                  </a:solidFill>
                  <a:latin typeface="Arial" panose="020B0604020202020204" pitchFamily="34" charset="0"/>
                </a:rPr>
                <a:t>Nivån skulle behöva ändras i en del av området. Kommunerna i den norra halvan av länet har fortfarande problem efter det förra snöfallet, så vi bedömer att det kommer att det blir konsekvenser på orange nivå från ca NN-älven och norrut.</a:t>
              </a:r>
              <a:endParaRPr lang="sv-SE" sz="800" dirty="0"/>
            </a:p>
          </p:txBody>
        </p:sp>
        <p:sp>
          <p:nvSpPr>
            <p:cNvPr id="5" name="Rektangel 4">
              <a:extLst>
                <a:ext uri="{FF2B5EF4-FFF2-40B4-BE49-F238E27FC236}">
                  <a16:creationId xmlns:a16="http://schemas.microsoft.com/office/drawing/2014/main" id="{2279AF7C-5B53-4116-8C14-9C8647CAF1A7}"/>
                </a:ext>
              </a:extLst>
            </p:cNvPr>
            <p:cNvSpPr/>
            <p:nvPr/>
          </p:nvSpPr>
          <p:spPr>
            <a:xfrm>
              <a:off x="2153400" y="4731934"/>
              <a:ext cx="4448926" cy="123111"/>
            </a:xfrm>
            <a:prstGeom prst="rect">
              <a:avLst/>
            </a:prstGeom>
            <a:solidFill>
              <a:schemeClr val="bg1"/>
            </a:solidFill>
          </p:spPr>
          <p:txBody>
            <a:bodyPr wrap="square" lIns="0" tIns="0" rIns="0" bIns="0">
              <a:spAutoFit/>
            </a:bodyPr>
            <a:lstStyle/>
            <a:p>
              <a:r>
                <a:rPr lang="sv-SE" sz="800" dirty="0">
                  <a:solidFill>
                    <a:srgbClr val="000000"/>
                  </a:solidFill>
                  <a:latin typeface="Arial" panose="020B0604020202020204" pitchFamily="34" charset="0"/>
                </a:rPr>
                <a:t>Förtydliga gärna att störst problem väntas på mindre vägar samt i städerna. </a:t>
              </a:r>
              <a:endParaRPr lang="sv-SE" sz="800" dirty="0"/>
            </a:p>
          </p:txBody>
        </p:sp>
      </p:grpSp>
    </p:spTree>
    <p:extLst>
      <p:ext uri="{BB962C8B-B14F-4D97-AF65-F5344CB8AC3E}">
        <p14:creationId xmlns:p14="http://schemas.microsoft.com/office/powerpoint/2010/main" val="123123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E888429C-DF7D-497A-AA23-F3AB356CE4D4}"/>
              </a:ext>
            </a:extLst>
          </p:cNvPr>
          <p:cNvGrpSpPr/>
          <p:nvPr/>
        </p:nvGrpSpPr>
        <p:grpSpPr>
          <a:xfrm>
            <a:off x="647388" y="138829"/>
            <a:ext cx="4692061" cy="4865842"/>
            <a:chOff x="647388" y="138829"/>
            <a:chExt cx="4692061" cy="4865842"/>
          </a:xfrm>
        </p:grpSpPr>
        <p:pic>
          <p:nvPicPr>
            <p:cNvPr id="6" name="Bildobjekt 5">
              <a:extLst>
                <a:ext uri="{FF2B5EF4-FFF2-40B4-BE49-F238E27FC236}">
                  <a16:creationId xmlns:a16="http://schemas.microsoft.com/office/drawing/2014/main" id="{D35A13B8-5D56-4988-A012-5CE9DD869B2C}"/>
                </a:ext>
              </a:extLst>
            </p:cNvPr>
            <p:cNvPicPr>
              <a:picLocks noChangeAspect="1"/>
            </p:cNvPicPr>
            <p:nvPr/>
          </p:nvPicPr>
          <p:blipFill>
            <a:blip r:embed="rId2"/>
            <a:stretch>
              <a:fillRect/>
            </a:stretch>
          </p:blipFill>
          <p:spPr>
            <a:xfrm>
              <a:off x="647388" y="138829"/>
              <a:ext cx="4692061" cy="4865842"/>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067AFAFA-3620-4C70-A655-E8E1924BCD53}"/>
                </a:ext>
              </a:extLst>
            </p:cNvPr>
            <p:cNvSpPr/>
            <p:nvPr/>
          </p:nvSpPr>
          <p:spPr>
            <a:xfrm>
              <a:off x="717057" y="4588045"/>
              <a:ext cx="4149579" cy="123111"/>
            </a:xfrm>
            <a:prstGeom prst="rect">
              <a:avLst/>
            </a:prstGeom>
            <a:solidFill>
              <a:schemeClr val="bg1"/>
            </a:solidFill>
          </p:spPr>
          <p:txBody>
            <a:bodyPr wrap="square" lIns="0" tIns="0" rIns="0" bIns="0">
              <a:spAutoFit/>
            </a:bodyPr>
            <a:lstStyle/>
            <a:p>
              <a:r>
                <a:rPr lang="sv-SE" sz="800" dirty="0">
                  <a:solidFill>
                    <a:srgbClr val="000000"/>
                  </a:solidFill>
                  <a:latin typeface="Arial" panose="020B0604020202020204" pitchFamily="34" charset="0"/>
                </a:rPr>
                <a:t>Vi har flera isvägar så lyft exemplet om isvägar i den övergripande beskrivningen.</a:t>
              </a:r>
            </a:p>
          </p:txBody>
        </p:sp>
      </p:grpSp>
    </p:spTree>
    <p:extLst>
      <p:ext uri="{BB962C8B-B14F-4D97-AF65-F5344CB8AC3E}">
        <p14:creationId xmlns:p14="http://schemas.microsoft.com/office/powerpoint/2010/main" val="284574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701E0F31-BFF9-4867-A9EF-E00978C2AFE6}"/>
              </a:ext>
            </a:extLst>
          </p:cNvPr>
          <p:cNvGrpSpPr/>
          <p:nvPr/>
        </p:nvGrpSpPr>
        <p:grpSpPr>
          <a:xfrm>
            <a:off x="594915" y="111830"/>
            <a:ext cx="4744131" cy="4919840"/>
            <a:chOff x="594915" y="111830"/>
            <a:chExt cx="4744131" cy="4919840"/>
          </a:xfrm>
        </p:grpSpPr>
        <p:pic>
          <p:nvPicPr>
            <p:cNvPr id="6" name="Bildobjekt 5">
              <a:extLst>
                <a:ext uri="{FF2B5EF4-FFF2-40B4-BE49-F238E27FC236}">
                  <a16:creationId xmlns:a16="http://schemas.microsoft.com/office/drawing/2014/main" id="{FB3EA7BD-C783-404F-B4D8-4439FBDA42A0}"/>
                </a:ext>
              </a:extLst>
            </p:cNvPr>
            <p:cNvPicPr>
              <a:picLocks noChangeAspect="1"/>
            </p:cNvPicPr>
            <p:nvPr/>
          </p:nvPicPr>
          <p:blipFill>
            <a:blip r:embed="rId2"/>
            <a:stretch>
              <a:fillRect/>
            </a:stretch>
          </p:blipFill>
          <p:spPr>
            <a:xfrm>
              <a:off x="594915" y="111830"/>
              <a:ext cx="4744131" cy="4919840"/>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D15B4B4D-345A-4988-87E6-41B9646E5BE6}"/>
                </a:ext>
              </a:extLst>
            </p:cNvPr>
            <p:cNvSpPr/>
            <p:nvPr/>
          </p:nvSpPr>
          <p:spPr>
            <a:xfrm>
              <a:off x="683295" y="4596042"/>
              <a:ext cx="4448926" cy="246221"/>
            </a:xfrm>
            <a:prstGeom prst="rect">
              <a:avLst/>
            </a:prstGeom>
            <a:solidFill>
              <a:schemeClr val="bg1"/>
            </a:solidFill>
          </p:spPr>
          <p:txBody>
            <a:bodyPr wrap="square" lIns="0" tIns="0" rIns="0" bIns="0">
              <a:spAutoFit/>
            </a:bodyPr>
            <a:lstStyle/>
            <a:p>
              <a:r>
                <a:rPr lang="sv-SE" sz="800" dirty="0">
                  <a:solidFill>
                    <a:srgbClr val="000000"/>
                  </a:solidFill>
                  <a:latin typeface="Arial" panose="020B0604020202020204" pitchFamily="34" charset="0"/>
                </a:rPr>
                <a:t>Vi har en mjuk/sandig kuststräcka i vårt område så lyft exemplet om erosion i den övergripande beskrivningen.</a:t>
              </a:r>
            </a:p>
          </p:txBody>
        </p:sp>
      </p:grpSp>
    </p:spTree>
    <p:extLst>
      <p:ext uri="{BB962C8B-B14F-4D97-AF65-F5344CB8AC3E}">
        <p14:creationId xmlns:p14="http://schemas.microsoft.com/office/powerpoint/2010/main" val="32870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a:extLst>
              <a:ext uri="{FF2B5EF4-FFF2-40B4-BE49-F238E27FC236}">
                <a16:creationId xmlns:a16="http://schemas.microsoft.com/office/drawing/2014/main" id="{5994FD60-EEB9-4693-A6E5-9BF711F74801}"/>
              </a:ext>
            </a:extLst>
          </p:cNvPr>
          <p:cNvGrpSpPr/>
          <p:nvPr/>
        </p:nvGrpSpPr>
        <p:grpSpPr>
          <a:xfrm>
            <a:off x="597211" y="115593"/>
            <a:ext cx="4736873" cy="4912313"/>
            <a:chOff x="2919485" y="115593"/>
            <a:chExt cx="4736873" cy="4912313"/>
          </a:xfrm>
        </p:grpSpPr>
        <p:pic>
          <p:nvPicPr>
            <p:cNvPr id="7" name="Bildobjekt 6">
              <a:extLst>
                <a:ext uri="{FF2B5EF4-FFF2-40B4-BE49-F238E27FC236}">
                  <a16:creationId xmlns:a16="http://schemas.microsoft.com/office/drawing/2014/main" id="{99B79ABE-A2A0-40CA-825F-41ED17AA7B09}"/>
                </a:ext>
              </a:extLst>
            </p:cNvPr>
            <p:cNvPicPr>
              <a:picLocks noChangeAspect="1"/>
            </p:cNvPicPr>
            <p:nvPr/>
          </p:nvPicPr>
          <p:blipFill>
            <a:blip r:embed="rId2"/>
            <a:stretch>
              <a:fillRect/>
            </a:stretch>
          </p:blipFill>
          <p:spPr>
            <a:xfrm>
              <a:off x="2919485" y="115593"/>
              <a:ext cx="4736873" cy="4912313"/>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94D55E8F-1369-4ABE-A12D-B6C4D21788AC}"/>
                </a:ext>
              </a:extLst>
            </p:cNvPr>
            <p:cNvSpPr/>
            <p:nvPr/>
          </p:nvSpPr>
          <p:spPr>
            <a:xfrm>
              <a:off x="2995558" y="2325528"/>
              <a:ext cx="4448926" cy="246221"/>
            </a:xfrm>
            <a:prstGeom prst="rect">
              <a:avLst/>
            </a:prstGeom>
            <a:solidFill>
              <a:schemeClr val="bg1"/>
            </a:solidFill>
          </p:spPr>
          <p:txBody>
            <a:bodyPr wrap="square" lIns="0" tIns="0" rIns="0" bIns="0">
              <a:spAutoFit/>
            </a:bodyPr>
            <a:lstStyle/>
            <a:p>
              <a:r>
                <a:rPr lang="sv-SE" sz="800" dirty="0">
                  <a:solidFill>
                    <a:srgbClr val="000000"/>
                  </a:solidFill>
                  <a:latin typeface="Arial" panose="020B0604020202020204" pitchFamily="34" charset="0"/>
                </a:rPr>
                <a:t>Vi instämmer med förslaget. Bara för er kännedom så har Trafikverket lyft att järnvägen, sträckan mellan x och y, riskerar att drabbas mer omfattande.</a:t>
              </a:r>
            </a:p>
          </p:txBody>
        </p:sp>
        <p:sp>
          <p:nvSpPr>
            <p:cNvPr id="4" name="Rektangel 3">
              <a:extLst>
                <a:ext uri="{FF2B5EF4-FFF2-40B4-BE49-F238E27FC236}">
                  <a16:creationId xmlns:a16="http://schemas.microsoft.com/office/drawing/2014/main" id="{1DB26989-ABE3-481A-A3C7-30ACCA68E669}"/>
                </a:ext>
              </a:extLst>
            </p:cNvPr>
            <p:cNvSpPr/>
            <p:nvPr/>
          </p:nvSpPr>
          <p:spPr>
            <a:xfrm>
              <a:off x="2995558" y="4595286"/>
              <a:ext cx="4448926" cy="246221"/>
            </a:xfrm>
            <a:prstGeom prst="rect">
              <a:avLst/>
            </a:prstGeom>
            <a:solidFill>
              <a:schemeClr val="bg1"/>
            </a:solidFill>
          </p:spPr>
          <p:txBody>
            <a:bodyPr wrap="square" lIns="0" tIns="0" rIns="0" bIns="0">
              <a:spAutoFit/>
            </a:bodyPr>
            <a:lstStyle/>
            <a:p>
              <a:r>
                <a:rPr lang="sv-SE" sz="800" dirty="0">
                  <a:solidFill>
                    <a:srgbClr val="000000"/>
                  </a:solidFill>
                  <a:latin typeface="Arial" panose="020B0604020202020204" pitchFamily="34" charset="0"/>
                </a:rPr>
                <a:t>Vi har många kustnära vägar, viadukter och järnvägar här så lyft gärna exemplet om begränsad framkomlighet i den övergripande beskrivningen. </a:t>
              </a:r>
            </a:p>
          </p:txBody>
        </p:sp>
      </p:grpSp>
    </p:spTree>
    <p:extLst>
      <p:ext uri="{BB962C8B-B14F-4D97-AF65-F5344CB8AC3E}">
        <p14:creationId xmlns:p14="http://schemas.microsoft.com/office/powerpoint/2010/main" val="199619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8A7C9AFC-6255-49F4-9859-C875AC1D6074}"/>
              </a:ext>
            </a:extLst>
          </p:cNvPr>
          <p:cNvSpPr/>
          <p:nvPr/>
        </p:nvSpPr>
        <p:spPr>
          <a:xfrm>
            <a:off x="854936" y="1543793"/>
            <a:ext cx="83762" cy="67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0527785-587D-46F9-9D48-AE3C9884793C}"/>
              </a:ext>
            </a:extLst>
          </p:cNvPr>
          <p:cNvSpPr/>
          <p:nvPr/>
        </p:nvSpPr>
        <p:spPr>
          <a:xfrm>
            <a:off x="721664" y="4179223"/>
            <a:ext cx="4448926" cy="369332"/>
          </a:xfrm>
          <a:prstGeom prst="rect">
            <a:avLst/>
          </a:prstGeom>
          <a:solidFill>
            <a:schemeClr val="bg1"/>
          </a:solidFill>
        </p:spPr>
        <p:txBody>
          <a:bodyPr wrap="square">
            <a:spAutoFit/>
          </a:bodyPr>
          <a:lstStyle/>
          <a:p>
            <a:r>
              <a:rPr lang="sv-SE" sz="900" i="1" dirty="0"/>
              <a:t>Vi har många kustnära vägar, viadukter och järnvägar här så lyft gärna exemplet om begränsad framkomlighet i den övergripande beskrivningen. </a:t>
            </a:r>
            <a:endParaRPr lang="sv-SE" sz="900" dirty="0"/>
          </a:p>
        </p:txBody>
      </p:sp>
      <p:sp>
        <p:nvSpPr>
          <p:cNvPr id="5" name="Rektangel 4">
            <a:extLst>
              <a:ext uri="{FF2B5EF4-FFF2-40B4-BE49-F238E27FC236}">
                <a16:creationId xmlns:a16="http://schemas.microsoft.com/office/drawing/2014/main" id="{2509F9F4-7597-4086-A2F0-3FAF1524871E}"/>
              </a:ext>
            </a:extLst>
          </p:cNvPr>
          <p:cNvSpPr/>
          <p:nvPr/>
        </p:nvSpPr>
        <p:spPr>
          <a:xfrm>
            <a:off x="721664" y="2305999"/>
            <a:ext cx="4448926" cy="369332"/>
          </a:xfrm>
          <a:prstGeom prst="rect">
            <a:avLst/>
          </a:prstGeom>
          <a:solidFill>
            <a:schemeClr val="bg1"/>
          </a:solidFill>
        </p:spPr>
        <p:txBody>
          <a:bodyPr wrap="square">
            <a:spAutoFit/>
          </a:bodyPr>
          <a:lstStyle/>
          <a:p>
            <a:r>
              <a:rPr lang="sv-SE" sz="900" i="1" dirty="0"/>
              <a:t>Vi instämmer med förslaget. Bara för er kännedom så har Trafikverket lyft att järnvägen, sträckan mellan x och y, riskerar att drabbas mer omfattande.</a:t>
            </a:r>
          </a:p>
        </p:txBody>
      </p:sp>
      <p:sp>
        <p:nvSpPr>
          <p:cNvPr id="6" name="Rektangel 5">
            <a:extLst>
              <a:ext uri="{FF2B5EF4-FFF2-40B4-BE49-F238E27FC236}">
                <a16:creationId xmlns:a16="http://schemas.microsoft.com/office/drawing/2014/main" id="{C327A049-EEF0-4243-8CDC-A5C4D6ED3A54}"/>
              </a:ext>
            </a:extLst>
          </p:cNvPr>
          <p:cNvSpPr/>
          <p:nvPr/>
        </p:nvSpPr>
        <p:spPr>
          <a:xfrm>
            <a:off x="721663" y="3091702"/>
            <a:ext cx="4296783" cy="369332"/>
          </a:xfrm>
          <a:prstGeom prst="rect">
            <a:avLst/>
          </a:prstGeom>
          <a:solidFill>
            <a:schemeClr val="bg1"/>
          </a:solidFill>
        </p:spPr>
        <p:txBody>
          <a:bodyPr wrap="square">
            <a:spAutoFit/>
          </a:bodyPr>
          <a:lstStyle/>
          <a:p>
            <a:r>
              <a:rPr lang="sv-SE" sz="900" dirty="0"/>
              <a:t>Något ni önskar särskilt fokus på, utifrån föreslagna exempel på påverkan, i </a:t>
            </a:r>
          </a:p>
          <a:p>
            <a:r>
              <a:rPr lang="sv-SE" sz="900" dirty="0"/>
              <a:t>varningstexten till allmänheten</a:t>
            </a:r>
          </a:p>
        </p:txBody>
      </p:sp>
      <p:pic>
        <p:nvPicPr>
          <p:cNvPr id="7" name="Bildobjekt 6">
            <a:extLst>
              <a:ext uri="{FF2B5EF4-FFF2-40B4-BE49-F238E27FC236}">
                <a16:creationId xmlns:a16="http://schemas.microsoft.com/office/drawing/2014/main" id="{59AA3E8A-A224-403F-B698-EDF481BF4F55}"/>
              </a:ext>
            </a:extLst>
          </p:cNvPr>
          <p:cNvPicPr>
            <a:picLocks noChangeAspect="1"/>
          </p:cNvPicPr>
          <p:nvPr/>
        </p:nvPicPr>
        <p:blipFill>
          <a:blip r:embed="rId3"/>
          <a:stretch>
            <a:fillRect/>
          </a:stretch>
        </p:blipFill>
        <p:spPr>
          <a:xfrm>
            <a:off x="75626" y="230974"/>
            <a:ext cx="8969518" cy="4390375"/>
          </a:xfrm>
          <a:prstGeom prst="rect">
            <a:avLst/>
          </a:prstGeom>
          <a:ln>
            <a:noFill/>
          </a:ln>
          <a:effectLst>
            <a:outerShdw blurRad="292100" dist="139700" dir="2700000" algn="tl" rotWithShape="0">
              <a:srgbClr val="333333">
                <a:alpha val="65000"/>
              </a:srgbClr>
            </a:outerShdw>
          </a:effectLst>
        </p:spPr>
      </p:pic>
      <p:sp>
        <p:nvSpPr>
          <p:cNvPr id="8" name="Rektangel 7">
            <a:extLst>
              <a:ext uri="{FF2B5EF4-FFF2-40B4-BE49-F238E27FC236}">
                <a16:creationId xmlns:a16="http://schemas.microsoft.com/office/drawing/2014/main" id="{DE90CDB4-162E-44CC-9FE8-45CB99FAF0A4}"/>
              </a:ext>
            </a:extLst>
          </p:cNvPr>
          <p:cNvSpPr/>
          <p:nvPr/>
        </p:nvSpPr>
        <p:spPr>
          <a:xfrm>
            <a:off x="1036338" y="604297"/>
            <a:ext cx="6926881" cy="215444"/>
          </a:xfrm>
          <a:prstGeom prst="rect">
            <a:avLst/>
          </a:prstGeom>
          <a:solidFill>
            <a:schemeClr val="bg1"/>
          </a:solidFill>
        </p:spPr>
        <p:txBody>
          <a:bodyPr wrap="square">
            <a:spAutoFit/>
          </a:bodyPr>
          <a:lstStyle/>
          <a:p>
            <a:r>
              <a:rPr lang="sv-SE" sz="800" i="1" dirty="0"/>
              <a:t>Beskriv situationen och motivera ert val i kommentarsrutan. (Vilka väderrelaterade konsekvenser uppstod? Vilka riskfaktor påverkade?)</a:t>
            </a:r>
            <a:endParaRPr lang="sv-SE" sz="800" dirty="0"/>
          </a:p>
        </p:txBody>
      </p:sp>
      <p:sp>
        <p:nvSpPr>
          <p:cNvPr id="9" name="Rektangel 8">
            <a:extLst>
              <a:ext uri="{FF2B5EF4-FFF2-40B4-BE49-F238E27FC236}">
                <a16:creationId xmlns:a16="http://schemas.microsoft.com/office/drawing/2014/main" id="{E21BB30C-7FBC-4DF4-A664-C41B597D4916}"/>
              </a:ext>
            </a:extLst>
          </p:cNvPr>
          <p:cNvSpPr/>
          <p:nvPr/>
        </p:nvSpPr>
        <p:spPr>
          <a:xfrm>
            <a:off x="1237600" y="3041587"/>
            <a:ext cx="6926881" cy="215444"/>
          </a:xfrm>
          <a:prstGeom prst="rect">
            <a:avLst/>
          </a:prstGeom>
          <a:solidFill>
            <a:schemeClr val="bg1"/>
          </a:solidFill>
        </p:spPr>
        <p:txBody>
          <a:bodyPr wrap="square">
            <a:spAutoFit/>
          </a:bodyPr>
          <a:lstStyle/>
          <a:p>
            <a:r>
              <a:rPr lang="sv-SE" sz="800" i="1" dirty="0"/>
              <a:t>Motivera ert val i kommentarsrutan</a:t>
            </a:r>
            <a:endParaRPr lang="sv-SE" sz="800" dirty="0"/>
          </a:p>
        </p:txBody>
      </p:sp>
      <p:sp>
        <p:nvSpPr>
          <p:cNvPr id="10" name="Rektangel 9">
            <a:extLst>
              <a:ext uri="{FF2B5EF4-FFF2-40B4-BE49-F238E27FC236}">
                <a16:creationId xmlns:a16="http://schemas.microsoft.com/office/drawing/2014/main" id="{69C4BA1F-CE4B-43E0-A2CA-51955BC659FD}"/>
              </a:ext>
            </a:extLst>
          </p:cNvPr>
          <p:cNvSpPr/>
          <p:nvPr/>
        </p:nvSpPr>
        <p:spPr>
          <a:xfrm>
            <a:off x="147256" y="2472108"/>
            <a:ext cx="6926881" cy="246221"/>
          </a:xfrm>
          <a:prstGeom prst="rect">
            <a:avLst/>
          </a:prstGeom>
          <a:solidFill>
            <a:schemeClr val="bg1"/>
          </a:solidFill>
        </p:spPr>
        <p:txBody>
          <a:bodyPr wrap="square" lIns="0" tIns="0" rIns="0" bIns="0">
            <a:spAutoFit/>
          </a:bodyPr>
          <a:lstStyle/>
          <a:p>
            <a:r>
              <a:rPr lang="sv-SE" sz="800" dirty="0">
                <a:solidFill>
                  <a:srgbClr val="000000"/>
                </a:solidFill>
                <a:latin typeface="Arial" panose="020B0604020202020204" pitchFamily="34" charset="0"/>
              </a:rPr>
              <a:t>Det var stora problem på vägarna, främst mindre vägar på grund av trädfällning. Sannolikt spelade avsaknad av tjäle in. För mer information, kontakta gärna Lisa Larsson som var TiB. Tel XXX-XXXXXXX </a:t>
            </a:r>
          </a:p>
        </p:txBody>
      </p:sp>
      <p:sp>
        <p:nvSpPr>
          <p:cNvPr id="11" name="Ellips 10">
            <a:extLst>
              <a:ext uri="{FF2B5EF4-FFF2-40B4-BE49-F238E27FC236}">
                <a16:creationId xmlns:a16="http://schemas.microsoft.com/office/drawing/2014/main" id="{B795CD2D-E9E7-464E-AF02-237AC87D3ED6}"/>
              </a:ext>
            </a:extLst>
          </p:cNvPr>
          <p:cNvSpPr/>
          <p:nvPr/>
        </p:nvSpPr>
        <p:spPr>
          <a:xfrm>
            <a:off x="154513" y="973629"/>
            <a:ext cx="83762" cy="67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6C0061E6-4E0B-4C9E-9BC6-A94F0605905A}"/>
              </a:ext>
            </a:extLst>
          </p:cNvPr>
          <p:cNvSpPr/>
          <p:nvPr/>
        </p:nvSpPr>
        <p:spPr>
          <a:xfrm>
            <a:off x="154513" y="3520222"/>
            <a:ext cx="83762" cy="67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DD9EAC89-20C7-48D3-AC55-2B3664747680}"/>
              </a:ext>
            </a:extLst>
          </p:cNvPr>
          <p:cNvSpPr/>
          <p:nvPr/>
        </p:nvSpPr>
        <p:spPr>
          <a:xfrm>
            <a:off x="139999" y="4307496"/>
            <a:ext cx="6926881" cy="246221"/>
          </a:xfrm>
          <a:prstGeom prst="rect">
            <a:avLst/>
          </a:prstGeom>
          <a:solidFill>
            <a:schemeClr val="bg1"/>
          </a:solidFill>
        </p:spPr>
        <p:txBody>
          <a:bodyPr wrap="square" lIns="0" tIns="0" rIns="0" bIns="0">
            <a:spAutoFit/>
          </a:bodyPr>
          <a:lstStyle/>
          <a:p>
            <a:r>
              <a:rPr lang="sv-SE" sz="800" dirty="0">
                <a:solidFill>
                  <a:srgbClr val="000000"/>
                </a:solidFill>
                <a:latin typeface="Arial" panose="020B0604020202020204" pitchFamily="34" charset="0"/>
              </a:rPr>
              <a:t>Det hade varit bra med kartor med vindpilar i underlaget, eftersom vissa initialt missförstod vindriktningen. Annars uppskattar vi vakthavandes medverkan på konferensen då missförståndet klarnades upp. För mer information, kontakta gärna Lisa Larsson som var TiB. Tel XXX-XXXXXXX </a:t>
            </a:r>
          </a:p>
        </p:txBody>
      </p:sp>
    </p:spTree>
    <p:extLst>
      <p:ext uri="{BB962C8B-B14F-4D97-AF65-F5344CB8AC3E}">
        <p14:creationId xmlns:p14="http://schemas.microsoft.com/office/powerpoint/2010/main" val="373128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65AB693-480B-468B-B150-E7E873F91D5E}"/>
              </a:ext>
            </a:extLst>
          </p:cNvPr>
          <p:cNvSpPr>
            <a:spLocks noGrp="1"/>
          </p:cNvSpPr>
          <p:nvPr>
            <p:ph type="title"/>
          </p:nvPr>
        </p:nvSpPr>
        <p:spPr/>
        <p:txBody>
          <a:bodyPr/>
          <a:lstStyle/>
          <a:p>
            <a:r>
              <a:rPr lang="en-GB" dirty="0"/>
              <a:t>Om </a:t>
            </a:r>
            <a:r>
              <a:rPr lang="sv-SE" dirty="0"/>
              <a:t>utbildningsmaterialet</a:t>
            </a:r>
          </a:p>
        </p:txBody>
      </p:sp>
      <p:sp>
        <p:nvSpPr>
          <p:cNvPr id="5" name="Platshållare för innehåll 4">
            <a:extLst>
              <a:ext uri="{FF2B5EF4-FFF2-40B4-BE49-F238E27FC236}">
                <a16:creationId xmlns:a16="http://schemas.microsoft.com/office/drawing/2014/main" id="{79D8BE0E-E7B9-4678-A20D-2E98122E9AE6}"/>
              </a:ext>
            </a:extLst>
          </p:cNvPr>
          <p:cNvSpPr>
            <a:spLocks noGrp="1"/>
          </p:cNvSpPr>
          <p:nvPr>
            <p:ph sz="half" idx="1"/>
          </p:nvPr>
        </p:nvSpPr>
        <p:spPr>
          <a:xfrm>
            <a:off x="680774" y="1394460"/>
            <a:ext cx="4299696" cy="3641997"/>
          </a:xfrm>
        </p:spPr>
        <p:txBody>
          <a:bodyPr/>
          <a:lstStyle/>
          <a:p>
            <a:r>
              <a:rPr lang="sv-SE" sz="1600" dirty="0">
                <a:effectLst/>
                <a:ea typeface="Calibri" panose="020F0502020204030204" pitchFamily="34" charset="0"/>
              </a:rPr>
              <a:t>Det finns två utbildningar i </a:t>
            </a:r>
            <a:r>
              <a:rPr lang="sv-SE" sz="1600" dirty="0" err="1">
                <a:effectLst/>
                <a:ea typeface="Calibri" panose="020F0502020204030204" pitchFamily="34" charset="0"/>
              </a:rPr>
              <a:t>powerpoint</a:t>
            </a:r>
            <a:r>
              <a:rPr lang="sv-SE" sz="1600" dirty="0">
                <a:effectLst/>
                <a:ea typeface="Calibri" panose="020F0502020204030204" pitchFamily="34" charset="0"/>
              </a:rPr>
              <a:t> för vädervarningar i WIS. Målgrupperna är:</a:t>
            </a:r>
          </a:p>
          <a:p>
            <a:pPr lvl="1"/>
            <a:r>
              <a:rPr lang="sv-SE" sz="1600" dirty="0">
                <a:effectLst/>
                <a:ea typeface="Calibri" panose="020F0502020204030204" pitchFamily="34" charset="0"/>
              </a:rPr>
              <a:t>WIS-användare med standardrättighet för vädervarningar </a:t>
            </a:r>
          </a:p>
          <a:p>
            <a:pPr lvl="1"/>
            <a:r>
              <a:rPr lang="sv-SE" sz="1600" dirty="0">
                <a:ea typeface="Calibri" panose="020F0502020204030204" pitchFamily="34" charset="0"/>
              </a:rPr>
              <a:t>WIS-användare hos länsstyrelserna med särskild rättighet för vädervarningar</a:t>
            </a:r>
            <a:endParaRPr lang="sv-SE" sz="1600" dirty="0">
              <a:effectLst/>
              <a:ea typeface="Calibri" panose="020F0502020204030204" pitchFamily="34" charset="0"/>
            </a:endParaRPr>
          </a:p>
          <a:p>
            <a:r>
              <a:rPr lang="sv-SE" sz="1600" dirty="0">
                <a:ea typeface="Calibri" panose="020F0502020204030204" pitchFamily="34" charset="0"/>
              </a:rPr>
              <a:t>Som komplement finns en kortare variant om inställning av </a:t>
            </a:r>
            <a:r>
              <a:rPr lang="sv-SE" sz="1600" i="1" dirty="0">
                <a:ea typeface="Calibri" panose="020F0502020204030204" pitchFamily="34" charset="0"/>
              </a:rPr>
              <a:t>Meddelandeutskick</a:t>
            </a:r>
            <a:r>
              <a:rPr lang="sv-SE" sz="1600" dirty="0">
                <a:ea typeface="Calibri" panose="020F0502020204030204" pitchFamily="34" charset="0"/>
              </a:rPr>
              <a:t> för användare som saknar standardrättigheter för vädervarningar.</a:t>
            </a:r>
          </a:p>
          <a:p>
            <a:r>
              <a:rPr lang="sv-SE" sz="1600" dirty="0">
                <a:ea typeface="Calibri" panose="020F0502020204030204" pitchFamily="34" charset="0"/>
              </a:rPr>
              <a:t>Utbildningsmaterialet är anpassat för att visa på egen dator och inte för undervisning på storskärm.</a:t>
            </a:r>
          </a:p>
        </p:txBody>
      </p:sp>
      <p:grpSp>
        <p:nvGrpSpPr>
          <p:cNvPr id="8" name="Group 366">
            <a:extLst>
              <a:ext uri="{FF2B5EF4-FFF2-40B4-BE49-F238E27FC236}">
                <a16:creationId xmlns:a16="http://schemas.microsoft.com/office/drawing/2014/main" id="{F55E4B1B-9604-4E69-BAF6-F852B9B21BEB}"/>
              </a:ext>
            </a:extLst>
          </p:cNvPr>
          <p:cNvGrpSpPr>
            <a:grpSpLocks noChangeAspect="1"/>
          </p:cNvGrpSpPr>
          <p:nvPr/>
        </p:nvGrpSpPr>
        <p:grpSpPr bwMode="auto">
          <a:xfrm>
            <a:off x="5159787" y="2362430"/>
            <a:ext cx="1068319" cy="858617"/>
            <a:chOff x="1934" y="2607"/>
            <a:chExt cx="647" cy="520"/>
          </a:xfrm>
          <a:solidFill>
            <a:schemeClr val="tx1"/>
          </a:solidFill>
        </p:grpSpPr>
        <p:sp>
          <p:nvSpPr>
            <p:cNvPr id="9" name="Freeform 367">
              <a:extLst>
                <a:ext uri="{FF2B5EF4-FFF2-40B4-BE49-F238E27FC236}">
                  <a16:creationId xmlns:a16="http://schemas.microsoft.com/office/drawing/2014/main" id="{D56A13E1-E1BD-4C6A-8440-A4114F7D4F4F}"/>
                </a:ext>
              </a:extLst>
            </p:cNvPr>
            <p:cNvSpPr>
              <a:spLocks/>
            </p:cNvSpPr>
            <p:nvPr/>
          </p:nvSpPr>
          <p:spPr bwMode="auto">
            <a:xfrm>
              <a:off x="2039" y="2712"/>
              <a:ext cx="181" cy="197"/>
            </a:xfrm>
            <a:custGeom>
              <a:avLst/>
              <a:gdLst>
                <a:gd name="T0" fmla="*/ 25 w 76"/>
                <a:gd name="T1" fmla="*/ 82 h 82"/>
                <a:gd name="T2" fmla="*/ 35 w 76"/>
                <a:gd name="T3" fmla="*/ 74 h 82"/>
                <a:gd name="T4" fmla="*/ 55 w 76"/>
                <a:gd name="T5" fmla="*/ 29 h 82"/>
                <a:gd name="T6" fmla="*/ 76 w 76"/>
                <a:gd name="T7" fmla="*/ 14 h 82"/>
                <a:gd name="T8" fmla="*/ 44 w 76"/>
                <a:gd name="T9" fmla="*/ 0 h 82"/>
                <a:gd name="T10" fmla="*/ 0 w 76"/>
                <a:gd name="T11" fmla="*/ 43 h 82"/>
                <a:gd name="T12" fmla="*/ 25 w 76"/>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76" h="82">
                  <a:moveTo>
                    <a:pt x="25" y="82"/>
                  </a:moveTo>
                  <a:cubicBezTo>
                    <a:pt x="28" y="79"/>
                    <a:pt x="32" y="76"/>
                    <a:pt x="35" y="74"/>
                  </a:cubicBezTo>
                  <a:cubicBezTo>
                    <a:pt x="36" y="56"/>
                    <a:pt x="43" y="41"/>
                    <a:pt x="55" y="29"/>
                  </a:cubicBezTo>
                  <a:cubicBezTo>
                    <a:pt x="61" y="22"/>
                    <a:pt x="68" y="18"/>
                    <a:pt x="76" y="14"/>
                  </a:cubicBezTo>
                  <a:cubicBezTo>
                    <a:pt x="68" y="6"/>
                    <a:pt x="56" y="0"/>
                    <a:pt x="44" y="0"/>
                  </a:cubicBezTo>
                  <a:cubicBezTo>
                    <a:pt x="20" y="0"/>
                    <a:pt x="0" y="19"/>
                    <a:pt x="0" y="43"/>
                  </a:cubicBezTo>
                  <a:cubicBezTo>
                    <a:pt x="0" y="61"/>
                    <a:pt x="10" y="75"/>
                    <a:pt x="2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368">
              <a:extLst>
                <a:ext uri="{FF2B5EF4-FFF2-40B4-BE49-F238E27FC236}">
                  <a16:creationId xmlns:a16="http://schemas.microsoft.com/office/drawing/2014/main" id="{A67A0DDA-5FF9-455B-AF7D-E59CCD653138}"/>
                </a:ext>
              </a:extLst>
            </p:cNvPr>
            <p:cNvSpPr>
              <a:spLocks/>
            </p:cNvSpPr>
            <p:nvPr/>
          </p:nvSpPr>
          <p:spPr bwMode="auto">
            <a:xfrm>
              <a:off x="2127" y="2607"/>
              <a:ext cx="31" cy="81"/>
            </a:xfrm>
            <a:custGeom>
              <a:avLst/>
              <a:gdLst>
                <a:gd name="T0" fmla="*/ 7 w 13"/>
                <a:gd name="T1" fmla="*/ 34 h 34"/>
                <a:gd name="T2" fmla="*/ 7 w 13"/>
                <a:gd name="T3" fmla="*/ 34 h 34"/>
                <a:gd name="T4" fmla="*/ 0 w 13"/>
                <a:gd name="T5" fmla="*/ 28 h 34"/>
                <a:gd name="T6" fmla="*/ 0 w 13"/>
                <a:gd name="T7" fmla="*/ 6 h 34"/>
                <a:gd name="T8" fmla="*/ 7 w 13"/>
                <a:gd name="T9" fmla="*/ 0 h 34"/>
                <a:gd name="T10" fmla="*/ 7 w 13"/>
                <a:gd name="T11" fmla="*/ 0 h 34"/>
                <a:gd name="T12" fmla="*/ 13 w 13"/>
                <a:gd name="T13" fmla="*/ 6 h 34"/>
                <a:gd name="T14" fmla="*/ 13 w 13"/>
                <a:gd name="T15" fmla="*/ 28 h 34"/>
                <a:gd name="T16" fmla="*/ 7 w 1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4">
                  <a:moveTo>
                    <a:pt x="7" y="34"/>
                  </a:moveTo>
                  <a:cubicBezTo>
                    <a:pt x="7" y="34"/>
                    <a:pt x="7" y="34"/>
                    <a:pt x="7" y="34"/>
                  </a:cubicBezTo>
                  <a:cubicBezTo>
                    <a:pt x="3" y="34"/>
                    <a:pt x="0" y="31"/>
                    <a:pt x="0" y="28"/>
                  </a:cubicBezTo>
                  <a:cubicBezTo>
                    <a:pt x="0" y="6"/>
                    <a:pt x="0" y="6"/>
                    <a:pt x="0" y="6"/>
                  </a:cubicBezTo>
                  <a:cubicBezTo>
                    <a:pt x="0" y="2"/>
                    <a:pt x="3" y="0"/>
                    <a:pt x="7" y="0"/>
                  </a:cubicBezTo>
                  <a:cubicBezTo>
                    <a:pt x="7" y="0"/>
                    <a:pt x="7" y="0"/>
                    <a:pt x="7" y="0"/>
                  </a:cubicBezTo>
                  <a:cubicBezTo>
                    <a:pt x="10" y="0"/>
                    <a:pt x="13" y="2"/>
                    <a:pt x="13" y="6"/>
                  </a:cubicBezTo>
                  <a:cubicBezTo>
                    <a:pt x="13" y="28"/>
                    <a:pt x="13" y="28"/>
                    <a:pt x="13" y="28"/>
                  </a:cubicBezTo>
                  <a:cubicBezTo>
                    <a:pt x="13" y="31"/>
                    <a:pt x="10" y="34"/>
                    <a:pt x="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369">
              <a:extLst>
                <a:ext uri="{FF2B5EF4-FFF2-40B4-BE49-F238E27FC236}">
                  <a16:creationId xmlns:a16="http://schemas.microsoft.com/office/drawing/2014/main" id="{C81F4499-564E-4EA5-A8F8-76AC6EAB205B}"/>
                </a:ext>
              </a:extLst>
            </p:cNvPr>
            <p:cNvSpPr>
              <a:spLocks/>
            </p:cNvSpPr>
            <p:nvPr/>
          </p:nvSpPr>
          <p:spPr bwMode="auto">
            <a:xfrm>
              <a:off x="2029" y="2631"/>
              <a:ext cx="60" cy="76"/>
            </a:xfrm>
            <a:custGeom>
              <a:avLst/>
              <a:gdLst>
                <a:gd name="T0" fmla="*/ 18 w 25"/>
                <a:gd name="T1" fmla="*/ 32 h 32"/>
                <a:gd name="T2" fmla="*/ 13 w 25"/>
                <a:gd name="T3" fmla="*/ 29 h 32"/>
                <a:gd name="T4" fmla="*/ 1 w 25"/>
                <a:gd name="T5" fmla="*/ 10 h 32"/>
                <a:gd name="T6" fmla="*/ 4 w 25"/>
                <a:gd name="T7" fmla="*/ 1 h 32"/>
                <a:gd name="T8" fmla="*/ 12 w 25"/>
                <a:gd name="T9" fmla="*/ 4 h 32"/>
                <a:gd name="T10" fmla="*/ 23 w 25"/>
                <a:gd name="T11" fmla="*/ 23 h 32"/>
                <a:gd name="T12" fmla="*/ 21 w 25"/>
                <a:gd name="T13" fmla="*/ 31 h 32"/>
                <a:gd name="T14" fmla="*/ 18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18" y="32"/>
                  </a:moveTo>
                  <a:cubicBezTo>
                    <a:pt x="16" y="32"/>
                    <a:pt x="14" y="31"/>
                    <a:pt x="13" y="29"/>
                  </a:cubicBezTo>
                  <a:cubicBezTo>
                    <a:pt x="1" y="10"/>
                    <a:pt x="1" y="10"/>
                    <a:pt x="1" y="10"/>
                  </a:cubicBezTo>
                  <a:cubicBezTo>
                    <a:pt x="0" y="7"/>
                    <a:pt x="1" y="3"/>
                    <a:pt x="4" y="1"/>
                  </a:cubicBezTo>
                  <a:cubicBezTo>
                    <a:pt x="7" y="0"/>
                    <a:pt x="10" y="1"/>
                    <a:pt x="12" y="4"/>
                  </a:cubicBezTo>
                  <a:cubicBezTo>
                    <a:pt x="23" y="23"/>
                    <a:pt x="23" y="23"/>
                    <a:pt x="23" y="23"/>
                  </a:cubicBezTo>
                  <a:cubicBezTo>
                    <a:pt x="25" y="26"/>
                    <a:pt x="24" y="29"/>
                    <a:pt x="21" y="31"/>
                  </a:cubicBezTo>
                  <a:cubicBezTo>
                    <a:pt x="20" y="32"/>
                    <a:pt x="19" y="32"/>
                    <a:pt x="1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370">
              <a:extLst>
                <a:ext uri="{FF2B5EF4-FFF2-40B4-BE49-F238E27FC236}">
                  <a16:creationId xmlns:a16="http://schemas.microsoft.com/office/drawing/2014/main" id="{E2E99E90-416E-4619-B3E9-C3507722634E}"/>
                </a:ext>
              </a:extLst>
            </p:cNvPr>
            <p:cNvSpPr>
              <a:spLocks/>
            </p:cNvSpPr>
            <p:nvPr/>
          </p:nvSpPr>
          <p:spPr bwMode="auto">
            <a:xfrm>
              <a:off x="1957" y="2703"/>
              <a:ext cx="79" cy="57"/>
            </a:xfrm>
            <a:custGeom>
              <a:avLst/>
              <a:gdLst>
                <a:gd name="T0" fmla="*/ 26 w 33"/>
                <a:gd name="T1" fmla="*/ 24 h 24"/>
                <a:gd name="T2" fmla="*/ 23 w 33"/>
                <a:gd name="T3" fmla="*/ 23 h 24"/>
                <a:gd name="T4" fmla="*/ 4 w 33"/>
                <a:gd name="T5" fmla="*/ 12 h 24"/>
                <a:gd name="T6" fmla="*/ 2 w 33"/>
                <a:gd name="T7" fmla="*/ 3 h 24"/>
                <a:gd name="T8" fmla="*/ 10 w 33"/>
                <a:gd name="T9" fmla="*/ 1 h 24"/>
                <a:gd name="T10" fmla="*/ 29 w 33"/>
                <a:gd name="T11" fmla="*/ 12 h 24"/>
                <a:gd name="T12" fmla="*/ 31 w 33"/>
                <a:gd name="T13" fmla="*/ 21 h 24"/>
                <a:gd name="T14" fmla="*/ 26 w 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26" y="24"/>
                  </a:moveTo>
                  <a:cubicBezTo>
                    <a:pt x="25" y="24"/>
                    <a:pt x="24" y="23"/>
                    <a:pt x="23" y="23"/>
                  </a:cubicBezTo>
                  <a:cubicBezTo>
                    <a:pt x="4" y="12"/>
                    <a:pt x="4" y="12"/>
                    <a:pt x="4" y="12"/>
                  </a:cubicBezTo>
                  <a:cubicBezTo>
                    <a:pt x="1" y="10"/>
                    <a:pt x="0" y="6"/>
                    <a:pt x="2" y="3"/>
                  </a:cubicBezTo>
                  <a:cubicBezTo>
                    <a:pt x="3" y="1"/>
                    <a:pt x="7" y="0"/>
                    <a:pt x="10" y="1"/>
                  </a:cubicBezTo>
                  <a:cubicBezTo>
                    <a:pt x="29" y="12"/>
                    <a:pt x="29" y="12"/>
                    <a:pt x="29" y="12"/>
                  </a:cubicBezTo>
                  <a:cubicBezTo>
                    <a:pt x="32" y="14"/>
                    <a:pt x="33" y="18"/>
                    <a:pt x="31" y="21"/>
                  </a:cubicBezTo>
                  <a:cubicBezTo>
                    <a:pt x="30" y="22"/>
                    <a:pt x="28" y="24"/>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371">
              <a:extLst>
                <a:ext uri="{FF2B5EF4-FFF2-40B4-BE49-F238E27FC236}">
                  <a16:creationId xmlns:a16="http://schemas.microsoft.com/office/drawing/2014/main" id="{B9404E87-9C60-4F9E-903B-268C977FA9E6}"/>
                </a:ext>
              </a:extLst>
            </p:cNvPr>
            <p:cNvSpPr>
              <a:spLocks/>
            </p:cNvSpPr>
            <p:nvPr/>
          </p:nvSpPr>
          <p:spPr bwMode="auto">
            <a:xfrm>
              <a:off x="1934" y="2801"/>
              <a:ext cx="81" cy="29"/>
            </a:xfrm>
            <a:custGeom>
              <a:avLst/>
              <a:gdLst>
                <a:gd name="T0" fmla="*/ 28 w 34"/>
                <a:gd name="T1" fmla="*/ 12 h 12"/>
                <a:gd name="T2" fmla="*/ 6 w 34"/>
                <a:gd name="T3" fmla="*/ 12 h 12"/>
                <a:gd name="T4" fmla="*/ 0 w 34"/>
                <a:gd name="T5" fmla="*/ 6 h 12"/>
                <a:gd name="T6" fmla="*/ 6 w 34"/>
                <a:gd name="T7" fmla="*/ 0 h 12"/>
                <a:gd name="T8" fmla="*/ 28 w 34"/>
                <a:gd name="T9" fmla="*/ 0 h 12"/>
                <a:gd name="T10" fmla="*/ 34 w 34"/>
                <a:gd name="T11" fmla="*/ 6 h 12"/>
                <a:gd name="T12" fmla="*/ 28 w 3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 h="12">
                  <a:moveTo>
                    <a:pt x="28" y="12"/>
                  </a:moveTo>
                  <a:cubicBezTo>
                    <a:pt x="6" y="12"/>
                    <a:pt x="6" y="12"/>
                    <a:pt x="6" y="12"/>
                  </a:cubicBezTo>
                  <a:cubicBezTo>
                    <a:pt x="3" y="12"/>
                    <a:pt x="0" y="10"/>
                    <a:pt x="0" y="6"/>
                  </a:cubicBezTo>
                  <a:cubicBezTo>
                    <a:pt x="0" y="3"/>
                    <a:pt x="3" y="0"/>
                    <a:pt x="6" y="0"/>
                  </a:cubicBezTo>
                  <a:cubicBezTo>
                    <a:pt x="28" y="0"/>
                    <a:pt x="28" y="0"/>
                    <a:pt x="28" y="0"/>
                  </a:cubicBezTo>
                  <a:cubicBezTo>
                    <a:pt x="31" y="0"/>
                    <a:pt x="34" y="3"/>
                    <a:pt x="34" y="6"/>
                  </a:cubicBezTo>
                  <a:cubicBezTo>
                    <a:pt x="34" y="10"/>
                    <a:pt x="31" y="12"/>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372">
              <a:extLst>
                <a:ext uri="{FF2B5EF4-FFF2-40B4-BE49-F238E27FC236}">
                  <a16:creationId xmlns:a16="http://schemas.microsoft.com/office/drawing/2014/main" id="{0372FEFD-BC68-4089-8FDF-B40DB36DBE30}"/>
                </a:ext>
              </a:extLst>
            </p:cNvPr>
            <p:cNvSpPr>
              <a:spLocks/>
            </p:cNvSpPr>
            <p:nvPr/>
          </p:nvSpPr>
          <p:spPr bwMode="auto">
            <a:xfrm>
              <a:off x="1957" y="2870"/>
              <a:ext cx="79" cy="58"/>
            </a:xfrm>
            <a:custGeom>
              <a:avLst/>
              <a:gdLst>
                <a:gd name="T0" fmla="*/ 7 w 33"/>
                <a:gd name="T1" fmla="*/ 24 h 24"/>
                <a:gd name="T2" fmla="*/ 2 w 33"/>
                <a:gd name="T3" fmla="*/ 21 h 24"/>
                <a:gd name="T4" fmla="*/ 4 w 33"/>
                <a:gd name="T5" fmla="*/ 13 h 24"/>
                <a:gd name="T6" fmla="*/ 23 w 33"/>
                <a:gd name="T7" fmla="*/ 2 h 24"/>
                <a:gd name="T8" fmla="*/ 31 w 33"/>
                <a:gd name="T9" fmla="*/ 4 h 24"/>
                <a:gd name="T10" fmla="*/ 29 w 33"/>
                <a:gd name="T11" fmla="*/ 12 h 24"/>
                <a:gd name="T12" fmla="*/ 10 w 33"/>
                <a:gd name="T13" fmla="*/ 23 h 24"/>
                <a:gd name="T14" fmla="*/ 7 w 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7" y="24"/>
                  </a:moveTo>
                  <a:cubicBezTo>
                    <a:pt x="5" y="24"/>
                    <a:pt x="3" y="23"/>
                    <a:pt x="2" y="21"/>
                  </a:cubicBezTo>
                  <a:cubicBezTo>
                    <a:pt x="0" y="18"/>
                    <a:pt x="1" y="15"/>
                    <a:pt x="4" y="13"/>
                  </a:cubicBezTo>
                  <a:cubicBezTo>
                    <a:pt x="23" y="2"/>
                    <a:pt x="23" y="2"/>
                    <a:pt x="23" y="2"/>
                  </a:cubicBezTo>
                  <a:cubicBezTo>
                    <a:pt x="26" y="0"/>
                    <a:pt x="30" y="1"/>
                    <a:pt x="31" y="4"/>
                  </a:cubicBezTo>
                  <a:cubicBezTo>
                    <a:pt x="33" y="7"/>
                    <a:pt x="32" y="11"/>
                    <a:pt x="29" y="12"/>
                  </a:cubicBezTo>
                  <a:cubicBezTo>
                    <a:pt x="10" y="23"/>
                    <a:pt x="10" y="23"/>
                    <a:pt x="10" y="23"/>
                  </a:cubicBezTo>
                  <a:cubicBezTo>
                    <a:pt x="9" y="24"/>
                    <a:pt x="8" y="24"/>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373">
              <a:extLst>
                <a:ext uri="{FF2B5EF4-FFF2-40B4-BE49-F238E27FC236}">
                  <a16:creationId xmlns:a16="http://schemas.microsoft.com/office/drawing/2014/main" id="{4300AF11-547D-4217-AECB-01E7BF91F429}"/>
                </a:ext>
              </a:extLst>
            </p:cNvPr>
            <p:cNvSpPr>
              <a:spLocks/>
            </p:cNvSpPr>
            <p:nvPr/>
          </p:nvSpPr>
          <p:spPr bwMode="auto">
            <a:xfrm>
              <a:off x="2029" y="2923"/>
              <a:ext cx="60" cy="77"/>
            </a:xfrm>
            <a:custGeom>
              <a:avLst/>
              <a:gdLst>
                <a:gd name="T0" fmla="*/ 7 w 25"/>
                <a:gd name="T1" fmla="*/ 32 h 32"/>
                <a:gd name="T2" fmla="*/ 4 w 25"/>
                <a:gd name="T3" fmla="*/ 31 h 32"/>
                <a:gd name="T4" fmla="*/ 1 w 25"/>
                <a:gd name="T5" fmla="*/ 23 h 32"/>
                <a:gd name="T6" fmla="*/ 13 w 25"/>
                <a:gd name="T7" fmla="*/ 4 h 32"/>
                <a:gd name="T8" fmla="*/ 21 w 25"/>
                <a:gd name="T9" fmla="*/ 2 h 32"/>
                <a:gd name="T10" fmla="*/ 23 w 25"/>
                <a:gd name="T11" fmla="*/ 10 h 32"/>
                <a:gd name="T12" fmla="*/ 12 w 25"/>
                <a:gd name="T13" fmla="*/ 29 h 32"/>
                <a:gd name="T14" fmla="*/ 7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7" y="32"/>
                  </a:moveTo>
                  <a:cubicBezTo>
                    <a:pt x="6" y="32"/>
                    <a:pt x="5" y="32"/>
                    <a:pt x="4" y="31"/>
                  </a:cubicBezTo>
                  <a:cubicBezTo>
                    <a:pt x="1" y="30"/>
                    <a:pt x="0" y="26"/>
                    <a:pt x="1" y="23"/>
                  </a:cubicBezTo>
                  <a:cubicBezTo>
                    <a:pt x="13" y="4"/>
                    <a:pt x="13" y="4"/>
                    <a:pt x="13" y="4"/>
                  </a:cubicBezTo>
                  <a:cubicBezTo>
                    <a:pt x="14" y="1"/>
                    <a:pt x="18" y="0"/>
                    <a:pt x="21" y="2"/>
                  </a:cubicBezTo>
                  <a:cubicBezTo>
                    <a:pt x="24" y="3"/>
                    <a:pt x="25" y="7"/>
                    <a:pt x="23" y="10"/>
                  </a:cubicBezTo>
                  <a:cubicBezTo>
                    <a:pt x="12" y="29"/>
                    <a:pt x="12" y="29"/>
                    <a:pt x="12" y="29"/>
                  </a:cubicBezTo>
                  <a:cubicBezTo>
                    <a:pt x="11" y="31"/>
                    <a:pt x="9" y="32"/>
                    <a:pt x="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374">
              <a:extLst>
                <a:ext uri="{FF2B5EF4-FFF2-40B4-BE49-F238E27FC236}">
                  <a16:creationId xmlns:a16="http://schemas.microsoft.com/office/drawing/2014/main" id="{27A410EC-84AC-438B-BB6F-792D80880037}"/>
                </a:ext>
              </a:extLst>
            </p:cNvPr>
            <p:cNvSpPr>
              <a:spLocks/>
            </p:cNvSpPr>
            <p:nvPr/>
          </p:nvSpPr>
          <p:spPr bwMode="auto">
            <a:xfrm>
              <a:off x="2249" y="2703"/>
              <a:ext cx="79" cy="57"/>
            </a:xfrm>
            <a:custGeom>
              <a:avLst/>
              <a:gdLst>
                <a:gd name="T0" fmla="*/ 7 w 33"/>
                <a:gd name="T1" fmla="*/ 24 h 24"/>
                <a:gd name="T2" fmla="*/ 2 w 33"/>
                <a:gd name="T3" fmla="*/ 21 h 24"/>
                <a:gd name="T4" fmla="*/ 4 w 33"/>
                <a:gd name="T5" fmla="*/ 12 h 24"/>
                <a:gd name="T6" fmla="*/ 23 w 33"/>
                <a:gd name="T7" fmla="*/ 1 h 24"/>
                <a:gd name="T8" fmla="*/ 31 w 33"/>
                <a:gd name="T9" fmla="*/ 3 h 24"/>
                <a:gd name="T10" fmla="*/ 29 w 33"/>
                <a:gd name="T11" fmla="*/ 12 h 24"/>
                <a:gd name="T12" fmla="*/ 10 w 33"/>
                <a:gd name="T13" fmla="*/ 23 h 24"/>
                <a:gd name="T14" fmla="*/ 7 w 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7" y="24"/>
                  </a:moveTo>
                  <a:cubicBezTo>
                    <a:pt x="5" y="24"/>
                    <a:pt x="3" y="22"/>
                    <a:pt x="2" y="21"/>
                  </a:cubicBezTo>
                  <a:cubicBezTo>
                    <a:pt x="0" y="18"/>
                    <a:pt x="1" y="14"/>
                    <a:pt x="4" y="12"/>
                  </a:cubicBezTo>
                  <a:cubicBezTo>
                    <a:pt x="23" y="1"/>
                    <a:pt x="23" y="1"/>
                    <a:pt x="23" y="1"/>
                  </a:cubicBezTo>
                  <a:cubicBezTo>
                    <a:pt x="26" y="0"/>
                    <a:pt x="30" y="1"/>
                    <a:pt x="31" y="3"/>
                  </a:cubicBezTo>
                  <a:cubicBezTo>
                    <a:pt x="33" y="6"/>
                    <a:pt x="32" y="10"/>
                    <a:pt x="29" y="12"/>
                  </a:cubicBezTo>
                  <a:cubicBezTo>
                    <a:pt x="10" y="23"/>
                    <a:pt x="10" y="23"/>
                    <a:pt x="10" y="23"/>
                  </a:cubicBezTo>
                  <a:cubicBezTo>
                    <a:pt x="9" y="23"/>
                    <a:pt x="8" y="24"/>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375">
              <a:extLst>
                <a:ext uri="{FF2B5EF4-FFF2-40B4-BE49-F238E27FC236}">
                  <a16:creationId xmlns:a16="http://schemas.microsoft.com/office/drawing/2014/main" id="{E87835E0-F350-4C03-850E-3037E4118854}"/>
                </a:ext>
              </a:extLst>
            </p:cNvPr>
            <p:cNvSpPr>
              <a:spLocks/>
            </p:cNvSpPr>
            <p:nvPr/>
          </p:nvSpPr>
          <p:spPr bwMode="auto">
            <a:xfrm>
              <a:off x="2196" y="2631"/>
              <a:ext cx="60" cy="76"/>
            </a:xfrm>
            <a:custGeom>
              <a:avLst/>
              <a:gdLst>
                <a:gd name="T0" fmla="*/ 7 w 25"/>
                <a:gd name="T1" fmla="*/ 32 h 32"/>
                <a:gd name="T2" fmla="*/ 4 w 25"/>
                <a:gd name="T3" fmla="*/ 31 h 32"/>
                <a:gd name="T4" fmla="*/ 2 w 25"/>
                <a:gd name="T5" fmla="*/ 23 h 32"/>
                <a:gd name="T6" fmla="*/ 13 w 25"/>
                <a:gd name="T7" fmla="*/ 4 h 32"/>
                <a:gd name="T8" fmla="*/ 21 w 25"/>
                <a:gd name="T9" fmla="*/ 1 h 32"/>
                <a:gd name="T10" fmla="*/ 24 w 25"/>
                <a:gd name="T11" fmla="*/ 10 h 32"/>
                <a:gd name="T12" fmla="*/ 12 w 25"/>
                <a:gd name="T13" fmla="*/ 29 h 32"/>
                <a:gd name="T14" fmla="*/ 7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7" y="32"/>
                  </a:moveTo>
                  <a:cubicBezTo>
                    <a:pt x="6" y="32"/>
                    <a:pt x="5" y="32"/>
                    <a:pt x="4" y="31"/>
                  </a:cubicBezTo>
                  <a:cubicBezTo>
                    <a:pt x="1" y="29"/>
                    <a:pt x="0" y="26"/>
                    <a:pt x="2" y="23"/>
                  </a:cubicBezTo>
                  <a:cubicBezTo>
                    <a:pt x="13" y="4"/>
                    <a:pt x="13" y="4"/>
                    <a:pt x="13" y="4"/>
                  </a:cubicBezTo>
                  <a:cubicBezTo>
                    <a:pt x="15" y="1"/>
                    <a:pt x="18" y="0"/>
                    <a:pt x="21" y="1"/>
                  </a:cubicBezTo>
                  <a:cubicBezTo>
                    <a:pt x="24" y="3"/>
                    <a:pt x="25" y="7"/>
                    <a:pt x="24" y="10"/>
                  </a:cubicBezTo>
                  <a:cubicBezTo>
                    <a:pt x="12" y="29"/>
                    <a:pt x="12" y="29"/>
                    <a:pt x="12" y="29"/>
                  </a:cubicBezTo>
                  <a:cubicBezTo>
                    <a:pt x="11" y="31"/>
                    <a:pt x="9" y="32"/>
                    <a:pt x="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376">
              <a:extLst>
                <a:ext uri="{FF2B5EF4-FFF2-40B4-BE49-F238E27FC236}">
                  <a16:creationId xmlns:a16="http://schemas.microsoft.com/office/drawing/2014/main" id="{2692EA3F-F1CF-4D90-9704-F49BD6678A14}"/>
                </a:ext>
              </a:extLst>
            </p:cNvPr>
            <p:cNvSpPr>
              <a:spLocks noEditPoints="1"/>
            </p:cNvSpPr>
            <p:nvPr/>
          </p:nvSpPr>
          <p:spPr bwMode="auto">
            <a:xfrm>
              <a:off x="2094" y="2767"/>
              <a:ext cx="487" cy="360"/>
            </a:xfrm>
            <a:custGeom>
              <a:avLst/>
              <a:gdLst>
                <a:gd name="T0" fmla="*/ 163 w 204"/>
                <a:gd name="T1" fmla="*/ 150 h 150"/>
                <a:gd name="T2" fmla="*/ 163 w 204"/>
                <a:gd name="T3" fmla="*/ 150 h 150"/>
                <a:gd name="T4" fmla="*/ 47 w 204"/>
                <a:gd name="T5" fmla="*/ 150 h 150"/>
                <a:gd name="T6" fmla="*/ 14 w 204"/>
                <a:gd name="T7" fmla="*/ 136 h 150"/>
                <a:gd name="T8" fmla="*/ 0 w 204"/>
                <a:gd name="T9" fmla="*/ 103 h 150"/>
                <a:gd name="T10" fmla="*/ 7 w 204"/>
                <a:gd name="T11" fmla="*/ 77 h 150"/>
                <a:gd name="T12" fmla="*/ 27 w 204"/>
                <a:gd name="T13" fmla="*/ 59 h 150"/>
                <a:gd name="T14" fmla="*/ 27 w 204"/>
                <a:gd name="T15" fmla="*/ 59 h 150"/>
                <a:gd name="T16" fmla="*/ 27 w 204"/>
                <a:gd name="T17" fmla="*/ 57 h 150"/>
                <a:gd name="T18" fmla="*/ 27 w 204"/>
                <a:gd name="T19" fmla="*/ 55 h 150"/>
                <a:gd name="T20" fmla="*/ 43 w 204"/>
                <a:gd name="T21" fmla="*/ 16 h 150"/>
                <a:gd name="T22" fmla="*/ 81 w 204"/>
                <a:gd name="T23" fmla="*/ 0 h 150"/>
                <a:gd name="T24" fmla="*/ 112 w 204"/>
                <a:gd name="T25" fmla="*/ 9 h 150"/>
                <a:gd name="T26" fmla="*/ 132 w 204"/>
                <a:gd name="T27" fmla="*/ 34 h 150"/>
                <a:gd name="T28" fmla="*/ 132 w 204"/>
                <a:gd name="T29" fmla="*/ 34 h 150"/>
                <a:gd name="T30" fmla="*/ 150 w 204"/>
                <a:gd name="T31" fmla="*/ 27 h 150"/>
                <a:gd name="T32" fmla="*/ 169 w 204"/>
                <a:gd name="T33" fmla="*/ 35 h 150"/>
                <a:gd name="T34" fmla="*/ 177 w 204"/>
                <a:gd name="T35" fmla="*/ 55 h 150"/>
                <a:gd name="T36" fmla="*/ 173 w 204"/>
                <a:gd name="T37" fmla="*/ 69 h 150"/>
                <a:gd name="T38" fmla="*/ 173 w 204"/>
                <a:gd name="T39" fmla="*/ 69 h 150"/>
                <a:gd name="T40" fmla="*/ 195 w 204"/>
                <a:gd name="T41" fmla="*/ 84 h 150"/>
                <a:gd name="T42" fmla="*/ 204 w 204"/>
                <a:gd name="T43" fmla="*/ 109 h 150"/>
                <a:gd name="T44" fmla="*/ 192 w 204"/>
                <a:gd name="T45" fmla="*/ 139 h 150"/>
                <a:gd name="T46" fmla="*/ 163 w 204"/>
                <a:gd name="T47" fmla="*/ 150 h 150"/>
                <a:gd name="T48" fmla="*/ 81 w 204"/>
                <a:gd name="T49" fmla="*/ 14 h 150"/>
                <a:gd name="T50" fmla="*/ 53 w 204"/>
                <a:gd name="T51" fmla="*/ 26 h 150"/>
                <a:gd name="T52" fmla="*/ 41 w 204"/>
                <a:gd name="T53" fmla="*/ 55 h 150"/>
                <a:gd name="T54" fmla="*/ 41 w 204"/>
                <a:gd name="T55" fmla="*/ 56 h 150"/>
                <a:gd name="T56" fmla="*/ 41 w 204"/>
                <a:gd name="T57" fmla="*/ 58 h 150"/>
                <a:gd name="T58" fmla="*/ 41 w 204"/>
                <a:gd name="T59" fmla="*/ 63 h 150"/>
                <a:gd name="T60" fmla="*/ 37 w 204"/>
                <a:gd name="T61" fmla="*/ 70 h 150"/>
                <a:gd name="T62" fmla="*/ 33 w 204"/>
                <a:gd name="T63" fmla="*/ 72 h 150"/>
                <a:gd name="T64" fmla="*/ 19 w 204"/>
                <a:gd name="T65" fmla="*/ 84 h 150"/>
                <a:gd name="T66" fmla="*/ 14 w 204"/>
                <a:gd name="T67" fmla="*/ 103 h 150"/>
                <a:gd name="T68" fmla="*/ 24 w 204"/>
                <a:gd name="T69" fmla="*/ 127 h 150"/>
                <a:gd name="T70" fmla="*/ 47 w 204"/>
                <a:gd name="T71" fmla="*/ 136 h 150"/>
                <a:gd name="T72" fmla="*/ 163 w 204"/>
                <a:gd name="T73" fmla="*/ 136 h 150"/>
                <a:gd name="T74" fmla="*/ 182 w 204"/>
                <a:gd name="T75" fmla="*/ 129 h 150"/>
                <a:gd name="T76" fmla="*/ 190 w 204"/>
                <a:gd name="T77" fmla="*/ 109 h 150"/>
                <a:gd name="T78" fmla="*/ 184 w 204"/>
                <a:gd name="T79" fmla="*/ 93 h 150"/>
                <a:gd name="T80" fmla="*/ 169 w 204"/>
                <a:gd name="T81" fmla="*/ 83 h 150"/>
                <a:gd name="T82" fmla="*/ 160 w 204"/>
                <a:gd name="T83" fmla="*/ 81 h 150"/>
                <a:gd name="T84" fmla="*/ 155 w 204"/>
                <a:gd name="T85" fmla="*/ 77 h 150"/>
                <a:gd name="T86" fmla="*/ 155 w 204"/>
                <a:gd name="T87" fmla="*/ 70 h 150"/>
                <a:gd name="T88" fmla="*/ 161 w 204"/>
                <a:gd name="T89" fmla="*/ 62 h 150"/>
                <a:gd name="T90" fmla="*/ 163 w 204"/>
                <a:gd name="T91" fmla="*/ 55 h 150"/>
                <a:gd name="T92" fmla="*/ 159 w 204"/>
                <a:gd name="T93" fmla="*/ 45 h 150"/>
                <a:gd name="T94" fmla="*/ 150 w 204"/>
                <a:gd name="T95" fmla="*/ 41 h 150"/>
                <a:gd name="T96" fmla="*/ 141 w 204"/>
                <a:gd name="T97" fmla="*/ 45 h 150"/>
                <a:gd name="T98" fmla="*/ 134 w 204"/>
                <a:gd name="T99" fmla="*/ 51 h 150"/>
                <a:gd name="T100" fmla="*/ 128 w 204"/>
                <a:gd name="T101" fmla="*/ 53 h 150"/>
                <a:gd name="T102" fmla="*/ 123 w 204"/>
                <a:gd name="T103" fmla="*/ 48 h 150"/>
                <a:gd name="T104" fmla="*/ 119 w 204"/>
                <a:gd name="T105" fmla="*/ 39 h 150"/>
                <a:gd name="T106" fmla="*/ 104 w 204"/>
                <a:gd name="T107" fmla="*/ 21 h 150"/>
                <a:gd name="T108" fmla="*/ 81 w 204"/>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150">
                  <a:moveTo>
                    <a:pt x="163" y="150"/>
                  </a:moveTo>
                  <a:cubicBezTo>
                    <a:pt x="163" y="150"/>
                    <a:pt x="163" y="150"/>
                    <a:pt x="163" y="150"/>
                  </a:cubicBezTo>
                  <a:cubicBezTo>
                    <a:pt x="47" y="150"/>
                    <a:pt x="47" y="150"/>
                    <a:pt x="47" y="150"/>
                  </a:cubicBezTo>
                  <a:cubicBezTo>
                    <a:pt x="34" y="150"/>
                    <a:pt x="23" y="146"/>
                    <a:pt x="14" y="136"/>
                  </a:cubicBezTo>
                  <a:cubicBezTo>
                    <a:pt x="4" y="127"/>
                    <a:pt x="0" y="116"/>
                    <a:pt x="0" y="103"/>
                  </a:cubicBezTo>
                  <a:cubicBezTo>
                    <a:pt x="0" y="93"/>
                    <a:pt x="2" y="85"/>
                    <a:pt x="7" y="77"/>
                  </a:cubicBezTo>
                  <a:cubicBezTo>
                    <a:pt x="12" y="69"/>
                    <a:pt x="19" y="63"/>
                    <a:pt x="27" y="59"/>
                  </a:cubicBezTo>
                  <a:cubicBezTo>
                    <a:pt x="27" y="59"/>
                    <a:pt x="27" y="59"/>
                    <a:pt x="27" y="59"/>
                  </a:cubicBezTo>
                  <a:cubicBezTo>
                    <a:pt x="27" y="58"/>
                    <a:pt x="27" y="57"/>
                    <a:pt x="27" y="57"/>
                  </a:cubicBezTo>
                  <a:cubicBezTo>
                    <a:pt x="27" y="56"/>
                    <a:pt x="27" y="55"/>
                    <a:pt x="27" y="55"/>
                  </a:cubicBezTo>
                  <a:cubicBezTo>
                    <a:pt x="27" y="39"/>
                    <a:pt x="32" y="27"/>
                    <a:pt x="43" y="16"/>
                  </a:cubicBezTo>
                  <a:cubicBezTo>
                    <a:pt x="54" y="5"/>
                    <a:pt x="66" y="0"/>
                    <a:pt x="81" y="0"/>
                  </a:cubicBezTo>
                  <a:cubicBezTo>
                    <a:pt x="93" y="0"/>
                    <a:pt x="103" y="3"/>
                    <a:pt x="112" y="9"/>
                  </a:cubicBezTo>
                  <a:cubicBezTo>
                    <a:pt x="121" y="16"/>
                    <a:pt x="128" y="24"/>
                    <a:pt x="132" y="34"/>
                  </a:cubicBezTo>
                  <a:cubicBezTo>
                    <a:pt x="132" y="34"/>
                    <a:pt x="132" y="34"/>
                    <a:pt x="132" y="34"/>
                  </a:cubicBezTo>
                  <a:cubicBezTo>
                    <a:pt x="137" y="30"/>
                    <a:pt x="143" y="27"/>
                    <a:pt x="150" y="27"/>
                  </a:cubicBezTo>
                  <a:cubicBezTo>
                    <a:pt x="157" y="27"/>
                    <a:pt x="164" y="30"/>
                    <a:pt x="169" y="35"/>
                  </a:cubicBezTo>
                  <a:cubicBezTo>
                    <a:pt x="174" y="41"/>
                    <a:pt x="177" y="47"/>
                    <a:pt x="177" y="55"/>
                  </a:cubicBezTo>
                  <a:cubicBezTo>
                    <a:pt x="177" y="60"/>
                    <a:pt x="175" y="65"/>
                    <a:pt x="173" y="69"/>
                  </a:cubicBezTo>
                  <a:cubicBezTo>
                    <a:pt x="173" y="69"/>
                    <a:pt x="173" y="69"/>
                    <a:pt x="173" y="69"/>
                  </a:cubicBezTo>
                  <a:cubicBezTo>
                    <a:pt x="182" y="72"/>
                    <a:pt x="189" y="76"/>
                    <a:pt x="195" y="84"/>
                  </a:cubicBezTo>
                  <a:cubicBezTo>
                    <a:pt x="201" y="91"/>
                    <a:pt x="204" y="100"/>
                    <a:pt x="204" y="109"/>
                  </a:cubicBezTo>
                  <a:cubicBezTo>
                    <a:pt x="204" y="121"/>
                    <a:pt x="200" y="130"/>
                    <a:pt x="192" y="139"/>
                  </a:cubicBezTo>
                  <a:cubicBezTo>
                    <a:pt x="184" y="146"/>
                    <a:pt x="175" y="150"/>
                    <a:pt x="163" y="150"/>
                  </a:cubicBezTo>
                  <a:close/>
                  <a:moveTo>
                    <a:pt x="81" y="14"/>
                  </a:moveTo>
                  <a:cubicBezTo>
                    <a:pt x="70" y="14"/>
                    <a:pt x="61" y="18"/>
                    <a:pt x="53" y="26"/>
                  </a:cubicBezTo>
                  <a:cubicBezTo>
                    <a:pt x="45" y="34"/>
                    <a:pt x="41" y="43"/>
                    <a:pt x="41" y="55"/>
                  </a:cubicBezTo>
                  <a:cubicBezTo>
                    <a:pt x="41" y="55"/>
                    <a:pt x="41" y="55"/>
                    <a:pt x="41" y="56"/>
                  </a:cubicBezTo>
                  <a:cubicBezTo>
                    <a:pt x="41" y="57"/>
                    <a:pt x="41" y="57"/>
                    <a:pt x="41" y="58"/>
                  </a:cubicBezTo>
                  <a:cubicBezTo>
                    <a:pt x="41" y="63"/>
                    <a:pt x="41" y="63"/>
                    <a:pt x="41" y="63"/>
                  </a:cubicBezTo>
                  <a:cubicBezTo>
                    <a:pt x="42" y="66"/>
                    <a:pt x="40" y="69"/>
                    <a:pt x="37" y="70"/>
                  </a:cubicBezTo>
                  <a:cubicBezTo>
                    <a:pt x="33" y="72"/>
                    <a:pt x="33" y="72"/>
                    <a:pt x="33" y="72"/>
                  </a:cubicBezTo>
                  <a:cubicBezTo>
                    <a:pt x="27" y="75"/>
                    <a:pt x="23" y="79"/>
                    <a:pt x="19" y="84"/>
                  </a:cubicBezTo>
                  <a:cubicBezTo>
                    <a:pt x="15" y="90"/>
                    <a:pt x="14" y="96"/>
                    <a:pt x="14" y="103"/>
                  </a:cubicBezTo>
                  <a:cubicBezTo>
                    <a:pt x="14" y="112"/>
                    <a:pt x="17" y="120"/>
                    <a:pt x="24" y="127"/>
                  </a:cubicBezTo>
                  <a:cubicBezTo>
                    <a:pt x="30" y="133"/>
                    <a:pt x="38" y="136"/>
                    <a:pt x="47" y="136"/>
                  </a:cubicBezTo>
                  <a:cubicBezTo>
                    <a:pt x="163" y="136"/>
                    <a:pt x="163" y="136"/>
                    <a:pt x="163" y="136"/>
                  </a:cubicBezTo>
                  <a:cubicBezTo>
                    <a:pt x="171" y="136"/>
                    <a:pt x="177" y="134"/>
                    <a:pt x="182" y="129"/>
                  </a:cubicBezTo>
                  <a:cubicBezTo>
                    <a:pt x="188" y="123"/>
                    <a:pt x="190" y="117"/>
                    <a:pt x="190" y="109"/>
                  </a:cubicBezTo>
                  <a:cubicBezTo>
                    <a:pt x="190" y="103"/>
                    <a:pt x="188" y="98"/>
                    <a:pt x="184" y="93"/>
                  </a:cubicBezTo>
                  <a:cubicBezTo>
                    <a:pt x="180" y="88"/>
                    <a:pt x="175" y="85"/>
                    <a:pt x="169" y="83"/>
                  </a:cubicBezTo>
                  <a:cubicBezTo>
                    <a:pt x="160" y="81"/>
                    <a:pt x="160" y="81"/>
                    <a:pt x="160" y="81"/>
                  </a:cubicBezTo>
                  <a:cubicBezTo>
                    <a:pt x="157" y="80"/>
                    <a:pt x="156" y="79"/>
                    <a:pt x="155" y="77"/>
                  </a:cubicBezTo>
                  <a:cubicBezTo>
                    <a:pt x="154" y="75"/>
                    <a:pt x="154" y="72"/>
                    <a:pt x="155" y="70"/>
                  </a:cubicBezTo>
                  <a:cubicBezTo>
                    <a:pt x="161" y="62"/>
                    <a:pt x="161" y="62"/>
                    <a:pt x="161" y="62"/>
                  </a:cubicBezTo>
                  <a:cubicBezTo>
                    <a:pt x="162" y="60"/>
                    <a:pt x="163" y="57"/>
                    <a:pt x="163" y="55"/>
                  </a:cubicBezTo>
                  <a:cubicBezTo>
                    <a:pt x="163" y="51"/>
                    <a:pt x="162" y="48"/>
                    <a:pt x="159" y="45"/>
                  </a:cubicBezTo>
                  <a:cubicBezTo>
                    <a:pt x="156" y="43"/>
                    <a:pt x="153" y="41"/>
                    <a:pt x="150" y="41"/>
                  </a:cubicBezTo>
                  <a:cubicBezTo>
                    <a:pt x="146" y="41"/>
                    <a:pt x="144" y="42"/>
                    <a:pt x="141" y="45"/>
                  </a:cubicBezTo>
                  <a:cubicBezTo>
                    <a:pt x="134" y="51"/>
                    <a:pt x="134" y="51"/>
                    <a:pt x="134" y="51"/>
                  </a:cubicBezTo>
                  <a:cubicBezTo>
                    <a:pt x="132" y="53"/>
                    <a:pt x="130" y="53"/>
                    <a:pt x="128" y="53"/>
                  </a:cubicBezTo>
                  <a:cubicBezTo>
                    <a:pt x="125" y="52"/>
                    <a:pt x="123" y="51"/>
                    <a:pt x="123" y="48"/>
                  </a:cubicBezTo>
                  <a:cubicBezTo>
                    <a:pt x="119" y="39"/>
                    <a:pt x="119" y="39"/>
                    <a:pt x="119" y="39"/>
                  </a:cubicBezTo>
                  <a:cubicBezTo>
                    <a:pt x="116" y="32"/>
                    <a:pt x="111" y="26"/>
                    <a:pt x="104" y="21"/>
                  </a:cubicBezTo>
                  <a:cubicBezTo>
                    <a:pt x="97" y="16"/>
                    <a:pt x="90" y="14"/>
                    <a:pt x="8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19" name="Group 379">
            <a:extLst>
              <a:ext uri="{FF2B5EF4-FFF2-40B4-BE49-F238E27FC236}">
                <a16:creationId xmlns:a16="http://schemas.microsoft.com/office/drawing/2014/main" id="{85141799-AD93-41C8-9B44-6EF9E2C0D95D}"/>
              </a:ext>
            </a:extLst>
          </p:cNvPr>
          <p:cNvGrpSpPr>
            <a:grpSpLocks noChangeAspect="1"/>
          </p:cNvGrpSpPr>
          <p:nvPr/>
        </p:nvGrpSpPr>
        <p:grpSpPr bwMode="auto">
          <a:xfrm>
            <a:off x="6248117" y="3216767"/>
            <a:ext cx="920741" cy="1077824"/>
            <a:chOff x="1979" y="2525"/>
            <a:chExt cx="491" cy="659"/>
          </a:xfrm>
          <a:solidFill>
            <a:schemeClr val="tx1"/>
          </a:solidFill>
        </p:grpSpPr>
        <p:sp>
          <p:nvSpPr>
            <p:cNvPr id="20" name="Freeform 380">
              <a:extLst>
                <a:ext uri="{FF2B5EF4-FFF2-40B4-BE49-F238E27FC236}">
                  <a16:creationId xmlns:a16="http://schemas.microsoft.com/office/drawing/2014/main" id="{B1DA8333-A845-4FA2-B7A5-5078BDEC5209}"/>
                </a:ext>
              </a:extLst>
            </p:cNvPr>
            <p:cNvSpPr>
              <a:spLocks/>
            </p:cNvSpPr>
            <p:nvPr/>
          </p:nvSpPr>
          <p:spPr bwMode="auto">
            <a:xfrm>
              <a:off x="2137" y="2912"/>
              <a:ext cx="168" cy="272"/>
            </a:xfrm>
            <a:custGeom>
              <a:avLst/>
              <a:gdLst>
                <a:gd name="T0" fmla="*/ 69 w 70"/>
                <a:gd name="T1" fmla="*/ 19 h 114"/>
                <a:gd name="T2" fmla="*/ 66 w 70"/>
                <a:gd name="T3" fmla="*/ 17 h 114"/>
                <a:gd name="T4" fmla="*/ 65 w 70"/>
                <a:gd name="T5" fmla="*/ 18 h 114"/>
                <a:gd name="T6" fmla="*/ 35 w 70"/>
                <a:gd name="T7" fmla="*/ 25 h 114"/>
                <a:gd name="T8" fmla="*/ 44 w 70"/>
                <a:gd name="T9" fmla="*/ 0 h 114"/>
                <a:gd name="T10" fmla="*/ 13 w 70"/>
                <a:gd name="T11" fmla="*/ 0 h 114"/>
                <a:gd name="T12" fmla="*/ 1 w 70"/>
                <a:gd name="T13" fmla="*/ 51 h 114"/>
                <a:gd name="T14" fmla="*/ 2 w 70"/>
                <a:gd name="T15" fmla="*/ 54 h 114"/>
                <a:gd name="T16" fmla="*/ 4 w 70"/>
                <a:gd name="T17" fmla="*/ 55 h 114"/>
                <a:gd name="T18" fmla="*/ 5 w 70"/>
                <a:gd name="T19" fmla="*/ 55 h 114"/>
                <a:gd name="T20" fmla="*/ 36 w 70"/>
                <a:gd name="T21" fmla="*/ 47 h 114"/>
                <a:gd name="T22" fmla="*/ 21 w 70"/>
                <a:gd name="T23" fmla="*/ 110 h 114"/>
                <a:gd name="T24" fmla="*/ 23 w 70"/>
                <a:gd name="T25" fmla="*/ 113 h 114"/>
                <a:gd name="T26" fmla="*/ 24 w 70"/>
                <a:gd name="T27" fmla="*/ 114 h 114"/>
                <a:gd name="T28" fmla="*/ 28 w 70"/>
                <a:gd name="T29" fmla="*/ 112 h 114"/>
                <a:gd name="T30" fmla="*/ 70 w 70"/>
                <a:gd name="T31" fmla="*/ 22 h 114"/>
                <a:gd name="T32" fmla="*/ 69 w 70"/>
                <a:gd name="T33"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4">
                  <a:moveTo>
                    <a:pt x="69" y="19"/>
                  </a:moveTo>
                  <a:cubicBezTo>
                    <a:pt x="68" y="18"/>
                    <a:pt x="67" y="17"/>
                    <a:pt x="66" y="17"/>
                  </a:cubicBezTo>
                  <a:cubicBezTo>
                    <a:pt x="66" y="17"/>
                    <a:pt x="66" y="18"/>
                    <a:pt x="65" y="18"/>
                  </a:cubicBezTo>
                  <a:cubicBezTo>
                    <a:pt x="35" y="25"/>
                    <a:pt x="35" y="25"/>
                    <a:pt x="35" y="25"/>
                  </a:cubicBezTo>
                  <a:cubicBezTo>
                    <a:pt x="44" y="0"/>
                    <a:pt x="44" y="0"/>
                    <a:pt x="44" y="0"/>
                  </a:cubicBezTo>
                  <a:cubicBezTo>
                    <a:pt x="13" y="0"/>
                    <a:pt x="13" y="0"/>
                    <a:pt x="13" y="0"/>
                  </a:cubicBezTo>
                  <a:cubicBezTo>
                    <a:pt x="1" y="51"/>
                    <a:pt x="1" y="51"/>
                    <a:pt x="1" y="51"/>
                  </a:cubicBezTo>
                  <a:cubicBezTo>
                    <a:pt x="0" y="52"/>
                    <a:pt x="1" y="53"/>
                    <a:pt x="2" y="54"/>
                  </a:cubicBezTo>
                  <a:cubicBezTo>
                    <a:pt x="2" y="55"/>
                    <a:pt x="3" y="55"/>
                    <a:pt x="4" y="55"/>
                  </a:cubicBezTo>
                  <a:cubicBezTo>
                    <a:pt x="4" y="55"/>
                    <a:pt x="5" y="55"/>
                    <a:pt x="5" y="55"/>
                  </a:cubicBezTo>
                  <a:cubicBezTo>
                    <a:pt x="36" y="47"/>
                    <a:pt x="36" y="47"/>
                    <a:pt x="36" y="47"/>
                  </a:cubicBezTo>
                  <a:cubicBezTo>
                    <a:pt x="21" y="110"/>
                    <a:pt x="21" y="110"/>
                    <a:pt x="21" y="110"/>
                  </a:cubicBezTo>
                  <a:cubicBezTo>
                    <a:pt x="21" y="111"/>
                    <a:pt x="22" y="113"/>
                    <a:pt x="23" y="113"/>
                  </a:cubicBezTo>
                  <a:cubicBezTo>
                    <a:pt x="24" y="114"/>
                    <a:pt x="24" y="114"/>
                    <a:pt x="24" y="114"/>
                  </a:cubicBezTo>
                  <a:cubicBezTo>
                    <a:pt x="26" y="114"/>
                    <a:pt x="27" y="113"/>
                    <a:pt x="28" y="112"/>
                  </a:cubicBezTo>
                  <a:cubicBezTo>
                    <a:pt x="70" y="22"/>
                    <a:pt x="70" y="22"/>
                    <a:pt x="70" y="22"/>
                  </a:cubicBezTo>
                  <a:cubicBezTo>
                    <a:pt x="70" y="21"/>
                    <a:pt x="70" y="20"/>
                    <a:pt x="6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381">
              <a:extLst>
                <a:ext uri="{FF2B5EF4-FFF2-40B4-BE49-F238E27FC236}">
                  <a16:creationId xmlns:a16="http://schemas.microsoft.com/office/drawing/2014/main" id="{005DF6FF-CDB6-4A83-BB2A-0726789007AE}"/>
                </a:ext>
              </a:extLst>
            </p:cNvPr>
            <p:cNvSpPr>
              <a:spLocks noEditPoints="1"/>
            </p:cNvSpPr>
            <p:nvPr/>
          </p:nvSpPr>
          <p:spPr bwMode="auto">
            <a:xfrm>
              <a:off x="1979" y="2525"/>
              <a:ext cx="491" cy="358"/>
            </a:xfrm>
            <a:custGeom>
              <a:avLst/>
              <a:gdLst>
                <a:gd name="T0" fmla="*/ 164 w 205"/>
                <a:gd name="T1" fmla="*/ 150 h 150"/>
                <a:gd name="T2" fmla="*/ 164 w 205"/>
                <a:gd name="T3" fmla="*/ 150 h 150"/>
                <a:gd name="T4" fmla="*/ 48 w 205"/>
                <a:gd name="T5" fmla="*/ 150 h 150"/>
                <a:gd name="T6" fmla="*/ 14 w 205"/>
                <a:gd name="T7" fmla="*/ 136 h 150"/>
                <a:gd name="T8" fmla="*/ 0 w 205"/>
                <a:gd name="T9" fmla="*/ 102 h 150"/>
                <a:gd name="T10" fmla="*/ 8 w 205"/>
                <a:gd name="T11" fmla="*/ 77 h 150"/>
                <a:gd name="T12" fmla="*/ 28 w 205"/>
                <a:gd name="T13" fmla="*/ 59 h 150"/>
                <a:gd name="T14" fmla="*/ 28 w 205"/>
                <a:gd name="T15" fmla="*/ 59 h 150"/>
                <a:gd name="T16" fmla="*/ 28 w 205"/>
                <a:gd name="T17" fmla="*/ 56 h 150"/>
                <a:gd name="T18" fmla="*/ 28 w 205"/>
                <a:gd name="T19" fmla="*/ 54 h 150"/>
                <a:gd name="T20" fmla="*/ 44 w 205"/>
                <a:gd name="T21" fmla="*/ 16 h 150"/>
                <a:gd name="T22" fmla="*/ 82 w 205"/>
                <a:gd name="T23" fmla="*/ 0 h 150"/>
                <a:gd name="T24" fmla="*/ 113 w 205"/>
                <a:gd name="T25" fmla="*/ 9 h 150"/>
                <a:gd name="T26" fmla="*/ 133 w 205"/>
                <a:gd name="T27" fmla="*/ 34 h 150"/>
                <a:gd name="T28" fmla="*/ 133 w 205"/>
                <a:gd name="T29" fmla="*/ 34 h 150"/>
                <a:gd name="T30" fmla="*/ 150 w 205"/>
                <a:gd name="T31" fmla="*/ 27 h 150"/>
                <a:gd name="T32" fmla="*/ 170 w 205"/>
                <a:gd name="T33" fmla="*/ 35 h 150"/>
                <a:gd name="T34" fmla="*/ 178 w 205"/>
                <a:gd name="T35" fmla="*/ 54 h 150"/>
                <a:gd name="T36" fmla="*/ 173 w 205"/>
                <a:gd name="T37" fmla="*/ 69 h 150"/>
                <a:gd name="T38" fmla="*/ 173 w 205"/>
                <a:gd name="T39" fmla="*/ 69 h 150"/>
                <a:gd name="T40" fmla="*/ 196 w 205"/>
                <a:gd name="T41" fmla="*/ 84 h 150"/>
                <a:gd name="T42" fmla="*/ 205 w 205"/>
                <a:gd name="T43" fmla="*/ 109 h 150"/>
                <a:gd name="T44" fmla="*/ 193 w 205"/>
                <a:gd name="T45" fmla="*/ 138 h 150"/>
                <a:gd name="T46" fmla="*/ 164 w 205"/>
                <a:gd name="T47" fmla="*/ 150 h 150"/>
                <a:gd name="T48" fmla="*/ 82 w 205"/>
                <a:gd name="T49" fmla="*/ 14 h 150"/>
                <a:gd name="T50" fmla="*/ 54 w 205"/>
                <a:gd name="T51" fmla="*/ 26 h 150"/>
                <a:gd name="T52" fmla="*/ 42 w 205"/>
                <a:gd name="T53" fmla="*/ 54 h 150"/>
                <a:gd name="T54" fmla="*/ 42 w 205"/>
                <a:gd name="T55" fmla="*/ 56 h 150"/>
                <a:gd name="T56" fmla="*/ 42 w 205"/>
                <a:gd name="T57" fmla="*/ 58 h 150"/>
                <a:gd name="T58" fmla="*/ 42 w 205"/>
                <a:gd name="T59" fmla="*/ 63 h 150"/>
                <a:gd name="T60" fmla="*/ 38 w 205"/>
                <a:gd name="T61" fmla="*/ 70 h 150"/>
                <a:gd name="T62" fmla="*/ 34 w 205"/>
                <a:gd name="T63" fmla="*/ 72 h 150"/>
                <a:gd name="T64" fmla="*/ 20 w 205"/>
                <a:gd name="T65" fmla="*/ 84 h 150"/>
                <a:gd name="T66" fmla="*/ 14 w 205"/>
                <a:gd name="T67" fmla="*/ 102 h 150"/>
                <a:gd name="T68" fmla="*/ 24 w 205"/>
                <a:gd name="T69" fmla="*/ 126 h 150"/>
                <a:gd name="T70" fmla="*/ 48 w 205"/>
                <a:gd name="T71" fmla="*/ 136 h 150"/>
                <a:gd name="T72" fmla="*/ 164 w 205"/>
                <a:gd name="T73" fmla="*/ 136 h 150"/>
                <a:gd name="T74" fmla="*/ 183 w 205"/>
                <a:gd name="T75" fmla="*/ 128 h 150"/>
                <a:gd name="T76" fmla="*/ 191 w 205"/>
                <a:gd name="T77" fmla="*/ 109 h 150"/>
                <a:gd name="T78" fmla="*/ 185 w 205"/>
                <a:gd name="T79" fmla="*/ 92 h 150"/>
                <a:gd name="T80" fmla="*/ 170 w 205"/>
                <a:gd name="T81" fmla="*/ 83 h 150"/>
                <a:gd name="T82" fmla="*/ 160 w 205"/>
                <a:gd name="T83" fmla="*/ 81 h 150"/>
                <a:gd name="T84" fmla="*/ 155 w 205"/>
                <a:gd name="T85" fmla="*/ 76 h 150"/>
                <a:gd name="T86" fmla="*/ 156 w 205"/>
                <a:gd name="T87" fmla="*/ 70 h 150"/>
                <a:gd name="T88" fmla="*/ 161 w 205"/>
                <a:gd name="T89" fmla="*/ 62 h 150"/>
                <a:gd name="T90" fmla="*/ 164 w 205"/>
                <a:gd name="T91" fmla="*/ 54 h 150"/>
                <a:gd name="T92" fmla="*/ 160 w 205"/>
                <a:gd name="T93" fmla="*/ 45 h 150"/>
                <a:gd name="T94" fmla="*/ 150 w 205"/>
                <a:gd name="T95" fmla="*/ 41 h 150"/>
                <a:gd name="T96" fmla="*/ 142 w 205"/>
                <a:gd name="T97" fmla="*/ 44 h 150"/>
                <a:gd name="T98" fmla="*/ 135 w 205"/>
                <a:gd name="T99" fmla="*/ 51 h 150"/>
                <a:gd name="T100" fmla="*/ 128 w 205"/>
                <a:gd name="T101" fmla="*/ 52 h 150"/>
                <a:gd name="T102" fmla="*/ 123 w 205"/>
                <a:gd name="T103" fmla="*/ 48 h 150"/>
                <a:gd name="T104" fmla="*/ 120 w 205"/>
                <a:gd name="T105" fmla="*/ 39 h 150"/>
                <a:gd name="T106" fmla="*/ 105 w 205"/>
                <a:gd name="T107" fmla="*/ 21 h 150"/>
                <a:gd name="T108" fmla="*/ 82 w 205"/>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50">
                  <a:moveTo>
                    <a:pt x="164" y="150"/>
                  </a:moveTo>
                  <a:cubicBezTo>
                    <a:pt x="164" y="150"/>
                    <a:pt x="164" y="150"/>
                    <a:pt x="164" y="150"/>
                  </a:cubicBezTo>
                  <a:cubicBezTo>
                    <a:pt x="48" y="150"/>
                    <a:pt x="48" y="150"/>
                    <a:pt x="48" y="150"/>
                  </a:cubicBezTo>
                  <a:cubicBezTo>
                    <a:pt x="35" y="150"/>
                    <a:pt x="23" y="146"/>
                    <a:pt x="14" y="136"/>
                  </a:cubicBezTo>
                  <a:cubicBezTo>
                    <a:pt x="5" y="127"/>
                    <a:pt x="0" y="116"/>
                    <a:pt x="0" y="102"/>
                  </a:cubicBezTo>
                  <a:cubicBezTo>
                    <a:pt x="0" y="93"/>
                    <a:pt x="3" y="84"/>
                    <a:pt x="8" y="77"/>
                  </a:cubicBezTo>
                  <a:cubicBezTo>
                    <a:pt x="13" y="69"/>
                    <a:pt x="20" y="63"/>
                    <a:pt x="28" y="59"/>
                  </a:cubicBezTo>
                  <a:cubicBezTo>
                    <a:pt x="28" y="59"/>
                    <a:pt x="28" y="59"/>
                    <a:pt x="28" y="59"/>
                  </a:cubicBezTo>
                  <a:cubicBezTo>
                    <a:pt x="28" y="58"/>
                    <a:pt x="28" y="57"/>
                    <a:pt x="28" y="56"/>
                  </a:cubicBezTo>
                  <a:cubicBezTo>
                    <a:pt x="28" y="56"/>
                    <a:pt x="28" y="55"/>
                    <a:pt x="28" y="54"/>
                  </a:cubicBezTo>
                  <a:cubicBezTo>
                    <a:pt x="28" y="39"/>
                    <a:pt x="33" y="26"/>
                    <a:pt x="44" y="16"/>
                  </a:cubicBezTo>
                  <a:cubicBezTo>
                    <a:pt x="54" y="5"/>
                    <a:pt x="67" y="0"/>
                    <a:pt x="82" y="0"/>
                  </a:cubicBezTo>
                  <a:cubicBezTo>
                    <a:pt x="94" y="0"/>
                    <a:pt x="104" y="3"/>
                    <a:pt x="113" y="9"/>
                  </a:cubicBezTo>
                  <a:cubicBezTo>
                    <a:pt x="122" y="15"/>
                    <a:pt x="129" y="24"/>
                    <a:pt x="133" y="34"/>
                  </a:cubicBezTo>
                  <a:cubicBezTo>
                    <a:pt x="133" y="34"/>
                    <a:pt x="133" y="34"/>
                    <a:pt x="133" y="34"/>
                  </a:cubicBezTo>
                  <a:cubicBezTo>
                    <a:pt x="138" y="29"/>
                    <a:pt x="144" y="27"/>
                    <a:pt x="150" y="27"/>
                  </a:cubicBezTo>
                  <a:cubicBezTo>
                    <a:pt x="158" y="27"/>
                    <a:pt x="164" y="30"/>
                    <a:pt x="170" y="35"/>
                  </a:cubicBezTo>
                  <a:cubicBezTo>
                    <a:pt x="175" y="40"/>
                    <a:pt x="178" y="47"/>
                    <a:pt x="178" y="54"/>
                  </a:cubicBezTo>
                  <a:cubicBezTo>
                    <a:pt x="178" y="60"/>
                    <a:pt x="176" y="65"/>
                    <a:pt x="173" y="69"/>
                  </a:cubicBezTo>
                  <a:cubicBezTo>
                    <a:pt x="173" y="69"/>
                    <a:pt x="173" y="69"/>
                    <a:pt x="173" y="69"/>
                  </a:cubicBezTo>
                  <a:cubicBezTo>
                    <a:pt x="183" y="71"/>
                    <a:pt x="190" y="76"/>
                    <a:pt x="196" y="84"/>
                  </a:cubicBezTo>
                  <a:cubicBezTo>
                    <a:pt x="202" y="91"/>
                    <a:pt x="205" y="99"/>
                    <a:pt x="205" y="109"/>
                  </a:cubicBezTo>
                  <a:cubicBezTo>
                    <a:pt x="205" y="120"/>
                    <a:pt x="201" y="130"/>
                    <a:pt x="193" y="138"/>
                  </a:cubicBezTo>
                  <a:cubicBezTo>
                    <a:pt x="185" y="146"/>
                    <a:pt x="175" y="150"/>
                    <a:pt x="164" y="150"/>
                  </a:cubicBezTo>
                  <a:close/>
                  <a:moveTo>
                    <a:pt x="82" y="14"/>
                  </a:moveTo>
                  <a:cubicBezTo>
                    <a:pt x="71" y="14"/>
                    <a:pt x="62" y="18"/>
                    <a:pt x="54" y="26"/>
                  </a:cubicBezTo>
                  <a:cubicBezTo>
                    <a:pt x="46" y="34"/>
                    <a:pt x="42" y="43"/>
                    <a:pt x="42" y="54"/>
                  </a:cubicBezTo>
                  <a:cubicBezTo>
                    <a:pt x="42" y="55"/>
                    <a:pt x="42" y="55"/>
                    <a:pt x="42" y="56"/>
                  </a:cubicBezTo>
                  <a:cubicBezTo>
                    <a:pt x="42" y="56"/>
                    <a:pt x="42" y="57"/>
                    <a:pt x="42" y="58"/>
                  </a:cubicBezTo>
                  <a:cubicBezTo>
                    <a:pt x="42" y="63"/>
                    <a:pt x="42" y="63"/>
                    <a:pt x="42" y="63"/>
                  </a:cubicBezTo>
                  <a:cubicBezTo>
                    <a:pt x="42" y="66"/>
                    <a:pt x="41" y="69"/>
                    <a:pt x="38" y="70"/>
                  </a:cubicBezTo>
                  <a:cubicBezTo>
                    <a:pt x="34" y="72"/>
                    <a:pt x="34" y="72"/>
                    <a:pt x="34" y="72"/>
                  </a:cubicBezTo>
                  <a:cubicBezTo>
                    <a:pt x="28" y="75"/>
                    <a:pt x="23" y="79"/>
                    <a:pt x="20" y="84"/>
                  </a:cubicBezTo>
                  <a:cubicBezTo>
                    <a:pt x="16" y="90"/>
                    <a:pt x="14" y="96"/>
                    <a:pt x="14" y="102"/>
                  </a:cubicBezTo>
                  <a:cubicBezTo>
                    <a:pt x="14" y="112"/>
                    <a:pt x="18" y="120"/>
                    <a:pt x="24" y="126"/>
                  </a:cubicBezTo>
                  <a:cubicBezTo>
                    <a:pt x="31" y="133"/>
                    <a:pt x="38" y="136"/>
                    <a:pt x="48" y="136"/>
                  </a:cubicBezTo>
                  <a:cubicBezTo>
                    <a:pt x="164" y="136"/>
                    <a:pt x="164" y="136"/>
                    <a:pt x="164" y="136"/>
                  </a:cubicBezTo>
                  <a:cubicBezTo>
                    <a:pt x="172" y="136"/>
                    <a:pt x="178" y="134"/>
                    <a:pt x="183" y="128"/>
                  </a:cubicBezTo>
                  <a:cubicBezTo>
                    <a:pt x="188" y="123"/>
                    <a:pt x="191" y="117"/>
                    <a:pt x="191" y="109"/>
                  </a:cubicBezTo>
                  <a:cubicBezTo>
                    <a:pt x="191" y="103"/>
                    <a:pt x="189" y="97"/>
                    <a:pt x="185" y="92"/>
                  </a:cubicBezTo>
                  <a:cubicBezTo>
                    <a:pt x="181" y="87"/>
                    <a:pt x="176" y="84"/>
                    <a:pt x="170" y="83"/>
                  </a:cubicBezTo>
                  <a:cubicBezTo>
                    <a:pt x="160" y="81"/>
                    <a:pt x="160" y="81"/>
                    <a:pt x="160" y="81"/>
                  </a:cubicBezTo>
                  <a:cubicBezTo>
                    <a:pt x="158" y="80"/>
                    <a:pt x="156" y="79"/>
                    <a:pt x="155" y="76"/>
                  </a:cubicBezTo>
                  <a:cubicBezTo>
                    <a:pt x="155" y="74"/>
                    <a:pt x="155" y="72"/>
                    <a:pt x="156" y="70"/>
                  </a:cubicBezTo>
                  <a:cubicBezTo>
                    <a:pt x="161" y="62"/>
                    <a:pt x="161" y="62"/>
                    <a:pt x="161" y="62"/>
                  </a:cubicBezTo>
                  <a:cubicBezTo>
                    <a:pt x="163" y="59"/>
                    <a:pt x="164" y="57"/>
                    <a:pt x="164" y="54"/>
                  </a:cubicBezTo>
                  <a:cubicBezTo>
                    <a:pt x="164" y="51"/>
                    <a:pt x="162" y="48"/>
                    <a:pt x="160" y="45"/>
                  </a:cubicBezTo>
                  <a:cubicBezTo>
                    <a:pt x="157" y="42"/>
                    <a:pt x="154" y="41"/>
                    <a:pt x="150" y="41"/>
                  </a:cubicBezTo>
                  <a:cubicBezTo>
                    <a:pt x="147" y="41"/>
                    <a:pt x="144" y="42"/>
                    <a:pt x="142" y="44"/>
                  </a:cubicBezTo>
                  <a:cubicBezTo>
                    <a:pt x="135" y="51"/>
                    <a:pt x="135" y="51"/>
                    <a:pt x="135" y="51"/>
                  </a:cubicBezTo>
                  <a:cubicBezTo>
                    <a:pt x="133" y="52"/>
                    <a:pt x="131" y="53"/>
                    <a:pt x="128" y="52"/>
                  </a:cubicBezTo>
                  <a:cubicBezTo>
                    <a:pt x="126" y="52"/>
                    <a:pt x="124" y="50"/>
                    <a:pt x="123" y="48"/>
                  </a:cubicBezTo>
                  <a:cubicBezTo>
                    <a:pt x="120" y="39"/>
                    <a:pt x="120" y="39"/>
                    <a:pt x="120" y="39"/>
                  </a:cubicBezTo>
                  <a:cubicBezTo>
                    <a:pt x="117" y="31"/>
                    <a:pt x="112" y="25"/>
                    <a:pt x="105" y="21"/>
                  </a:cubicBezTo>
                  <a:cubicBezTo>
                    <a:pt x="98" y="16"/>
                    <a:pt x="91" y="14"/>
                    <a:pt x="8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22" name="Group 399">
            <a:extLst>
              <a:ext uri="{FF2B5EF4-FFF2-40B4-BE49-F238E27FC236}">
                <a16:creationId xmlns:a16="http://schemas.microsoft.com/office/drawing/2014/main" id="{521E2B1C-EDE2-438E-B7D8-2A4B0A0D6CD6}"/>
              </a:ext>
            </a:extLst>
          </p:cNvPr>
          <p:cNvGrpSpPr>
            <a:grpSpLocks noChangeAspect="1"/>
          </p:cNvGrpSpPr>
          <p:nvPr/>
        </p:nvGrpSpPr>
        <p:grpSpPr bwMode="auto">
          <a:xfrm>
            <a:off x="6248117" y="1683065"/>
            <a:ext cx="921548" cy="980552"/>
            <a:chOff x="2845" y="2340"/>
            <a:chExt cx="491" cy="599"/>
          </a:xfrm>
          <a:solidFill>
            <a:schemeClr val="tx1"/>
          </a:solidFill>
        </p:grpSpPr>
        <p:sp>
          <p:nvSpPr>
            <p:cNvPr id="23" name="Freeform 400">
              <a:extLst>
                <a:ext uri="{FF2B5EF4-FFF2-40B4-BE49-F238E27FC236}">
                  <a16:creationId xmlns:a16="http://schemas.microsoft.com/office/drawing/2014/main" id="{7DBB04A7-C16B-46A7-B086-9E82104F9512}"/>
                </a:ext>
              </a:extLst>
            </p:cNvPr>
            <p:cNvSpPr>
              <a:spLocks/>
            </p:cNvSpPr>
            <p:nvPr/>
          </p:nvSpPr>
          <p:spPr bwMode="auto">
            <a:xfrm>
              <a:off x="2905" y="2732"/>
              <a:ext cx="113" cy="119"/>
            </a:xfrm>
            <a:custGeom>
              <a:avLst/>
              <a:gdLst>
                <a:gd name="T0" fmla="*/ 46 w 47"/>
                <a:gd name="T1" fmla="*/ 36 h 50"/>
                <a:gd name="T2" fmla="*/ 44 w 47"/>
                <a:gd name="T3" fmla="*/ 39 h 50"/>
                <a:gd name="T4" fmla="*/ 38 w 47"/>
                <a:gd name="T5" fmla="*/ 41 h 50"/>
                <a:gd name="T6" fmla="*/ 30 w 47"/>
                <a:gd name="T7" fmla="*/ 36 h 50"/>
                <a:gd name="T8" fmla="*/ 30 w 47"/>
                <a:gd name="T9" fmla="*/ 46 h 50"/>
                <a:gd name="T10" fmla="*/ 26 w 47"/>
                <a:gd name="T11" fmla="*/ 50 h 50"/>
                <a:gd name="T12" fmla="*/ 22 w 47"/>
                <a:gd name="T13" fmla="*/ 50 h 50"/>
                <a:gd name="T14" fmla="*/ 17 w 47"/>
                <a:gd name="T15" fmla="*/ 46 h 50"/>
                <a:gd name="T16" fmla="*/ 17 w 47"/>
                <a:gd name="T17" fmla="*/ 36 h 50"/>
                <a:gd name="T18" fmla="*/ 9 w 47"/>
                <a:gd name="T19" fmla="*/ 41 h 50"/>
                <a:gd name="T20" fmla="*/ 3 w 47"/>
                <a:gd name="T21" fmla="*/ 39 h 50"/>
                <a:gd name="T22" fmla="*/ 1 w 47"/>
                <a:gd name="T23" fmla="*/ 36 h 50"/>
                <a:gd name="T24" fmla="*/ 3 w 47"/>
                <a:gd name="T25" fmla="*/ 30 h 50"/>
                <a:gd name="T26" fmla="*/ 11 w 47"/>
                <a:gd name="T27" fmla="*/ 25 h 50"/>
                <a:gd name="T28" fmla="*/ 3 w 47"/>
                <a:gd name="T29" fmla="*/ 20 h 50"/>
                <a:gd name="T30" fmla="*/ 1 w 47"/>
                <a:gd name="T31" fmla="*/ 14 h 50"/>
                <a:gd name="T32" fmla="*/ 3 w 47"/>
                <a:gd name="T33" fmla="*/ 11 h 50"/>
                <a:gd name="T34" fmla="*/ 9 w 47"/>
                <a:gd name="T35" fmla="*/ 9 h 50"/>
                <a:gd name="T36" fmla="*/ 17 w 47"/>
                <a:gd name="T37" fmla="*/ 14 h 50"/>
                <a:gd name="T38" fmla="*/ 17 w 47"/>
                <a:gd name="T39" fmla="*/ 4 h 50"/>
                <a:gd name="T40" fmla="*/ 22 w 47"/>
                <a:gd name="T41" fmla="*/ 0 h 50"/>
                <a:gd name="T42" fmla="*/ 26 w 47"/>
                <a:gd name="T43" fmla="*/ 0 h 50"/>
                <a:gd name="T44" fmla="*/ 30 w 47"/>
                <a:gd name="T45" fmla="*/ 4 h 50"/>
                <a:gd name="T46" fmla="*/ 30 w 47"/>
                <a:gd name="T47" fmla="*/ 14 h 50"/>
                <a:gd name="T48" fmla="*/ 38 w 47"/>
                <a:gd name="T49" fmla="*/ 9 h 50"/>
                <a:gd name="T50" fmla="*/ 44 w 47"/>
                <a:gd name="T51" fmla="*/ 11 h 50"/>
                <a:gd name="T52" fmla="*/ 46 w 47"/>
                <a:gd name="T53" fmla="*/ 14 h 50"/>
                <a:gd name="T54" fmla="*/ 45 w 47"/>
                <a:gd name="T55" fmla="*/ 20 h 50"/>
                <a:gd name="T56" fmla="*/ 36 w 47"/>
                <a:gd name="T57" fmla="*/ 25 h 50"/>
                <a:gd name="T58" fmla="*/ 45 w 47"/>
                <a:gd name="T59" fmla="*/ 30 h 50"/>
                <a:gd name="T60" fmla="*/ 46 w 47"/>
                <a:gd name="T6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50">
                  <a:moveTo>
                    <a:pt x="46" y="36"/>
                  </a:moveTo>
                  <a:cubicBezTo>
                    <a:pt x="44" y="39"/>
                    <a:pt x="44" y="39"/>
                    <a:pt x="44" y="39"/>
                  </a:cubicBezTo>
                  <a:cubicBezTo>
                    <a:pt x="43" y="41"/>
                    <a:pt x="40" y="42"/>
                    <a:pt x="38" y="41"/>
                  </a:cubicBezTo>
                  <a:cubicBezTo>
                    <a:pt x="30" y="36"/>
                    <a:pt x="30" y="36"/>
                    <a:pt x="30" y="36"/>
                  </a:cubicBezTo>
                  <a:cubicBezTo>
                    <a:pt x="30" y="46"/>
                    <a:pt x="30" y="46"/>
                    <a:pt x="30" y="46"/>
                  </a:cubicBezTo>
                  <a:cubicBezTo>
                    <a:pt x="30" y="48"/>
                    <a:pt x="28" y="50"/>
                    <a:pt x="26" y="50"/>
                  </a:cubicBezTo>
                  <a:cubicBezTo>
                    <a:pt x="22" y="50"/>
                    <a:pt x="22" y="50"/>
                    <a:pt x="22" y="50"/>
                  </a:cubicBezTo>
                  <a:cubicBezTo>
                    <a:pt x="19" y="50"/>
                    <a:pt x="17" y="48"/>
                    <a:pt x="17" y="46"/>
                  </a:cubicBezTo>
                  <a:cubicBezTo>
                    <a:pt x="17" y="36"/>
                    <a:pt x="17" y="36"/>
                    <a:pt x="17" y="36"/>
                  </a:cubicBezTo>
                  <a:cubicBezTo>
                    <a:pt x="9" y="41"/>
                    <a:pt x="9" y="41"/>
                    <a:pt x="9" y="41"/>
                  </a:cubicBezTo>
                  <a:cubicBezTo>
                    <a:pt x="7" y="42"/>
                    <a:pt x="4" y="41"/>
                    <a:pt x="3" y="39"/>
                  </a:cubicBezTo>
                  <a:cubicBezTo>
                    <a:pt x="1" y="36"/>
                    <a:pt x="1" y="36"/>
                    <a:pt x="1" y="36"/>
                  </a:cubicBezTo>
                  <a:cubicBezTo>
                    <a:pt x="0" y="34"/>
                    <a:pt x="1" y="31"/>
                    <a:pt x="3" y="30"/>
                  </a:cubicBezTo>
                  <a:cubicBezTo>
                    <a:pt x="11" y="25"/>
                    <a:pt x="11" y="25"/>
                    <a:pt x="11" y="25"/>
                  </a:cubicBezTo>
                  <a:cubicBezTo>
                    <a:pt x="3" y="20"/>
                    <a:pt x="3" y="20"/>
                    <a:pt x="3" y="20"/>
                  </a:cubicBezTo>
                  <a:cubicBezTo>
                    <a:pt x="1" y="19"/>
                    <a:pt x="0" y="16"/>
                    <a:pt x="1" y="14"/>
                  </a:cubicBezTo>
                  <a:cubicBezTo>
                    <a:pt x="3" y="11"/>
                    <a:pt x="3" y="11"/>
                    <a:pt x="3" y="11"/>
                  </a:cubicBezTo>
                  <a:cubicBezTo>
                    <a:pt x="4" y="9"/>
                    <a:pt x="7" y="8"/>
                    <a:pt x="9" y="9"/>
                  </a:cubicBezTo>
                  <a:cubicBezTo>
                    <a:pt x="17" y="14"/>
                    <a:pt x="17" y="14"/>
                    <a:pt x="17" y="14"/>
                  </a:cubicBezTo>
                  <a:cubicBezTo>
                    <a:pt x="17" y="4"/>
                    <a:pt x="17" y="4"/>
                    <a:pt x="17" y="4"/>
                  </a:cubicBezTo>
                  <a:cubicBezTo>
                    <a:pt x="17" y="2"/>
                    <a:pt x="19" y="0"/>
                    <a:pt x="22" y="0"/>
                  </a:cubicBezTo>
                  <a:cubicBezTo>
                    <a:pt x="26" y="0"/>
                    <a:pt x="26" y="0"/>
                    <a:pt x="26" y="0"/>
                  </a:cubicBezTo>
                  <a:cubicBezTo>
                    <a:pt x="28" y="0"/>
                    <a:pt x="30" y="2"/>
                    <a:pt x="30" y="4"/>
                  </a:cubicBezTo>
                  <a:cubicBezTo>
                    <a:pt x="30" y="14"/>
                    <a:pt x="30" y="14"/>
                    <a:pt x="30" y="14"/>
                  </a:cubicBezTo>
                  <a:cubicBezTo>
                    <a:pt x="38" y="9"/>
                    <a:pt x="38" y="9"/>
                    <a:pt x="38" y="9"/>
                  </a:cubicBezTo>
                  <a:cubicBezTo>
                    <a:pt x="40" y="8"/>
                    <a:pt x="43" y="9"/>
                    <a:pt x="44" y="11"/>
                  </a:cubicBezTo>
                  <a:cubicBezTo>
                    <a:pt x="46" y="14"/>
                    <a:pt x="46" y="14"/>
                    <a:pt x="46" y="14"/>
                  </a:cubicBezTo>
                  <a:cubicBezTo>
                    <a:pt x="47" y="16"/>
                    <a:pt x="47" y="19"/>
                    <a:pt x="45" y="20"/>
                  </a:cubicBezTo>
                  <a:cubicBezTo>
                    <a:pt x="36" y="25"/>
                    <a:pt x="36" y="25"/>
                    <a:pt x="36" y="25"/>
                  </a:cubicBezTo>
                  <a:cubicBezTo>
                    <a:pt x="45" y="30"/>
                    <a:pt x="45" y="30"/>
                    <a:pt x="45" y="30"/>
                  </a:cubicBezTo>
                  <a:cubicBezTo>
                    <a:pt x="47" y="31"/>
                    <a:pt x="47" y="34"/>
                    <a:pt x="4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401">
              <a:extLst>
                <a:ext uri="{FF2B5EF4-FFF2-40B4-BE49-F238E27FC236}">
                  <a16:creationId xmlns:a16="http://schemas.microsoft.com/office/drawing/2014/main" id="{77808781-8BB1-4178-A262-BDD587C0D09A}"/>
                </a:ext>
              </a:extLst>
            </p:cNvPr>
            <p:cNvSpPr>
              <a:spLocks/>
            </p:cNvSpPr>
            <p:nvPr/>
          </p:nvSpPr>
          <p:spPr bwMode="auto">
            <a:xfrm>
              <a:off x="3145" y="2720"/>
              <a:ext cx="112" cy="117"/>
            </a:xfrm>
            <a:custGeom>
              <a:avLst/>
              <a:gdLst>
                <a:gd name="T0" fmla="*/ 46 w 47"/>
                <a:gd name="T1" fmla="*/ 35 h 49"/>
                <a:gd name="T2" fmla="*/ 44 w 47"/>
                <a:gd name="T3" fmla="*/ 39 h 49"/>
                <a:gd name="T4" fmla="*/ 38 w 47"/>
                <a:gd name="T5" fmla="*/ 40 h 49"/>
                <a:gd name="T6" fmla="*/ 30 w 47"/>
                <a:gd name="T7" fmla="*/ 35 h 49"/>
                <a:gd name="T8" fmla="*/ 30 w 47"/>
                <a:gd name="T9" fmla="*/ 45 h 49"/>
                <a:gd name="T10" fmla="*/ 26 w 47"/>
                <a:gd name="T11" fmla="*/ 49 h 49"/>
                <a:gd name="T12" fmla="*/ 22 w 47"/>
                <a:gd name="T13" fmla="*/ 49 h 49"/>
                <a:gd name="T14" fmla="*/ 17 w 47"/>
                <a:gd name="T15" fmla="*/ 45 h 49"/>
                <a:gd name="T16" fmla="*/ 17 w 47"/>
                <a:gd name="T17" fmla="*/ 35 h 49"/>
                <a:gd name="T18" fmla="*/ 9 w 47"/>
                <a:gd name="T19" fmla="*/ 40 h 49"/>
                <a:gd name="T20" fmla="*/ 3 w 47"/>
                <a:gd name="T21" fmla="*/ 39 h 49"/>
                <a:gd name="T22" fmla="*/ 1 w 47"/>
                <a:gd name="T23" fmla="*/ 35 h 49"/>
                <a:gd name="T24" fmla="*/ 3 w 47"/>
                <a:gd name="T25" fmla="*/ 30 h 49"/>
                <a:gd name="T26" fmla="*/ 11 w 47"/>
                <a:gd name="T27" fmla="*/ 25 h 49"/>
                <a:gd name="T28" fmla="*/ 3 w 47"/>
                <a:gd name="T29" fmla="*/ 20 h 49"/>
                <a:gd name="T30" fmla="*/ 1 w 47"/>
                <a:gd name="T31" fmla="*/ 14 h 49"/>
                <a:gd name="T32" fmla="*/ 3 w 47"/>
                <a:gd name="T33" fmla="*/ 10 h 49"/>
                <a:gd name="T34" fmla="*/ 9 w 47"/>
                <a:gd name="T35" fmla="*/ 9 h 49"/>
                <a:gd name="T36" fmla="*/ 17 w 47"/>
                <a:gd name="T37" fmla="*/ 14 h 49"/>
                <a:gd name="T38" fmla="*/ 17 w 47"/>
                <a:gd name="T39" fmla="*/ 4 h 49"/>
                <a:gd name="T40" fmla="*/ 22 w 47"/>
                <a:gd name="T41" fmla="*/ 0 h 49"/>
                <a:gd name="T42" fmla="*/ 26 w 47"/>
                <a:gd name="T43" fmla="*/ 0 h 49"/>
                <a:gd name="T44" fmla="*/ 30 w 47"/>
                <a:gd name="T45" fmla="*/ 4 h 49"/>
                <a:gd name="T46" fmla="*/ 30 w 47"/>
                <a:gd name="T47" fmla="*/ 14 h 49"/>
                <a:gd name="T48" fmla="*/ 38 w 47"/>
                <a:gd name="T49" fmla="*/ 9 h 49"/>
                <a:gd name="T50" fmla="*/ 44 w 47"/>
                <a:gd name="T51" fmla="*/ 10 h 49"/>
                <a:gd name="T52" fmla="*/ 46 w 47"/>
                <a:gd name="T53" fmla="*/ 14 h 49"/>
                <a:gd name="T54" fmla="*/ 45 w 47"/>
                <a:gd name="T55" fmla="*/ 20 h 49"/>
                <a:gd name="T56" fmla="*/ 36 w 47"/>
                <a:gd name="T57" fmla="*/ 25 h 49"/>
                <a:gd name="T58" fmla="*/ 45 w 47"/>
                <a:gd name="T59" fmla="*/ 30 h 49"/>
                <a:gd name="T60" fmla="*/ 46 w 47"/>
                <a:gd name="T6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49">
                  <a:moveTo>
                    <a:pt x="46" y="35"/>
                  </a:moveTo>
                  <a:cubicBezTo>
                    <a:pt x="44" y="39"/>
                    <a:pt x="44" y="39"/>
                    <a:pt x="44" y="39"/>
                  </a:cubicBezTo>
                  <a:cubicBezTo>
                    <a:pt x="43" y="41"/>
                    <a:pt x="40" y="41"/>
                    <a:pt x="38" y="40"/>
                  </a:cubicBezTo>
                  <a:cubicBezTo>
                    <a:pt x="30" y="35"/>
                    <a:pt x="30" y="35"/>
                    <a:pt x="30" y="35"/>
                  </a:cubicBezTo>
                  <a:cubicBezTo>
                    <a:pt x="30" y="45"/>
                    <a:pt x="30" y="45"/>
                    <a:pt x="30" y="45"/>
                  </a:cubicBezTo>
                  <a:cubicBezTo>
                    <a:pt x="30" y="48"/>
                    <a:pt x="28" y="49"/>
                    <a:pt x="26" y="49"/>
                  </a:cubicBezTo>
                  <a:cubicBezTo>
                    <a:pt x="22" y="49"/>
                    <a:pt x="22" y="49"/>
                    <a:pt x="22" y="49"/>
                  </a:cubicBezTo>
                  <a:cubicBezTo>
                    <a:pt x="19" y="49"/>
                    <a:pt x="17" y="48"/>
                    <a:pt x="17" y="45"/>
                  </a:cubicBezTo>
                  <a:cubicBezTo>
                    <a:pt x="17" y="35"/>
                    <a:pt x="17" y="35"/>
                    <a:pt x="17" y="35"/>
                  </a:cubicBezTo>
                  <a:cubicBezTo>
                    <a:pt x="9" y="40"/>
                    <a:pt x="9" y="40"/>
                    <a:pt x="9" y="40"/>
                  </a:cubicBezTo>
                  <a:cubicBezTo>
                    <a:pt x="7" y="41"/>
                    <a:pt x="4" y="41"/>
                    <a:pt x="3" y="39"/>
                  </a:cubicBezTo>
                  <a:cubicBezTo>
                    <a:pt x="1" y="35"/>
                    <a:pt x="1" y="35"/>
                    <a:pt x="1" y="35"/>
                  </a:cubicBezTo>
                  <a:cubicBezTo>
                    <a:pt x="0" y="33"/>
                    <a:pt x="1" y="31"/>
                    <a:pt x="3" y="30"/>
                  </a:cubicBezTo>
                  <a:cubicBezTo>
                    <a:pt x="11" y="25"/>
                    <a:pt x="11" y="25"/>
                    <a:pt x="11" y="25"/>
                  </a:cubicBezTo>
                  <a:cubicBezTo>
                    <a:pt x="3" y="20"/>
                    <a:pt x="3" y="20"/>
                    <a:pt x="3" y="20"/>
                  </a:cubicBezTo>
                  <a:cubicBezTo>
                    <a:pt x="1" y="18"/>
                    <a:pt x="0" y="16"/>
                    <a:pt x="1" y="14"/>
                  </a:cubicBezTo>
                  <a:cubicBezTo>
                    <a:pt x="3" y="10"/>
                    <a:pt x="3" y="10"/>
                    <a:pt x="3" y="10"/>
                  </a:cubicBezTo>
                  <a:cubicBezTo>
                    <a:pt x="4" y="8"/>
                    <a:pt x="7" y="8"/>
                    <a:pt x="9" y="9"/>
                  </a:cubicBezTo>
                  <a:cubicBezTo>
                    <a:pt x="17" y="14"/>
                    <a:pt x="17" y="14"/>
                    <a:pt x="17" y="14"/>
                  </a:cubicBezTo>
                  <a:cubicBezTo>
                    <a:pt x="17" y="4"/>
                    <a:pt x="17" y="4"/>
                    <a:pt x="17" y="4"/>
                  </a:cubicBezTo>
                  <a:cubicBezTo>
                    <a:pt x="17" y="2"/>
                    <a:pt x="19" y="0"/>
                    <a:pt x="22" y="0"/>
                  </a:cubicBezTo>
                  <a:cubicBezTo>
                    <a:pt x="26" y="0"/>
                    <a:pt x="26" y="0"/>
                    <a:pt x="26" y="0"/>
                  </a:cubicBezTo>
                  <a:cubicBezTo>
                    <a:pt x="28" y="0"/>
                    <a:pt x="30" y="2"/>
                    <a:pt x="30" y="4"/>
                  </a:cubicBezTo>
                  <a:cubicBezTo>
                    <a:pt x="30" y="14"/>
                    <a:pt x="30" y="14"/>
                    <a:pt x="30" y="14"/>
                  </a:cubicBezTo>
                  <a:cubicBezTo>
                    <a:pt x="38" y="9"/>
                    <a:pt x="38" y="9"/>
                    <a:pt x="38" y="9"/>
                  </a:cubicBezTo>
                  <a:cubicBezTo>
                    <a:pt x="40" y="8"/>
                    <a:pt x="43" y="8"/>
                    <a:pt x="44" y="10"/>
                  </a:cubicBezTo>
                  <a:cubicBezTo>
                    <a:pt x="46" y="14"/>
                    <a:pt x="46" y="14"/>
                    <a:pt x="46" y="14"/>
                  </a:cubicBezTo>
                  <a:cubicBezTo>
                    <a:pt x="47" y="16"/>
                    <a:pt x="47" y="18"/>
                    <a:pt x="45" y="20"/>
                  </a:cubicBezTo>
                  <a:cubicBezTo>
                    <a:pt x="36" y="25"/>
                    <a:pt x="36" y="25"/>
                    <a:pt x="36" y="25"/>
                  </a:cubicBezTo>
                  <a:cubicBezTo>
                    <a:pt x="45" y="30"/>
                    <a:pt x="45" y="30"/>
                    <a:pt x="45" y="30"/>
                  </a:cubicBezTo>
                  <a:cubicBezTo>
                    <a:pt x="47" y="31"/>
                    <a:pt x="47" y="33"/>
                    <a:pt x="4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402">
              <a:extLst>
                <a:ext uri="{FF2B5EF4-FFF2-40B4-BE49-F238E27FC236}">
                  <a16:creationId xmlns:a16="http://schemas.microsoft.com/office/drawing/2014/main" id="{A5D6C8D1-76FA-4418-AD67-F8DED36513E8}"/>
                </a:ext>
              </a:extLst>
            </p:cNvPr>
            <p:cNvSpPr>
              <a:spLocks/>
            </p:cNvSpPr>
            <p:nvPr/>
          </p:nvSpPr>
          <p:spPr bwMode="auto">
            <a:xfrm>
              <a:off x="3020" y="2820"/>
              <a:ext cx="113" cy="119"/>
            </a:xfrm>
            <a:custGeom>
              <a:avLst/>
              <a:gdLst>
                <a:gd name="T0" fmla="*/ 46 w 47"/>
                <a:gd name="T1" fmla="*/ 36 h 50"/>
                <a:gd name="T2" fmla="*/ 44 w 47"/>
                <a:gd name="T3" fmla="*/ 39 h 50"/>
                <a:gd name="T4" fmla="*/ 38 w 47"/>
                <a:gd name="T5" fmla="*/ 41 h 50"/>
                <a:gd name="T6" fmla="*/ 30 w 47"/>
                <a:gd name="T7" fmla="*/ 36 h 50"/>
                <a:gd name="T8" fmla="*/ 30 w 47"/>
                <a:gd name="T9" fmla="*/ 46 h 50"/>
                <a:gd name="T10" fmla="*/ 26 w 47"/>
                <a:gd name="T11" fmla="*/ 50 h 50"/>
                <a:gd name="T12" fmla="*/ 22 w 47"/>
                <a:gd name="T13" fmla="*/ 50 h 50"/>
                <a:gd name="T14" fmla="*/ 17 w 47"/>
                <a:gd name="T15" fmla="*/ 46 h 50"/>
                <a:gd name="T16" fmla="*/ 17 w 47"/>
                <a:gd name="T17" fmla="*/ 36 h 50"/>
                <a:gd name="T18" fmla="*/ 9 w 47"/>
                <a:gd name="T19" fmla="*/ 41 h 50"/>
                <a:gd name="T20" fmla="*/ 3 w 47"/>
                <a:gd name="T21" fmla="*/ 39 h 50"/>
                <a:gd name="T22" fmla="*/ 1 w 47"/>
                <a:gd name="T23" fmla="*/ 36 h 50"/>
                <a:gd name="T24" fmla="*/ 3 w 47"/>
                <a:gd name="T25" fmla="*/ 30 h 50"/>
                <a:gd name="T26" fmla="*/ 11 w 47"/>
                <a:gd name="T27" fmla="*/ 25 h 50"/>
                <a:gd name="T28" fmla="*/ 3 w 47"/>
                <a:gd name="T29" fmla="*/ 20 h 50"/>
                <a:gd name="T30" fmla="*/ 1 w 47"/>
                <a:gd name="T31" fmla="*/ 15 h 50"/>
                <a:gd name="T32" fmla="*/ 3 w 47"/>
                <a:gd name="T33" fmla="*/ 11 h 50"/>
                <a:gd name="T34" fmla="*/ 9 w 47"/>
                <a:gd name="T35" fmla="*/ 9 h 50"/>
                <a:gd name="T36" fmla="*/ 17 w 47"/>
                <a:gd name="T37" fmla="*/ 14 h 50"/>
                <a:gd name="T38" fmla="*/ 17 w 47"/>
                <a:gd name="T39" fmla="*/ 5 h 50"/>
                <a:gd name="T40" fmla="*/ 22 w 47"/>
                <a:gd name="T41" fmla="*/ 0 h 50"/>
                <a:gd name="T42" fmla="*/ 26 w 47"/>
                <a:gd name="T43" fmla="*/ 0 h 50"/>
                <a:gd name="T44" fmla="*/ 30 w 47"/>
                <a:gd name="T45" fmla="*/ 5 h 50"/>
                <a:gd name="T46" fmla="*/ 30 w 47"/>
                <a:gd name="T47" fmla="*/ 14 h 50"/>
                <a:gd name="T48" fmla="*/ 38 w 47"/>
                <a:gd name="T49" fmla="*/ 9 h 50"/>
                <a:gd name="T50" fmla="*/ 44 w 47"/>
                <a:gd name="T51" fmla="*/ 11 h 50"/>
                <a:gd name="T52" fmla="*/ 46 w 47"/>
                <a:gd name="T53" fmla="*/ 15 h 50"/>
                <a:gd name="T54" fmla="*/ 45 w 47"/>
                <a:gd name="T55" fmla="*/ 20 h 50"/>
                <a:gd name="T56" fmla="*/ 36 w 47"/>
                <a:gd name="T57" fmla="*/ 25 h 50"/>
                <a:gd name="T58" fmla="*/ 45 w 47"/>
                <a:gd name="T59" fmla="*/ 30 h 50"/>
                <a:gd name="T60" fmla="*/ 46 w 47"/>
                <a:gd name="T6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50">
                  <a:moveTo>
                    <a:pt x="46" y="36"/>
                  </a:moveTo>
                  <a:cubicBezTo>
                    <a:pt x="44" y="39"/>
                    <a:pt x="44" y="39"/>
                    <a:pt x="44" y="39"/>
                  </a:cubicBezTo>
                  <a:cubicBezTo>
                    <a:pt x="43" y="41"/>
                    <a:pt x="40" y="42"/>
                    <a:pt x="38" y="41"/>
                  </a:cubicBezTo>
                  <a:cubicBezTo>
                    <a:pt x="30" y="36"/>
                    <a:pt x="30" y="36"/>
                    <a:pt x="30" y="36"/>
                  </a:cubicBezTo>
                  <a:cubicBezTo>
                    <a:pt x="30" y="46"/>
                    <a:pt x="30" y="46"/>
                    <a:pt x="30" y="46"/>
                  </a:cubicBezTo>
                  <a:cubicBezTo>
                    <a:pt x="30" y="48"/>
                    <a:pt x="28" y="50"/>
                    <a:pt x="26" y="50"/>
                  </a:cubicBezTo>
                  <a:cubicBezTo>
                    <a:pt x="22" y="50"/>
                    <a:pt x="22" y="50"/>
                    <a:pt x="22" y="50"/>
                  </a:cubicBezTo>
                  <a:cubicBezTo>
                    <a:pt x="19" y="50"/>
                    <a:pt x="17" y="48"/>
                    <a:pt x="17" y="46"/>
                  </a:cubicBezTo>
                  <a:cubicBezTo>
                    <a:pt x="17" y="36"/>
                    <a:pt x="17" y="36"/>
                    <a:pt x="17" y="36"/>
                  </a:cubicBezTo>
                  <a:cubicBezTo>
                    <a:pt x="9" y="41"/>
                    <a:pt x="9" y="41"/>
                    <a:pt x="9" y="41"/>
                  </a:cubicBezTo>
                  <a:cubicBezTo>
                    <a:pt x="7" y="42"/>
                    <a:pt x="4" y="41"/>
                    <a:pt x="3" y="39"/>
                  </a:cubicBezTo>
                  <a:cubicBezTo>
                    <a:pt x="1" y="36"/>
                    <a:pt x="1" y="36"/>
                    <a:pt x="1" y="36"/>
                  </a:cubicBezTo>
                  <a:cubicBezTo>
                    <a:pt x="0" y="34"/>
                    <a:pt x="1" y="31"/>
                    <a:pt x="3" y="30"/>
                  </a:cubicBezTo>
                  <a:cubicBezTo>
                    <a:pt x="11" y="25"/>
                    <a:pt x="11" y="25"/>
                    <a:pt x="11" y="25"/>
                  </a:cubicBezTo>
                  <a:cubicBezTo>
                    <a:pt x="3" y="20"/>
                    <a:pt x="3" y="20"/>
                    <a:pt x="3" y="20"/>
                  </a:cubicBezTo>
                  <a:cubicBezTo>
                    <a:pt x="1" y="19"/>
                    <a:pt x="0" y="17"/>
                    <a:pt x="1" y="15"/>
                  </a:cubicBezTo>
                  <a:cubicBezTo>
                    <a:pt x="3" y="11"/>
                    <a:pt x="3" y="11"/>
                    <a:pt x="3" y="11"/>
                  </a:cubicBezTo>
                  <a:cubicBezTo>
                    <a:pt x="4" y="9"/>
                    <a:pt x="7" y="8"/>
                    <a:pt x="9" y="9"/>
                  </a:cubicBezTo>
                  <a:cubicBezTo>
                    <a:pt x="17" y="14"/>
                    <a:pt x="17" y="14"/>
                    <a:pt x="17" y="14"/>
                  </a:cubicBezTo>
                  <a:cubicBezTo>
                    <a:pt x="17" y="5"/>
                    <a:pt x="17" y="5"/>
                    <a:pt x="17" y="5"/>
                  </a:cubicBezTo>
                  <a:cubicBezTo>
                    <a:pt x="17" y="2"/>
                    <a:pt x="19" y="0"/>
                    <a:pt x="22" y="0"/>
                  </a:cubicBezTo>
                  <a:cubicBezTo>
                    <a:pt x="26" y="0"/>
                    <a:pt x="26" y="0"/>
                    <a:pt x="26" y="0"/>
                  </a:cubicBezTo>
                  <a:cubicBezTo>
                    <a:pt x="28" y="0"/>
                    <a:pt x="30" y="2"/>
                    <a:pt x="30" y="5"/>
                  </a:cubicBezTo>
                  <a:cubicBezTo>
                    <a:pt x="30" y="14"/>
                    <a:pt x="30" y="14"/>
                    <a:pt x="30" y="14"/>
                  </a:cubicBezTo>
                  <a:cubicBezTo>
                    <a:pt x="38" y="9"/>
                    <a:pt x="38" y="9"/>
                    <a:pt x="38" y="9"/>
                  </a:cubicBezTo>
                  <a:cubicBezTo>
                    <a:pt x="40" y="8"/>
                    <a:pt x="43" y="9"/>
                    <a:pt x="44" y="11"/>
                  </a:cubicBezTo>
                  <a:cubicBezTo>
                    <a:pt x="46" y="15"/>
                    <a:pt x="46" y="15"/>
                    <a:pt x="46" y="15"/>
                  </a:cubicBezTo>
                  <a:cubicBezTo>
                    <a:pt x="47" y="17"/>
                    <a:pt x="47" y="19"/>
                    <a:pt x="45" y="20"/>
                  </a:cubicBezTo>
                  <a:cubicBezTo>
                    <a:pt x="36" y="25"/>
                    <a:pt x="36" y="25"/>
                    <a:pt x="36" y="25"/>
                  </a:cubicBezTo>
                  <a:cubicBezTo>
                    <a:pt x="45" y="30"/>
                    <a:pt x="45" y="30"/>
                    <a:pt x="45" y="30"/>
                  </a:cubicBezTo>
                  <a:cubicBezTo>
                    <a:pt x="47" y="31"/>
                    <a:pt x="47" y="34"/>
                    <a:pt x="4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403">
              <a:extLst>
                <a:ext uri="{FF2B5EF4-FFF2-40B4-BE49-F238E27FC236}">
                  <a16:creationId xmlns:a16="http://schemas.microsoft.com/office/drawing/2014/main" id="{7A74AD20-C609-4557-8679-1E7D6C83F243}"/>
                </a:ext>
              </a:extLst>
            </p:cNvPr>
            <p:cNvSpPr>
              <a:spLocks noEditPoints="1"/>
            </p:cNvSpPr>
            <p:nvPr/>
          </p:nvSpPr>
          <p:spPr bwMode="auto">
            <a:xfrm>
              <a:off x="2845" y="2340"/>
              <a:ext cx="491" cy="358"/>
            </a:xfrm>
            <a:custGeom>
              <a:avLst/>
              <a:gdLst>
                <a:gd name="T0" fmla="*/ 164 w 205"/>
                <a:gd name="T1" fmla="*/ 150 h 150"/>
                <a:gd name="T2" fmla="*/ 164 w 205"/>
                <a:gd name="T3" fmla="*/ 150 h 150"/>
                <a:gd name="T4" fmla="*/ 48 w 205"/>
                <a:gd name="T5" fmla="*/ 150 h 150"/>
                <a:gd name="T6" fmla="*/ 14 w 205"/>
                <a:gd name="T7" fmla="*/ 136 h 150"/>
                <a:gd name="T8" fmla="*/ 0 w 205"/>
                <a:gd name="T9" fmla="*/ 102 h 150"/>
                <a:gd name="T10" fmla="*/ 8 w 205"/>
                <a:gd name="T11" fmla="*/ 77 h 150"/>
                <a:gd name="T12" fmla="*/ 28 w 205"/>
                <a:gd name="T13" fmla="*/ 59 h 150"/>
                <a:gd name="T14" fmla="*/ 28 w 205"/>
                <a:gd name="T15" fmla="*/ 59 h 150"/>
                <a:gd name="T16" fmla="*/ 28 w 205"/>
                <a:gd name="T17" fmla="*/ 57 h 150"/>
                <a:gd name="T18" fmla="*/ 28 w 205"/>
                <a:gd name="T19" fmla="*/ 55 h 150"/>
                <a:gd name="T20" fmla="*/ 44 w 205"/>
                <a:gd name="T21" fmla="*/ 16 h 150"/>
                <a:gd name="T22" fmla="*/ 82 w 205"/>
                <a:gd name="T23" fmla="*/ 0 h 150"/>
                <a:gd name="T24" fmla="*/ 113 w 205"/>
                <a:gd name="T25" fmla="*/ 9 h 150"/>
                <a:gd name="T26" fmla="*/ 133 w 205"/>
                <a:gd name="T27" fmla="*/ 34 h 150"/>
                <a:gd name="T28" fmla="*/ 133 w 205"/>
                <a:gd name="T29" fmla="*/ 34 h 150"/>
                <a:gd name="T30" fmla="*/ 150 w 205"/>
                <a:gd name="T31" fmla="*/ 27 h 150"/>
                <a:gd name="T32" fmla="*/ 170 w 205"/>
                <a:gd name="T33" fmla="*/ 35 h 150"/>
                <a:gd name="T34" fmla="*/ 178 w 205"/>
                <a:gd name="T35" fmla="*/ 55 h 150"/>
                <a:gd name="T36" fmla="*/ 173 w 205"/>
                <a:gd name="T37" fmla="*/ 69 h 150"/>
                <a:gd name="T38" fmla="*/ 173 w 205"/>
                <a:gd name="T39" fmla="*/ 69 h 150"/>
                <a:gd name="T40" fmla="*/ 196 w 205"/>
                <a:gd name="T41" fmla="*/ 84 h 150"/>
                <a:gd name="T42" fmla="*/ 205 w 205"/>
                <a:gd name="T43" fmla="*/ 109 h 150"/>
                <a:gd name="T44" fmla="*/ 193 w 205"/>
                <a:gd name="T45" fmla="*/ 138 h 150"/>
                <a:gd name="T46" fmla="*/ 164 w 205"/>
                <a:gd name="T47" fmla="*/ 150 h 150"/>
                <a:gd name="T48" fmla="*/ 82 w 205"/>
                <a:gd name="T49" fmla="*/ 14 h 150"/>
                <a:gd name="T50" fmla="*/ 54 w 205"/>
                <a:gd name="T51" fmla="*/ 26 h 150"/>
                <a:gd name="T52" fmla="*/ 42 w 205"/>
                <a:gd name="T53" fmla="*/ 55 h 150"/>
                <a:gd name="T54" fmla="*/ 42 w 205"/>
                <a:gd name="T55" fmla="*/ 56 h 150"/>
                <a:gd name="T56" fmla="*/ 42 w 205"/>
                <a:gd name="T57" fmla="*/ 58 h 150"/>
                <a:gd name="T58" fmla="*/ 42 w 205"/>
                <a:gd name="T59" fmla="*/ 63 h 150"/>
                <a:gd name="T60" fmla="*/ 38 w 205"/>
                <a:gd name="T61" fmla="*/ 70 h 150"/>
                <a:gd name="T62" fmla="*/ 34 w 205"/>
                <a:gd name="T63" fmla="*/ 72 h 150"/>
                <a:gd name="T64" fmla="*/ 20 w 205"/>
                <a:gd name="T65" fmla="*/ 84 h 150"/>
                <a:gd name="T66" fmla="*/ 14 w 205"/>
                <a:gd name="T67" fmla="*/ 102 h 150"/>
                <a:gd name="T68" fmla="*/ 24 w 205"/>
                <a:gd name="T69" fmla="*/ 126 h 150"/>
                <a:gd name="T70" fmla="*/ 48 w 205"/>
                <a:gd name="T71" fmla="*/ 136 h 150"/>
                <a:gd name="T72" fmla="*/ 164 w 205"/>
                <a:gd name="T73" fmla="*/ 136 h 150"/>
                <a:gd name="T74" fmla="*/ 183 w 205"/>
                <a:gd name="T75" fmla="*/ 128 h 150"/>
                <a:gd name="T76" fmla="*/ 191 w 205"/>
                <a:gd name="T77" fmla="*/ 109 h 150"/>
                <a:gd name="T78" fmla="*/ 185 w 205"/>
                <a:gd name="T79" fmla="*/ 93 h 150"/>
                <a:gd name="T80" fmla="*/ 170 w 205"/>
                <a:gd name="T81" fmla="*/ 83 h 150"/>
                <a:gd name="T82" fmla="*/ 160 w 205"/>
                <a:gd name="T83" fmla="*/ 81 h 150"/>
                <a:gd name="T84" fmla="*/ 155 w 205"/>
                <a:gd name="T85" fmla="*/ 77 h 150"/>
                <a:gd name="T86" fmla="*/ 156 w 205"/>
                <a:gd name="T87" fmla="*/ 70 h 150"/>
                <a:gd name="T88" fmla="*/ 161 w 205"/>
                <a:gd name="T89" fmla="*/ 62 h 150"/>
                <a:gd name="T90" fmla="*/ 164 w 205"/>
                <a:gd name="T91" fmla="*/ 55 h 150"/>
                <a:gd name="T92" fmla="*/ 160 w 205"/>
                <a:gd name="T93" fmla="*/ 45 h 150"/>
                <a:gd name="T94" fmla="*/ 150 w 205"/>
                <a:gd name="T95" fmla="*/ 41 h 150"/>
                <a:gd name="T96" fmla="*/ 142 w 205"/>
                <a:gd name="T97" fmla="*/ 44 h 150"/>
                <a:gd name="T98" fmla="*/ 135 w 205"/>
                <a:gd name="T99" fmla="*/ 51 h 150"/>
                <a:gd name="T100" fmla="*/ 128 w 205"/>
                <a:gd name="T101" fmla="*/ 53 h 150"/>
                <a:gd name="T102" fmla="*/ 123 w 205"/>
                <a:gd name="T103" fmla="*/ 48 h 150"/>
                <a:gd name="T104" fmla="*/ 120 w 205"/>
                <a:gd name="T105" fmla="*/ 39 h 150"/>
                <a:gd name="T106" fmla="*/ 105 w 205"/>
                <a:gd name="T107" fmla="*/ 21 h 150"/>
                <a:gd name="T108" fmla="*/ 82 w 205"/>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50">
                  <a:moveTo>
                    <a:pt x="164" y="150"/>
                  </a:moveTo>
                  <a:cubicBezTo>
                    <a:pt x="164" y="150"/>
                    <a:pt x="164" y="150"/>
                    <a:pt x="164" y="150"/>
                  </a:cubicBezTo>
                  <a:cubicBezTo>
                    <a:pt x="48" y="150"/>
                    <a:pt x="48" y="150"/>
                    <a:pt x="48" y="150"/>
                  </a:cubicBezTo>
                  <a:cubicBezTo>
                    <a:pt x="35" y="150"/>
                    <a:pt x="23" y="146"/>
                    <a:pt x="14" y="136"/>
                  </a:cubicBezTo>
                  <a:cubicBezTo>
                    <a:pt x="5" y="127"/>
                    <a:pt x="0" y="116"/>
                    <a:pt x="0" y="102"/>
                  </a:cubicBezTo>
                  <a:cubicBezTo>
                    <a:pt x="0" y="93"/>
                    <a:pt x="3" y="85"/>
                    <a:pt x="8" y="77"/>
                  </a:cubicBezTo>
                  <a:cubicBezTo>
                    <a:pt x="13" y="69"/>
                    <a:pt x="19" y="63"/>
                    <a:pt x="28" y="59"/>
                  </a:cubicBezTo>
                  <a:cubicBezTo>
                    <a:pt x="28" y="59"/>
                    <a:pt x="28" y="59"/>
                    <a:pt x="28" y="59"/>
                  </a:cubicBezTo>
                  <a:cubicBezTo>
                    <a:pt x="28" y="58"/>
                    <a:pt x="28" y="57"/>
                    <a:pt x="28" y="57"/>
                  </a:cubicBezTo>
                  <a:cubicBezTo>
                    <a:pt x="28" y="56"/>
                    <a:pt x="28" y="55"/>
                    <a:pt x="28" y="55"/>
                  </a:cubicBezTo>
                  <a:cubicBezTo>
                    <a:pt x="28" y="39"/>
                    <a:pt x="33" y="27"/>
                    <a:pt x="44" y="16"/>
                  </a:cubicBezTo>
                  <a:cubicBezTo>
                    <a:pt x="54" y="5"/>
                    <a:pt x="67" y="0"/>
                    <a:pt x="82" y="0"/>
                  </a:cubicBezTo>
                  <a:cubicBezTo>
                    <a:pt x="94" y="0"/>
                    <a:pt x="104" y="3"/>
                    <a:pt x="113" y="9"/>
                  </a:cubicBezTo>
                  <a:cubicBezTo>
                    <a:pt x="122" y="16"/>
                    <a:pt x="129" y="24"/>
                    <a:pt x="133" y="34"/>
                  </a:cubicBezTo>
                  <a:cubicBezTo>
                    <a:pt x="133" y="34"/>
                    <a:pt x="133" y="34"/>
                    <a:pt x="133" y="34"/>
                  </a:cubicBezTo>
                  <a:cubicBezTo>
                    <a:pt x="138" y="29"/>
                    <a:pt x="144" y="27"/>
                    <a:pt x="150" y="27"/>
                  </a:cubicBezTo>
                  <a:cubicBezTo>
                    <a:pt x="158" y="27"/>
                    <a:pt x="164" y="30"/>
                    <a:pt x="170" y="35"/>
                  </a:cubicBezTo>
                  <a:cubicBezTo>
                    <a:pt x="175" y="41"/>
                    <a:pt x="178" y="47"/>
                    <a:pt x="178" y="55"/>
                  </a:cubicBezTo>
                  <a:cubicBezTo>
                    <a:pt x="178" y="60"/>
                    <a:pt x="176" y="65"/>
                    <a:pt x="173" y="69"/>
                  </a:cubicBezTo>
                  <a:cubicBezTo>
                    <a:pt x="173" y="69"/>
                    <a:pt x="173" y="69"/>
                    <a:pt x="173" y="69"/>
                  </a:cubicBezTo>
                  <a:cubicBezTo>
                    <a:pt x="183" y="72"/>
                    <a:pt x="190" y="76"/>
                    <a:pt x="196" y="84"/>
                  </a:cubicBezTo>
                  <a:cubicBezTo>
                    <a:pt x="202" y="91"/>
                    <a:pt x="205" y="100"/>
                    <a:pt x="205" y="109"/>
                  </a:cubicBezTo>
                  <a:cubicBezTo>
                    <a:pt x="205" y="121"/>
                    <a:pt x="201" y="130"/>
                    <a:pt x="193" y="138"/>
                  </a:cubicBezTo>
                  <a:cubicBezTo>
                    <a:pt x="185" y="146"/>
                    <a:pt x="175" y="150"/>
                    <a:pt x="164" y="150"/>
                  </a:cubicBezTo>
                  <a:close/>
                  <a:moveTo>
                    <a:pt x="82" y="14"/>
                  </a:moveTo>
                  <a:cubicBezTo>
                    <a:pt x="71" y="14"/>
                    <a:pt x="62" y="18"/>
                    <a:pt x="54" y="26"/>
                  </a:cubicBezTo>
                  <a:cubicBezTo>
                    <a:pt x="45" y="34"/>
                    <a:pt x="42" y="43"/>
                    <a:pt x="42" y="55"/>
                  </a:cubicBezTo>
                  <a:cubicBezTo>
                    <a:pt x="42" y="55"/>
                    <a:pt x="42" y="55"/>
                    <a:pt x="42" y="56"/>
                  </a:cubicBezTo>
                  <a:cubicBezTo>
                    <a:pt x="42" y="57"/>
                    <a:pt x="42" y="57"/>
                    <a:pt x="42" y="58"/>
                  </a:cubicBezTo>
                  <a:cubicBezTo>
                    <a:pt x="42" y="63"/>
                    <a:pt x="42" y="63"/>
                    <a:pt x="42" y="63"/>
                  </a:cubicBezTo>
                  <a:cubicBezTo>
                    <a:pt x="42" y="66"/>
                    <a:pt x="41" y="69"/>
                    <a:pt x="38" y="70"/>
                  </a:cubicBezTo>
                  <a:cubicBezTo>
                    <a:pt x="34" y="72"/>
                    <a:pt x="34" y="72"/>
                    <a:pt x="34" y="72"/>
                  </a:cubicBezTo>
                  <a:cubicBezTo>
                    <a:pt x="28" y="75"/>
                    <a:pt x="23" y="79"/>
                    <a:pt x="20" y="84"/>
                  </a:cubicBezTo>
                  <a:cubicBezTo>
                    <a:pt x="16" y="90"/>
                    <a:pt x="14" y="96"/>
                    <a:pt x="14" y="102"/>
                  </a:cubicBezTo>
                  <a:cubicBezTo>
                    <a:pt x="14" y="112"/>
                    <a:pt x="18" y="120"/>
                    <a:pt x="24" y="126"/>
                  </a:cubicBezTo>
                  <a:cubicBezTo>
                    <a:pt x="31" y="133"/>
                    <a:pt x="38" y="136"/>
                    <a:pt x="48" y="136"/>
                  </a:cubicBezTo>
                  <a:cubicBezTo>
                    <a:pt x="164" y="136"/>
                    <a:pt x="164" y="136"/>
                    <a:pt x="164" y="136"/>
                  </a:cubicBezTo>
                  <a:cubicBezTo>
                    <a:pt x="172" y="136"/>
                    <a:pt x="178" y="134"/>
                    <a:pt x="183" y="128"/>
                  </a:cubicBezTo>
                  <a:cubicBezTo>
                    <a:pt x="188" y="123"/>
                    <a:pt x="191" y="117"/>
                    <a:pt x="191" y="109"/>
                  </a:cubicBezTo>
                  <a:cubicBezTo>
                    <a:pt x="191" y="103"/>
                    <a:pt x="189" y="98"/>
                    <a:pt x="185" y="93"/>
                  </a:cubicBezTo>
                  <a:cubicBezTo>
                    <a:pt x="181" y="88"/>
                    <a:pt x="176" y="85"/>
                    <a:pt x="170" y="83"/>
                  </a:cubicBezTo>
                  <a:cubicBezTo>
                    <a:pt x="160" y="81"/>
                    <a:pt x="160" y="81"/>
                    <a:pt x="160" y="81"/>
                  </a:cubicBezTo>
                  <a:cubicBezTo>
                    <a:pt x="158" y="80"/>
                    <a:pt x="156" y="79"/>
                    <a:pt x="155" y="77"/>
                  </a:cubicBezTo>
                  <a:cubicBezTo>
                    <a:pt x="155" y="74"/>
                    <a:pt x="155" y="72"/>
                    <a:pt x="156" y="70"/>
                  </a:cubicBezTo>
                  <a:cubicBezTo>
                    <a:pt x="161" y="62"/>
                    <a:pt x="161" y="62"/>
                    <a:pt x="161" y="62"/>
                  </a:cubicBezTo>
                  <a:cubicBezTo>
                    <a:pt x="163" y="59"/>
                    <a:pt x="164" y="57"/>
                    <a:pt x="164" y="55"/>
                  </a:cubicBezTo>
                  <a:cubicBezTo>
                    <a:pt x="164" y="51"/>
                    <a:pt x="162" y="48"/>
                    <a:pt x="160" y="45"/>
                  </a:cubicBezTo>
                  <a:cubicBezTo>
                    <a:pt x="157" y="43"/>
                    <a:pt x="154" y="41"/>
                    <a:pt x="150" y="41"/>
                  </a:cubicBezTo>
                  <a:cubicBezTo>
                    <a:pt x="147" y="41"/>
                    <a:pt x="144" y="42"/>
                    <a:pt x="142" y="44"/>
                  </a:cubicBezTo>
                  <a:cubicBezTo>
                    <a:pt x="135" y="51"/>
                    <a:pt x="135" y="51"/>
                    <a:pt x="135" y="51"/>
                  </a:cubicBezTo>
                  <a:cubicBezTo>
                    <a:pt x="133" y="52"/>
                    <a:pt x="130" y="53"/>
                    <a:pt x="128" y="53"/>
                  </a:cubicBezTo>
                  <a:cubicBezTo>
                    <a:pt x="126" y="52"/>
                    <a:pt x="124" y="50"/>
                    <a:pt x="123" y="48"/>
                  </a:cubicBezTo>
                  <a:cubicBezTo>
                    <a:pt x="120" y="39"/>
                    <a:pt x="120" y="39"/>
                    <a:pt x="120" y="39"/>
                  </a:cubicBezTo>
                  <a:cubicBezTo>
                    <a:pt x="117" y="32"/>
                    <a:pt x="112" y="26"/>
                    <a:pt x="105" y="21"/>
                  </a:cubicBezTo>
                  <a:cubicBezTo>
                    <a:pt x="98" y="16"/>
                    <a:pt x="91" y="14"/>
                    <a:pt x="8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7" name="Freeform 25">
            <a:extLst>
              <a:ext uri="{FF2B5EF4-FFF2-40B4-BE49-F238E27FC236}">
                <a16:creationId xmlns:a16="http://schemas.microsoft.com/office/drawing/2014/main" id="{833EF85D-BD47-42DD-A8B9-892E7E4B5BBF}"/>
              </a:ext>
            </a:extLst>
          </p:cNvPr>
          <p:cNvSpPr>
            <a:spLocks/>
          </p:cNvSpPr>
          <p:nvPr/>
        </p:nvSpPr>
        <p:spPr bwMode="auto">
          <a:xfrm>
            <a:off x="7238686" y="2449964"/>
            <a:ext cx="833190" cy="766803"/>
          </a:xfrm>
          <a:custGeom>
            <a:avLst/>
            <a:gdLst>
              <a:gd name="T0" fmla="*/ 579 w 602"/>
              <a:gd name="T1" fmla="*/ 463 h 661"/>
              <a:gd name="T2" fmla="*/ 555 w 602"/>
              <a:gd name="T3" fmla="*/ 504 h 661"/>
              <a:gd name="T4" fmla="*/ 507 w 602"/>
              <a:gd name="T5" fmla="*/ 524 h 661"/>
              <a:gd name="T6" fmla="*/ 425 w 602"/>
              <a:gd name="T7" fmla="*/ 429 h 661"/>
              <a:gd name="T8" fmla="*/ 325 w 602"/>
              <a:gd name="T9" fmla="*/ 487 h 661"/>
              <a:gd name="T10" fmla="*/ 366 w 602"/>
              <a:gd name="T11" fmla="*/ 605 h 661"/>
              <a:gd name="T12" fmla="*/ 325 w 602"/>
              <a:gd name="T13" fmla="*/ 637 h 661"/>
              <a:gd name="T14" fmla="*/ 277 w 602"/>
              <a:gd name="T15" fmla="*/ 637 h 661"/>
              <a:gd name="T16" fmla="*/ 236 w 602"/>
              <a:gd name="T17" fmla="*/ 605 h 661"/>
              <a:gd name="T18" fmla="*/ 277 w 602"/>
              <a:gd name="T19" fmla="*/ 487 h 661"/>
              <a:gd name="T20" fmla="*/ 177 w 602"/>
              <a:gd name="T21" fmla="*/ 429 h 661"/>
              <a:gd name="T22" fmla="*/ 95 w 602"/>
              <a:gd name="T23" fmla="*/ 524 h 661"/>
              <a:gd name="T24" fmla="*/ 47 w 602"/>
              <a:gd name="T25" fmla="*/ 504 h 661"/>
              <a:gd name="T26" fmla="*/ 23 w 602"/>
              <a:gd name="T27" fmla="*/ 463 h 661"/>
              <a:gd name="T28" fmla="*/ 30 w 602"/>
              <a:gd name="T29" fmla="*/ 412 h 661"/>
              <a:gd name="T30" fmla="*/ 154 w 602"/>
              <a:gd name="T31" fmla="*/ 388 h 661"/>
              <a:gd name="T32" fmla="*/ 154 w 602"/>
              <a:gd name="T33" fmla="*/ 272 h 661"/>
              <a:gd name="T34" fmla="*/ 35 w 602"/>
              <a:gd name="T35" fmla="*/ 296 h 661"/>
              <a:gd name="T36" fmla="*/ 92 w 602"/>
              <a:gd name="T37" fmla="*/ 237 h 661"/>
              <a:gd name="T38" fmla="*/ 15 w 602"/>
              <a:gd name="T39" fmla="*/ 165 h 661"/>
              <a:gd name="T40" fmla="*/ 116 w 602"/>
              <a:gd name="T41" fmla="*/ 196 h 661"/>
              <a:gd name="T42" fmla="*/ 140 w 602"/>
              <a:gd name="T43" fmla="*/ 121 h 661"/>
              <a:gd name="T44" fmla="*/ 277 w 602"/>
              <a:gd name="T45" fmla="*/ 289 h 661"/>
              <a:gd name="T46" fmla="*/ 201 w 602"/>
              <a:gd name="T47" fmla="*/ 86 h 661"/>
              <a:gd name="T48" fmla="*/ 277 w 602"/>
              <a:gd name="T49" fmla="*/ 102 h 661"/>
              <a:gd name="T50" fmla="*/ 301 w 602"/>
              <a:gd name="T51" fmla="*/ 0 h 661"/>
              <a:gd name="T52" fmla="*/ 325 w 602"/>
              <a:gd name="T53" fmla="*/ 102 h 661"/>
              <a:gd name="T54" fmla="*/ 401 w 602"/>
              <a:gd name="T55" fmla="*/ 86 h 661"/>
              <a:gd name="T56" fmla="*/ 325 w 602"/>
              <a:gd name="T57" fmla="*/ 289 h 661"/>
              <a:gd name="T58" fmla="*/ 462 w 602"/>
              <a:gd name="T59" fmla="*/ 121 h 661"/>
              <a:gd name="T60" fmla="*/ 487 w 602"/>
              <a:gd name="T61" fmla="*/ 196 h 661"/>
              <a:gd name="T62" fmla="*/ 587 w 602"/>
              <a:gd name="T63" fmla="*/ 165 h 661"/>
              <a:gd name="T64" fmla="*/ 510 w 602"/>
              <a:gd name="T65" fmla="*/ 237 h 661"/>
              <a:gd name="T66" fmla="*/ 567 w 602"/>
              <a:gd name="T67" fmla="*/ 296 h 661"/>
              <a:gd name="T68" fmla="*/ 448 w 602"/>
              <a:gd name="T69" fmla="*/ 272 h 661"/>
              <a:gd name="T70" fmla="*/ 448 w 602"/>
              <a:gd name="T71" fmla="*/ 388 h 661"/>
              <a:gd name="T72" fmla="*/ 572 w 602"/>
              <a:gd name="T73" fmla="*/ 41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2" h="661">
                <a:moveTo>
                  <a:pt x="510" y="424"/>
                </a:moveTo>
                <a:cubicBezTo>
                  <a:pt x="579" y="463"/>
                  <a:pt x="579" y="463"/>
                  <a:pt x="579" y="463"/>
                </a:cubicBezTo>
                <a:cubicBezTo>
                  <a:pt x="590" y="470"/>
                  <a:pt x="594" y="484"/>
                  <a:pt x="587" y="495"/>
                </a:cubicBezTo>
                <a:cubicBezTo>
                  <a:pt x="581" y="506"/>
                  <a:pt x="566" y="511"/>
                  <a:pt x="555" y="504"/>
                </a:cubicBezTo>
                <a:cubicBezTo>
                  <a:pt x="487" y="465"/>
                  <a:pt x="487" y="465"/>
                  <a:pt x="487" y="465"/>
                </a:cubicBezTo>
                <a:cubicBezTo>
                  <a:pt x="507" y="524"/>
                  <a:pt x="507" y="524"/>
                  <a:pt x="507" y="524"/>
                </a:cubicBezTo>
                <a:cubicBezTo>
                  <a:pt x="517" y="553"/>
                  <a:pt x="472" y="568"/>
                  <a:pt x="462" y="539"/>
                </a:cubicBezTo>
                <a:cubicBezTo>
                  <a:pt x="425" y="429"/>
                  <a:pt x="425" y="429"/>
                  <a:pt x="425" y="429"/>
                </a:cubicBezTo>
                <a:cubicBezTo>
                  <a:pt x="325" y="371"/>
                  <a:pt x="325" y="371"/>
                  <a:pt x="325" y="371"/>
                </a:cubicBezTo>
                <a:cubicBezTo>
                  <a:pt x="325" y="487"/>
                  <a:pt x="325" y="487"/>
                  <a:pt x="325" y="487"/>
                </a:cubicBezTo>
                <a:cubicBezTo>
                  <a:pt x="401" y="574"/>
                  <a:pt x="401" y="574"/>
                  <a:pt x="401" y="574"/>
                </a:cubicBezTo>
                <a:cubicBezTo>
                  <a:pt x="422" y="598"/>
                  <a:pt x="386" y="629"/>
                  <a:pt x="366" y="605"/>
                </a:cubicBezTo>
                <a:cubicBezTo>
                  <a:pt x="325" y="558"/>
                  <a:pt x="325" y="558"/>
                  <a:pt x="325" y="558"/>
                </a:cubicBezTo>
                <a:cubicBezTo>
                  <a:pt x="325" y="637"/>
                  <a:pt x="325" y="637"/>
                  <a:pt x="325" y="637"/>
                </a:cubicBezTo>
                <a:cubicBezTo>
                  <a:pt x="325" y="650"/>
                  <a:pt x="314" y="661"/>
                  <a:pt x="301" y="661"/>
                </a:cubicBezTo>
                <a:cubicBezTo>
                  <a:pt x="288" y="661"/>
                  <a:pt x="277" y="650"/>
                  <a:pt x="277" y="637"/>
                </a:cubicBezTo>
                <a:cubicBezTo>
                  <a:pt x="277" y="558"/>
                  <a:pt x="277" y="558"/>
                  <a:pt x="277" y="558"/>
                </a:cubicBezTo>
                <a:cubicBezTo>
                  <a:pt x="236" y="605"/>
                  <a:pt x="236" y="605"/>
                  <a:pt x="236" y="605"/>
                </a:cubicBezTo>
                <a:cubicBezTo>
                  <a:pt x="216" y="629"/>
                  <a:pt x="180" y="598"/>
                  <a:pt x="201" y="574"/>
                </a:cubicBezTo>
                <a:cubicBezTo>
                  <a:pt x="277" y="487"/>
                  <a:pt x="277" y="487"/>
                  <a:pt x="277" y="487"/>
                </a:cubicBezTo>
                <a:cubicBezTo>
                  <a:pt x="277" y="371"/>
                  <a:pt x="277" y="371"/>
                  <a:pt x="277" y="371"/>
                </a:cubicBezTo>
                <a:cubicBezTo>
                  <a:pt x="177" y="429"/>
                  <a:pt x="177" y="429"/>
                  <a:pt x="177" y="429"/>
                </a:cubicBezTo>
                <a:cubicBezTo>
                  <a:pt x="140" y="539"/>
                  <a:pt x="140" y="539"/>
                  <a:pt x="140" y="539"/>
                </a:cubicBezTo>
                <a:cubicBezTo>
                  <a:pt x="130" y="568"/>
                  <a:pt x="85" y="553"/>
                  <a:pt x="95" y="524"/>
                </a:cubicBezTo>
                <a:cubicBezTo>
                  <a:pt x="116" y="465"/>
                  <a:pt x="116" y="465"/>
                  <a:pt x="116" y="465"/>
                </a:cubicBezTo>
                <a:cubicBezTo>
                  <a:pt x="47" y="504"/>
                  <a:pt x="47" y="504"/>
                  <a:pt x="47" y="504"/>
                </a:cubicBezTo>
                <a:cubicBezTo>
                  <a:pt x="36" y="511"/>
                  <a:pt x="22" y="506"/>
                  <a:pt x="15" y="495"/>
                </a:cubicBezTo>
                <a:cubicBezTo>
                  <a:pt x="8" y="484"/>
                  <a:pt x="12" y="470"/>
                  <a:pt x="23" y="463"/>
                </a:cubicBezTo>
                <a:cubicBezTo>
                  <a:pt x="92" y="424"/>
                  <a:pt x="92" y="424"/>
                  <a:pt x="92" y="424"/>
                </a:cubicBezTo>
                <a:cubicBezTo>
                  <a:pt x="30" y="412"/>
                  <a:pt x="30" y="412"/>
                  <a:pt x="30" y="412"/>
                </a:cubicBezTo>
                <a:cubicBezTo>
                  <a:pt x="0" y="405"/>
                  <a:pt x="9" y="359"/>
                  <a:pt x="40" y="365"/>
                </a:cubicBezTo>
                <a:cubicBezTo>
                  <a:pt x="154" y="388"/>
                  <a:pt x="154" y="388"/>
                  <a:pt x="154" y="388"/>
                </a:cubicBezTo>
                <a:cubicBezTo>
                  <a:pt x="254" y="330"/>
                  <a:pt x="254" y="330"/>
                  <a:pt x="254" y="330"/>
                </a:cubicBezTo>
                <a:cubicBezTo>
                  <a:pt x="154" y="272"/>
                  <a:pt x="154" y="272"/>
                  <a:pt x="154" y="272"/>
                </a:cubicBezTo>
                <a:cubicBezTo>
                  <a:pt x="40" y="295"/>
                  <a:pt x="40" y="295"/>
                  <a:pt x="40" y="295"/>
                </a:cubicBezTo>
                <a:cubicBezTo>
                  <a:pt x="38" y="296"/>
                  <a:pt x="36" y="296"/>
                  <a:pt x="35" y="296"/>
                </a:cubicBezTo>
                <a:cubicBezTo>
                  <a:pt x="7" y="296"/>
                  <a:pt x="3" y="254"/>
                  <a:pt x="30" y="249"/>
                </a:cubicBezTo>
                <a:cubicBezTo>
                  <a:pt x="92" y="237"/>
                  <a:pt x="92" y="237"/>
                  <a:pt x="92" y="237"/>
                </a:cubicBezTo>
                <a:cubicBezTo>
                  <a:pt x="23" y="197"/>
                  <a:pt x="23" y="197"/>
                  <a:pt x="23" y="197"/>
                </a:cubicBezTo>
                <a:cubicBezTo>
                  <a:pt x="12" y="191"/>
                  <a:pt x="8" y="176"/>
                  <a:pt x="15" y="165"/>
                </a:cubicBezTo>
                <a:cubicBezTo>
                  <a:pt x="22" y="154"/>
                  <a:pt x="36" y="150"/>
                  <a:pt x="47" y="157"/>
                </a:cubicBezTo>
                <a:cubicBezTo>
                  <a:pt x="116" y="196"/>
                  <a:pt x="116" y="196"/>
                  <a:pt x="116" y="196"/>
                </a:cubicBezTo>
                <a:cubicBezTo>
                  <a:pt x="95" y="137"/>
                  <a:pt x="95" y="137"/>
                  <a:pt x="95" y="137"/>
                </a:cubicBezTo>
                <a:cubicBezTo>
                  <a:pt x="85" y="107"/>
                  <a:pt x="130" y="92"/>
                  <a:pt x="140" y="121"/>
                </a:cubicBezTo>
                <a:cubicBezTo>
                  <a:pt x="177" y="232"/>
                  <a:pt x="177" y="232"/>
                  <a:pt x="177" y="232"/>
                </a:cubicBezTo>
                <a:cubicBezTo>
                  <a:pt x="277" y="289"/>
                  <a:pt x="277" y="289"/>
                  <a:pt x="277" y="289"/>
                </a:cubicBezTo>
                <a:cubicBezTo>
                  <a:pt x="277" y="174"/>
                  <a:pt x="277" y="174"/>
                  <a:pt x="277" y="174"/>
                </a:cubicBezTo>
                <a:cubicBezTo>
                  <a:pt x="201" y="86"/>
                  <a:pt x="201" y="86"/>
                  <a:pt x="201" y="86"/>
                </a:cubicBezTo>
                <a:cubicBezTo>
                  <a:pt x="180" y="63"/>
                  <a:pt x="216" y="32"/>
                  <a:pt x="236" y="55"/>
                </a:cubicBezTo>
                <a:cubicBezTo>
                  <a:pt x="277" y="102"/>
                  <a:pt x="277" y="102"/>
                  <a:pt x="277" y="102"/>
                </a:cubicBezTo>
                <a:cubicBezTo>
                  <a:pt x="277" y="23"/>
                  <a:pt x="277" y="23"/>
                  <a:pt x="277" y="23"/>
                </a:cubicBezTo>
                <a:cubicBezTo>
                  <a:pt x="277" y="11"/>
                  <a:pt x="288" y="0"/>
                  <a:pt x="301" y="0"/>
                </a:cubicBezTo>
                <a:cubicBezTo>
                  <a:pt x="314" y="0"/>
                  <a:pt x="325" y="11"/>
                  <a:pt x="325" y="23"/>
                </a:cubicBezTo>
                <a:cubicBezTo>
                  <a:pt x="325" y="102"/>
                  <a:pt x="325" y="102"/>
                  <a:pt x="325" y="102"/>
                </a:cubicBezTo>
                <a:cubicBezTo>
                  <a:pt x="366" y="55"/>
                  <a:pt x="366" y="55"/>
                  <a:pt x="366" y="55"/>
                </a:cubicBezTo>
                <a:cubicBezTo>
                  <a:pt x="386" y="32"/>
                  <a:pt x="422" y="63"/>
                  <a:pt x="401" y="86"/>
                </a:cubicBezTo>
                <a:cubicBezTo>
                  <a:pt x="325" y="174"/>
                  <a:pt x="325" y="174"/>
                  <a:pt x="325" y="174"/>
                </a:cubicBezTo>
                <a:cubicBezTo>
                  <a:pt x="325" y="289"/>
                  <a:pt x="325" y="289"/>
                  <a:pt x="325" y="289"/>
                </a:cubicBezTo>
                <a:cubicBezTo>
                  <a:pt x="425" y="232"/>
                  <a:pt x="425" y="232"/>
                  <a:pt x="425" y="232"/>
                </a:cubicBezTo>
                <a:cubicBezTo>
                  <a:pt x="462" y="121"/>
                  <a:pt x="462" y="121"/>
                  <a:pt x="462" y="121"/>
                </a:cubicBezTo>
                <a:cubicBezTo>
                  <a:pt x="472" y="92"/>
                  <a:pt x="517" y="107"/>
                  <a:pt x="507" y="137"/>
                </a:cubicBezTo>
                <a:cubicBezTo>
                  <a:pt x="487" y="196"/>
                  <a:pt x="487" y="196"/>
                  <a:pt x="487" y="196"/>
                </a:cubicBezTo>
                <a:cubicBezTo>
                  <a:pt x="555" y="157"/>
                  <a:pt x="555" y="157"/>
                  <a:pt x="555" y="157"/>
                </a:cubicBezTo>
                <a:cubicBezTo>
                  <a:pt x="566" y="150"/>
                  <a:pt x="581" y="154"/>
                  <a:pt x="587" y="165"/>
                </a:cubicBezTo>
                <a:cubicBezTo>
                  <a:pt x="594" y="176"/>
                  <a:pt x="590" y="191"/>
                  <a:pt x="579" y="197"/>
                </a:cubicBezTo>
                <a:cubicBezTo>
                  <a:pt x="510" y="237"/>
                  <a:pt x="510" y="237"/>
                  <a:pt x="510" y="237"/>
                </a:cubicBezTo>
                <a:cubicBezTo>
                  <a:pt x="572" y="249"/>
                  <a:pt x="572" y="249"/>
                  <a:pt x="572" y="249"/>
                </a:cubicBezTo>
                <a:cubicBezTo>
                  <a:pt x="599" y="254"/>
                  <a:pt x="595" y="296"/>
                  <a:pt x="567" y="296"/>
                </a:cubicBezTo>
                <a:cubicBezTo>
                  <a:pt x="566" y="296"/>
                  <a:pt x="564" y="296"/>
                  <a:pt x="562" y="295"/>
                </a:cubicBezTo>
                <a:cubicBezTo>
                  <a:pt x="448" y="272"/>
                  <a:pt x="448" y="272"/>
                  <a:pt x="448" y="272"/>
                </a:cubicBezTo>
                <a:cubicBezTo>
                  <a:pt x="348" y="330"/>
                  <a:pt x="348" y="330"/>
                  <a:pt x="348" y="330"/>
                </a:cubicBezTo>
                <a:cubicBezTo>
                  <a:pt x="448" y="388"/>
                  <a:pt x="448" y="388"/>
                  <a:pt x="448" y="388"/>
                </a:cubicBezTo>
                <a:cubicBezTo>
                  <a:pt x="562" y="365"/>
                  <a:pt x="562" y="365"/>
                  <a:pt x="562" y="365"/>
                </a:cubicBezTo>
                <a:cubicBezTo>
                  <a:pt x="593" y="359"/>
                  <a:pt x="602" y="405"/>
                  <a:pt x="572" y="412"/>
                </a:cubicBezTo>
                <a:lnTo>
                  <a:pt x="510" y="4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974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A7AA07-D466-4964-A504-40166C7D0D4B}"/>
              </a:ext>
            </a:extLst>
          </p:cNvPr>
          <p:cNvSpPr>
            <a:spLocks noGrp="1"/>
          </p:cNvSpPr>
          <p:nvPr>
            <p:ph type="title"/>
          </p:nvPr>
        </p:nvSpPr>
        <p:spPr/>
        <p:txBody>
          <a:bodyPr/>
          <a:lstStyle/>
          <a:p>
            <a:r>
              <a:rPr lang="sv-SE" dirty="0"/>
              <a:t>Om vädervarningsmodulen och påverkansbedömningar i WIS</a:t>
            </a:r>
          </a:p>
        </p:txBody>
      </p:sp>
      <p:sp>
        <p:nvSpPr>
          <p:cNvPr id="3" name="Platshållare för innehåll 2">
            <a:extLst>
              <a:ext uri="{FF2B5EF4-FFF2-40B4-BE49-F238E27FC236}">
                <a16:creationId xmlns:a16="http://schemas.microsoft.com/office/drawing/2014/main" id="{087F656F-C57E-4FE3-A153-6A4AAA86530B}"/>
              </a:ext>
            </a:extLst>
          </p:cNvPr>
          <p:cNvSpPr>
            <a:spLocks noGrp="1"/>
          </p:cNvSpPr>
          <p:nvPr>
            <p:ph sz="half" idx="1"/>
          </p:nvPr>
        </p:nvSpPr>
        <p:spPr/>
        <p:txBody>
          <a:bodyPr/>
          <a:lstStyle/>
          <a:p>
            <a:pPr marL="0" indent="0">
              <a:buNone/>
            </a:pPr>
            <a:r>
              <a:rPr lang="sv-SE" sz="1400" dirty="0"/>
              <a:t>I WIS finns föreslagna och publicerade varningar samt publicerade meddelanden. WIS är huvudsaklig kanal för samhällets aktörer avseende notifieringar om vädervarningar och meddelanden.</a:t>
            </a:r>
          </a:p>
          <a:p>
            <a:pPr marL="0" indent="0">
              <a:buNone/>
            </a:pPr>
            <a:r>
              <a:rPr lang="sv-SE" sz="1400" dirty="0"/>
              <a:t>Vädervarningsmodulen är synlig för WIS-användare som har standardrättighet i WIS. </a:t>
            </a:r>
          </a:p>
          <a:p>
            <a:pPr marL="0" indent="0">
              <a:buNone/>
            </a:pPr>
            <a:r>
              <a:rPr lang="sv-SE" sz="1400" dirty="0"/>
              <a:t>Läs mer om rättigheter på </a:t>
            </a:r>
            <a:r>
              <a:rPr lang="sv-SE" sz="1400" dirty="0" err="1">
                <a:hlinkClick r:id="rId3" action="ppaction://hlinksldjump"/>
              </a:rPr>
              <a:t>slide</a:t>
            </a:r>
            <a:r>
              <a:rPr lang="sv-SE" sz="1400" dirty="0">
                <a:hlinkClick r:id="rId3" action="ppaction://hlinksldjump"/>
              </a:rPr>
              <a:t> 10</a:t>
            </a:r>
            <a:r>
              <a:rPr lang="sv-SE" sz="1400" dirty="0"/>
              <a:t>.</a:t>
            </a:r>
          </a:p>
        </p:txBody>
      </p:sp>
      <p:sp>
        <p:nvSpPr>
          <p:cNvPr id="5" name="Platshållare för innehåll 4">
            <a:extLst>
              <a:ext uri="{FF2B5EF4-FFF2-40B4-BE49-F238E27FC236}">
                <a16:creationId xmlns:a16="http://schemas.microsoft.com/office/drawing/2014/main" id="{631198AB-4EED-485B-A481-F5C905106B86}"/>
              </a:ext>
            </a:extLst>
          </p:cNvPr>
          <p:cNvSpPr>
            <a:spLocks noGrp="1"/>
          </p:cNvSpPr>
          <p:nvPr>
            <p:ph sz="half" idx="10"/>
          </p:nvPr>
        </p:nvSpPr>
        <p:spPr>
          <a:xfrm>
            <a:off x="4755149" y="1828800"/>
            <a:ext cx="4186831" cy="3164400"/>
          </a:xfrm>
        </p:spPr>
        <p:txBody>
          <a:bodyPr/>
          <a:lstStyle/>
          <a:p>
            <a:pPr marL="0" indent="0">
              <a:buNone/>
            </a:pPr>
            <a:r>
              <a:rPr lang="sv-SE" sz="1400" dirty="0"/>
              <a:t>I vädervarningsmodulen utförs följande moment:</a:t>
            </a:r>
          </a:p>
          <a:p>
            <a:r>
              <a:rPr lang="sv-SE" sz="1400" dirty="0"/>
              <a:t>SMHI presenterar förslag till varning med tillhörande varningsunderlag och en begäran om ställningstagande av berörda länsstyrelser. </a:t>
            </a:r>
          </a:p>
          <a:p>
            <a:r>
              <a:rPr lang="sv-SE" sz="1400" dirty="0"/>
              <a:t>Länsstyrelserna gör ställningstagande till SMHI:s varningsförslag utifrån länets påverkans-bedömning</a:t>
            </a:r>
            <a:endParaRPr lang="sv-SE" sz="1400" strike="sngStrike" dirty="0"/>
          </a:p>
          <a:p>
            <a:r>
              <a:rPr lang="sv-SE" sz="1400" dirty="0"/>
              <a:t>SMHI publicerar beslutade varningar </a:t>
            </a:r>
          </a:p>
          <a:p>
            <a:r>
              <a:rPr lang="sv-SE" sz="1400" dirty="0"/>
              <a:t>SMHI begär svar på nationell varnings-utvärdering från berörda länsstyrelser, efter avpublicerad vädervarning</a:t>
            </a:r>
          </a:p>
          <a:p>
            <a:r>
              <a:rPr lang="sv-SE" sz="1400" dirty="0"/>
              <a:t>Länsstyrelserna besvarar frågorna i nationell varningsutvärdering</a:t>
            </a:r>
          </a:p>
        </p:txBody>
      </p:sp>
    </p:spTree>
    <p:extLst>
      <p:ext uri="{BB962C8B-B14F-4D97-AF65-F5344CB8AC3E}">
        <p14:creationId xmlns:p14="http://schemas.microsoft.com/office/powerpoint/2010/main" val="27966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18C8EE-FDD4-42B6-A559-A8E4D3740B1D}"/>
              </a:ext>
            </a:extLst>
          </p:cNvPr>
          <p:cNvSpPr>
            <a:spLocks noGrp="1"/>
          </p:cNvSpPr>
          <p:nvPr>
            <p:ph type="title"/>
          </p:nvPr>
        </p:nvSpPr>
        <p:spPr/>
        <p:txBody>
          <a:bodyPr/>
          <a:lstStyle/>
          <a:p>
            <a:r>
              <a:rPr lang="sv-SE" dirty="0"/>
              <a:t>Förkunskaper</a:t>
            </a:r>
          </a:p>
        </p:txBody>
      </p:sp>
      <p:sp>
        <p:nvSpPr>
          <p:cNvPr id="3" name="Platshållare för innehåll 2">
            <a:extLst>
              <a:ext uri="{FF2B5EF4-FFF2-40B4-BE49-F238E27FC236}">
                <a16:creationId xmlns:a16="http://schemas.microsoft.com/office/drawing/2014/main" id="{DCF8BC7B-FE28-4093-B44F-90AA3C968D9B}"/>
              </a:ext>
            </a:extLst>
          </p:cNvPr>
          <p:cNvSpPr>
            <a:spLocks noGrp="1"/>
          </p:cNvSpPr>
          <p:nvPr>
            <p:ph sz="half" idx="1"/>
          </p:nvPr>
        </p:nvSpPr>
        <p:spPr/>
        <p:txBody>
          <a:bodyPr/>
          <a:lstStyle/>
          <a:p>
            <a:pPr marL="15875" indent="0">
              <a:buNone/>
            </a:pPr>
            <a:r>
              <a:rPr lang="sv-SE" sz="1600" dirty="0"/>
              <a:t>För att ta till sig utbildningen på bästa sätt behöver du:</a:t>
            </a:r>
          </a:p>
          <a:p>
            <a:pPr marL="358775"/>
            <a:r>
              <a:rPr lang="sv-SE" sz="1600" dirty="0"/>
              <a:t>inloggning i WIS</a:t>
            </a:r>
          </a:p>
          <a:p>
            <a:pPr marL="358775"/>
            <a:r>
              <a:rPr lang="sv-SE" sz="1600" dirty="0"/>
              <a:t>vara insatt i arbetssättet med konsekvensbaserade vädervarningar</a:t>
            </a:r>
          </a:p>
          <a:p>
            <a:r>
              <a:rPr lang="sv-SE" sz="1600" dirty="0"/>
              <a:t>ha genomgått grundutbildningen för samhällsaktörer på SMHI:s webbplats</a:t>
            </a:r>
          </a:p>
        </p:txBody>
      </p:sp>
      <p:sp>
        <p:nvSpPr>
          <p:cNvPr id="4" name="Platshållare för innehåll 3">
            <a:extLst>
              <a:ext uri="{FF2B5EF4-FFF2-40B4-BE49-F238E27FC236}">
                <a16:creationId xmlns:a16="http://schemas.microsoft.com/office/drawing/2014/main" id="{771C326E-137A-4226-9D1F-DE61F9BC3DBA}"/>
              </a:ext>
            </a:extLst>
          </p:cNvPr>
          <p:cNvSpPr>
            <a:spLocks noGrp="1"/>
          </p:cNvSpPr>
          <p:nvPr>
            <p:ph sz="half" idx="10"/>
          </p:nvPr>
        </p:nvSpPr>
        <p:spPr>
          <a:xfrm>
            <a:off x="4755149" y="1394461"/>
            <a:ext cx="4076029" cy="3590288"/>
          </a:xfrm>
        </p:spPr>
        <p:txBody>
          <a:bodyPr/>
          <a:lstStyle/>
          <a:p>
            <a:r>
              <a:rPr lang="sv-SE" sz="1600" dirty="0"/>
              <a:t>För en fullständig beskrivning av väder-varningssystemet, rekommenderas genomläsning av </a:t>
            </a:r>
            <a:r>
              <a:rPr lang="sv-SE" sz="1600" i="1" dirty="0"/>
              <a:t>Nationell vägledning för vädervarningar – samhällsaktörernas </a:t>
            </a:r>
            <a:r>
              <a:rPr lang="sv-SE" sz="1600" i="1"/>
              <a:t>arbete </a:t>
            </a:r>
            <a:r>
              <a:rPr lang="sv-SE" sz="1600"/>
              <a:t>på</a:t>
            </a:r>
            <a:br>
              <a:rPr lang="sv-SE" sz="1600"/>
            </a:br>
            <a:r>
              <a:rPr lang="sv-SE" sz="1200">
                <a:ea typeface="Calibri" panose="020F0502020204030204" pitchFamily="34" charset="0"/>
                <a:hlinkClick r:id="rId2"/>
              </a:rPr>
              <a:t>https</a:t>
            </a:r>
            <a:r>
              <a:rPr lang="sv-SE" sz="1200" dirty="0">
                <a:ea typeface="Calibri" panose="020F0502020204030204" pitchFamily="34" charset="0"/>
                <a:hlinkClick r:id="rId2"/>
              </a:rPr>
              <a:t>://www.smhi.se/kunskapsbanken/meteorologi/varningar-och-meddelanden/for-samhallsaktorer/om-vadervarningar-for-samhallsaktorer-1.169487</a:t>
            </a:r>
            <a:r>
              <a:rPr lang="sv-SE" sz="1200" dirty="0">
                <a:ea typeface="Calibri" panose="020F0502020204030204" pitchFamily="34" charset="0"/>
              </a:rPr>
              <a:t> </a:t>
            </a:r>
          </a:p>
          <a:p>
            <a:r>
              <a:rPr lang="sv-SE" sz="1600" dirty="0"/>
              <a:t>För mer information och webb-utbildningar om WIS, hänvisas till </a:t>
            </a:r>
            <a:r>
              <a:rPr lang="sv-SE" sz="1600" dirty="0">
                <a:hlinkClick r:id="rId3"/>
              </a:rPr>
              <a:t>www.msb.se/</a:t>
            </a:r>
            <a:r>
              <a:rPr lang="sv-SE" sz="1600" dirty="0" err="1">
                <a:hlinkClick r:id="rId3"/>
              </a:rPr>
              <a:t>wis</a:t>
            </a:r>
            <a:r>
              <a:rPr lang="sv-SE" sz="1600" dirty="0" err="1"/>
              <a:t>.</a:t>
            </a:r>
            <a:endParaRPr lang="sv-SE" sz="1600" dirty="0"/>
          </a:p>
          <a:p>
            <a:pPr marL="0" indent="0">
              <a:buNone/>
            </a:pPr>
            <a:endParaRPr lang="sv-SE" sz="1600" dirty="0"/>
          </a:p>
        </p:txBody>
      </p:sp>
    </p:spTree>
    <p:extLst>
      <p:ext uri="{BB962C8B-B14F-4D97-AF65-F5344CB8AC3E}">
        <p14:creationId xmlns:p14="http://schemas.microsoft.com/office/powerpoint/2010/main" val="422636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4AE803-99F4-4CCE-AF37-E2197ACC31CC}"/>
              </a:ext>
            </a:extLst>
          </p:cNvPr>
          <p:cNvSpPr>
            <a:spLocks noGrp="1"/>
          </p:cNvSpPr>
          <p:nvPr>
            <p:ph type="title"/>
          </p:nvPr>
        </p:nvSpPr>
        <p:spPr>
          <a:xfrm>
            <a:off x="731831" y="3231607"/>
            <a:ext cx="6179635" cy="445539"/>
          </a:xfrm>
        </p:spPr>
        <p:txBody>
          <a:bodyPr/>
          <a:lstStyle/>
          <a:p>
            <a:r>
              <a:rPr lang="sv-SE" dirty="0"/>
              <a:t>Behörigheter och inställningar för </a:t>
            </a:r>
            <a:br>
              <a:rPr lang="sv-SE" dirty="0"/>
            </a:br>
            <a:r>
              <a:rPr lang="sv-SE" dirty="0"/>
              <a:t>vädervarningsinformation i WIS</a:t>
            </a:r>
          </a:p>
        </p:txBody>
      </p:sp>
      <p:sp>
        <p:nvSpPr>
          <p:cNvPr id="3" name="Freeform 495">
            <a:hlinkClick r:id="rId2" action="ppaction://hlinksldjump"/>
            <a:extLst>
              <a:ext uri="{FF2B5EF4-FFF2-40B4-BE49-F238E27FC236}">
                <a16:creationId xmlns:a16="http://schemas.microsoft.com/office/drawing/2014/main" id="{66167224-E928-4552-8ADC-7714FFBF2A38}"/>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49448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8EC60-F2B3-451E-9429-E095670AB0C8}"/>
              </a:ext>
            </a:extLst>
          </p:cNvPr>
          <p:cNvSpPr>
            <a:spLocks noGrp="1"/>
          </p:cNvSpPr>
          <p:nvPr>
            <p:ph type="title"/>
          </p:nvPr>
        </p:nvSpPr>
        <p:spPr/>
        <p:txBody>
          <a:bodyPr/>
          <a:lstStyle/>
          <a:p>
            <a:r>
              <a:rPr lang="sv-SE" dirty="0"/>
              <a:t>Om rättigheter</a:t>
            </a:r>
          </a:p>
        </p:txBody>
      </p:sp>
      <p:sp>
        <p:nvSpPr>
          <p:cNvPr id="3" name="Platshållare för innehåll 2">
            <a:extLst>
              <a:ext uri="{FF2B5EF4-FFF2-40B4-BE49-F238E27FC236}">
                <a16:creationId xmlns:a16="http://schemas.microsoft.com/office/drawing/2014/main" id="{387D2801-6891-4A85-A714-18DF46329A35}"/>
              </a:ext>
            </a:extLst>
          </p:cNvPr>
          <p:cNvSpPr>
            <a:spLocks noGrp="1"/>
          </p:cNvSpPr>
          <p:nvPr>
            <p:ph idx="1"/>
          </p:nvPr>
        </p:nvSpPr>
        <p:spPr/>
        <p:txBody>
          <a:bodyPr/>
          <a:lstStyle/>
          <a:p>
            <a:pPr marL="0" indent="0">
              <a:buNone/>
            </a:pPr>
            <a:r>
              <a:rPr lang="sv-SE" sz="1600" dirty="0"/>
              <a:t>WIS ska inte innehålla sekretessbelagd information. Däremot är läsrättigheter för väderinformation begränsade eftersom det krävs förkunskap för att tolka och förstå vad ett varningsförslag är och hur underlaget ska användas. </a:t>
            </a:r>
          </a:p>
          <a:p>
            <a:pPr marL="0" indent="0">
              <a:buNone/>
            </a:pPr>
            <a:r>
              <a:rPr lang="sv-SE" sz="1600" dirty="0"/>
              <a:t>Om du behöver dela vädervarningsinformation i till exempel ett samverkanskontext, så se till att mottagaren har förutsättningar att förstå koncept och status på informationen. Tänk också på att väder- och varningsinformation snabbt kan ändras och prognos- och varningsmaterial som exporteras kan bli inaktuellt.</a:t>
            </a:r>
          </a:p>
          <a:p>
            <a:pPr marL="0" indent="0">
              <a:buNone/>
            </a:pPr>
            <a:r>
              <a:rPr lang="sv-SE" sz="1600" dirty="0"/>
              <a:t>Särskild varsamhet gäller för underlag vid översvämningsvarningar. Dessa har en särskild markering i WIS som indikerar innehåll med känslig information. Det beror på att underlaget innehåller översvämningskartor med en hög detaljeringsgrad och en inneboende osäkerhet, vilket ställer krav på att kunna tolka och använda informationen. Dessutom finns aspekter kring informationssäkerhet att beakta.</a:t>
            </a:r>
          </a:p>
        </p:txBody>
      </p:sp>
    </p:spTree>
    <p:extLst>
      <p:ext uri="{BB962C8B-B14F-4D97-AF65-F5344CB8AC3E}">
        <p14:creationId xmlns:p14="http://schemas.microsoft.com/office/powerpoint/2010/main" val="307824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SMHI">
      <a:dk1>
        <a:sysClr val="windowText" lastClr="000000"/>
      </a:dk1>
      <a:lt1>
        <a:srgbClr val="FFFFFF"/>
      </a:lt1>
      <a:dk2>
        <a:srgbClr val="000000"/>
      </a:dk2>
      <a:lt2>
        <a:srgbClr val="FFFFFF"/>
      </a:lt2>
      <a:accent1>
        <a:srgbClr val="3B9CDF"/>
      </a:accent1>
      <a:accent2>
        <a:srgbClr val="72CA34"/>
      </a:accent2>
      <a:accent3>
        <a:srgbClr val="FDEB1B"/>
      </a:accent3>
      <a:accent4>
        <a:srgbClr val="F82B37"/>
      </a:accent4>
      <a:accent5>
        <a:srgbClr val="FFFFFF"/>
      </a:accent5>
      <a:accent6>
        <a:srgbClr val="FFFFFF"/>
      </a:accent6>
      <a:hlink>
        <a:srgbClr val="0563C1"/>
      </a:hlink>
      <a:folHlink>
        <a:srgbClr val="954F72"/>
      </a:folHlink>
    </a:clrScheme>
    <a:fontScheme name="Rubrik 2">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normAutofit/>
      </a:bodyPr>
      <a:lstStyle>
        <a:defPPr marL="0" indent="0" algn="l">
          <a:buNone/>
          <a:defRPr sz="1800" kern="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tandard tomt office powerpoint dokument.pptx" id="{8DCB4AD9-214B-441A-930F-28D1AC5554CA}" vid="{0221B914-84C1-4A78-AA1A-1C6793327A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SMHI ljus mall</Template>
  <TotalTime>14853</TotalTime>
  <Words>2617</Words>
  <Application>Microsoft Office PowerPoint</Application>
  <PresentationFormat>Bildspel på skärmen (16:9)</PresentationFormat>
  <Paragraphs>255</Paragraphs>
  <Slides>45</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45</vt:i4>
      </vt:variant>
    </vt:vector>
  </HeadingPairs>
  <TitlesOfParts>
    <vt:vector size="50" baseType="lpstr">
      <vt:lpstr>Arial</vt:lpstr>
      <vt:lpstr>Arial Black</vt:lpstr>
      <vt:lpstr>Calibri</vt:lpstr>
      <vt:lpstr>Wingdings</vt:lpstr>
      <vt:lpstr>Office-tema</vt:lpstr>
      <vt:lpstr>användare med  särskild rättighet för vädervarningar i WIS</vt:lpstr>
      <vt:lpstr>Innehåll</vt:lpstr>
      <vt:lpstr>Förutsättningar</vt:lpstr>
      <vt:lpstr>Om vädervarningar och WIS</vt:lpstr>
      <vt:lpstr>Om utbildningsmaterialet</vt:lpstr>
      <vt:lpstr>Om vädervarningsmodulen och påverkansbedömningar i WIS</vt:lpstr>
      <vt:lpstr>Förkunskaper</vt:lpstr>
      <vt:lpstr>Behörigheter och inställningar för  vädervarningsinformation i WIS</vt:lpstr>
      <vt:lpstr>Om rättigheter</vt:lpstr>
      <vt:lpstr>Vem ser och gör vad i WIS?</vt:lpstr>
      <vt:lpstr>Särskild rättighet för vädervarningar</vt:lpstr>
      <vt:lpstr>Om vädervarningar i WIS</vt:lpstr>
      <vt:lpstr>Vädervarningsmodulen</vt:lpstr>
      <vt:lpstr>Vädervarningar och meddelanden</vt:lpstr>
      <vt:lpstr>Kartans möjligheter</vt:lpstr>
      <vt:lpstr>Hitta vädervarningar i listan</vt:lpstr>
      <vt:lpstr>Vilka är och vad betyder ikonerna för  Varningsnivåer och Meddelanden?</vt:lpstr>
      <vt:lpstr>Om vädervarningar i listan</vt:lpstr>
      <vt:lpstr>Varningsförslag</vt:lpstr>
      <vt:lpstr>Publicerade och föreslagna vädervarningar</vt:lpstr>
      <vt:lpstr>Se inlämnade ställningstaganden</vt:lpstr>
      <vt:lpstr>Varning och varningsförslag Översvämning (1)</vt:lpstr>
      <vt:lpstr>Varning och varningsförslag Översvämning (2)</vt:lpstr>
      <vt:lpstr>Varning och varningsförslag Översvämning (3)</vt:lpstr>
      <vt:lpstr>Revisioner</vt:lpstr>
      <vt:lpstr>Varningsförslag,  påverkansbedömning och  ställningstagande</vt:lpstr>
      <vt:lpstr>Om varningsförslag, påverkans-bedömning och ställningstagande</vt:lpstr>
      <vt:lpstr>Varningsförslag och  ställningstagande/påverkansbedömning</vt:lpstr>
      <vt:lpstr>Varningsförslag (frågor)</vt:lpstr>
      <vt:lpstr>Ställningstagande (svar)</vt:lpstr>
      <vt:lpstr>Publicerade varningar och meddelanden</vt:lpstr>
      <vt:lpstr>Meddelandeutskick</vt:lpstr>
      <vt:lpstr>Här ställer du in Meddelandeutskick</vt:lpstr>
      <vt:lpstr>Så här gör du</vt:lpstr>
      <vt:lpstr>Nationell varningsutvärdering</vt:lpstr>
      <vt:lpstr>Nationell utvärdering efter passerad vädervarning</vt:lpstr>
      <vt:lpstr>När finns det en nationell varningsutvärdering?</vt:lpstr>
      <vt:lpstr>Nationella utvärderingsfrågor</vt:lpstr>
      <vt:lpstr>Exempel på besvarade påverkans- bedömningar och nationella utvärderingar</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Norberg AnnaKarin</dc:creator>
  <cp:lastModifiedBy>Helena Wulff</cp:lastModifiedBy>
  <cp:revision>121</cp:revision>
  <dcterms:created xsi:type="dcterms:W3CDTF">2021-03-02T20:11:33Z</dcterms:created>
  <dcterms:modified xsi:type="dcterms:W3CDTF">2021-03-24T07:40:55Z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cffee6-aa30-4f5a-bbc3-434e7067f7b3_Enabled">
    <vt:lpwstr>true</vt:lpwstr>
  </property>
  <property fmtid="{D5CDD505-2E9C-101B-9397-08002B2CF9AE}" pid="3" name="MSIP_Label_71cffee6-aa30-4f5a-bbc3-434e7067f7b3_SetDate">
    <vt:lpwstr>2021-03-04T09:22:33Z</vt:lpwstr>
  </property>
  <property fmtid="{D5CDD505-2E9C-101B-9397-08002B2CF9AE}" pid="4" name="MSIP_Label_71cffee6-aa30-4f5a-bbc3-434e7067f7b3_Method">
    <vt:lpwstr>Standard</vt:lpwstr>
  </property>
  <property fmtid="{D5CDD505-2E9C-101B-9397-08002B2CF9AE}" pid="5" name="MSIP_Label_71cffee6-aa30-4f5a-bbc3-434e7067f7b3_Name">
    <vt:lpwstr>Company Confidential</vt:lpwstr>
  </property>
  <property fmtid="{D5CDD505-2E9C-101B-9397-08002B2CF9AE}" pid="6" name="MSIP_Label_71cffee6-aa30-4f5a-bbc3-434e7067f7b3_SiteId">
    <vt:lpwstr>0d11ac4a-ef5e-423a-803b-e51aacfa43d6</vt:lpwstr>
  </property>
  <property fmtid="{D5CDD505-2E9C-101B-9397-08002B2CF9AE}" pid="7" name="MSIP_Label_71cffee6-aa30-4f5a-bbc3-434e7067f7b3_ActionId">
    <vt:lpwstr>755ba487-51c1-49a0-87fd-1693381320fa</vt:lpwstr>
  </property>
  <property fmtid="{D5CDD505-2E9C-101B-9397-08002B2CF9AE}" pid="8" name="MSIP_Label_71cffee6-aa30-4f5a-bbc3-434e7067f7b3_ContentBits">
    <vt:lpwstr>0</vt:lpwstr>
  </property>
</Properties>
</file>