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63" r:id="rId2"/>
    <p:sldId id="280" r:id="rId3"/>
    <p:sldId id="277" r:id="rId4"/>
    <p:sldId id="331" r:id="rId5"/>
    <p:sldId id="303" r:id="rId6"/>
    <p:sldId id="33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orient="horz" pos="214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Wulff" initials="HW" lastIdx="2" clrIdx="0">
    <p:extLst>
      <p:ext uri="{19B8F6BF-5375-455C-9EA6-DF929625EA0E}">
        <p15:presenceInfo xmlns:p15="http://schemas.microsoft.com/office/powerpoint/2012/main" userId="S::helena.wulff@combitech.com::6c1d3f8d-9797-49d7-8b59-8563d4016266" providerId="AD"/>
      </p:ext>
    </p:extLst>
  </p:cmAuthor>
  <p:cmAuthor id="2" name="Nygren Fredrik" initials="NF" lastIdx="19" clrIdx="1">
    <p:extLst>
      <p:ext uri="{19B8F6BF-5375-455C-9EA6-DF929625EA0E}">
        <p15:presenceInfo xmlns:p15="http://schemas.microsoft.com/office/powerpoint/2012/main" userId="S::fredrik.nygren@lansstyrelsen.se::17f16d6e-28c3-4d20-ade6-3016308e23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760" autoAdjust="0"/>
  </p:normalViewPr>
  <p:slideViewPr>
    <p:cSldViewPr snapToGrid="0">
      <p:cViewPr>
        <p:scale>
          <a:sx n="110" d="100"/>
          <a:sy n="110" d="100"/>
        </p:scale>
        <p:origin x="1428" y="702"/>
      </p:cViewPr>
      <p:guideLst>
        <p:guide orient="horz" pos="441"/>
        <p:guide orient="horz" pos="21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11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Wulff" userId="6c1d3f8d-9797-49d7-8b59-8563d4016266" providerId="ADAL" clId="{BDDCCDF8-F306-4A6C-97EC-2E21021BBACF}"/>
    <pc:docChg chg="modSld">
      <pc:chgData name="Helena Wulff" userId="6c1d3f8d-9797-49d7-8b59-8563d4016266" providerId="ADAL" clId="{BDDCCDF8-F306-4A6C-97EC-2E21021BBACF}" dt="2021-03-23T10:07:32.083" v="7" actId="1038"/>
      <pc:docMkLst>
        <pc:docMk/>
      </pc:docMkLst>
      <pc:sldChg chg="modSp mod">
        <pc:chgData name="Helena Wulff" userId="6c1d3f8d-9797-49d7-8b59-8563d4016266" providerId="ADAL" clId="{BDDCCDF8-F306-4A6C-97EC-2E21021BBACF}" dt="2021-03-23T10:07:32.083" v="7" actId="1038"/>
        <pc:sldMkLst>
          <pc:docMk/>
          <pc:sldMk cId="2302986273" sldId="332"/>
        </pc:sldMkLst>
        <pc:spChg chg="mod">
          <ac:chgData name="Helena Wulff" userId="6c1d3f8d-9797-49d7-8b59-8563d4016266" providerId="ADAL" clId="{BDDCCDF8-F306-4A6C-97EC-2E21021BBACF}" dt="2021-03-23T10:07:07.033" v="1" actId="20577"/>
          <ac:spMkLst>
            <pc:docMk/>
            <pc:sldMk cId="2302986273" sldId="332"/>
            <ac:spMk id="3" creationId="{192C2D28-E5C3-4FAD-8A80-94307F68568B}"/>
          </ac:spMkLst>
        </pc:spChg>
        <pc:spChg chg="mod">
          <ac:chgData name="Helena Wulff" userId="6c1d3f8d-9797-49d7-8b59-8563d4016266" providerId="ADAL" clId="{BDDCCDF8-F306-4A6C-97EC-2E21021BBACF}" dt="2021-03-23T10:07:32.083" v="7" actId="1038"/>
          <ac:spMkLst>
            <pc:docMk/>
            <pc:sldMk cId="2302986273" sldId="332"/>
            <ac:spMk id="11" creationId="{140EC3AB-7DE4-4DA6-AF35-AA1EDABA278B}"/>
          </ac:spMkLst>
        </pc:spChg>
        <pc:grpChg chg="mod">
          <ac:chgData name="Helena Wulff" userId="6c1d3f8d-9797-49d7-8b59-8563d4016266" providerId="ADAL" clId="{BDDCCDF8-F306-4A6C-97EC-2E21021BBACF}" dt="2021-03-23T10:07:22.614" v="2" actId="1076"/>
          <ac:grpSpMkLst>
            <pc:docMk/>
            <pc:sldMk cId="2302986273" sldId="332"/>
            <ac:grpSpMk id="12" creationId="{3F8A6439-A9AA-4374-83F4-8316977E516E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40E2EC0-CFAD-4231-8372-DF5CDC549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7D48D3-EFB7-4B3E-A99A-5873243CD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B844-5124-4B63-9A01-94DB6F4C5084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72B7D2-1A3C-4109-9435-F7EEE1E52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03652F-7098-4EBD-94E1-AD31E5728E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EEEDF-EF62-491D-9384-6BBCFCAB55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46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AFDC1-7934-4ADE-8A01-DF04F77B2F3C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89E91-B0FD-4006-B54A-86D0A8D931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5310DCC-F93E-47D3-8AF1-73D83A535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903" y="3245810"/>
            <a:ext cx="5761253" cy="1101600"/>
          </a:xfrm>
        </p:spPr>
        <p:txBody>
          <a:bodyPr lIns="0" rIns="0" anchor="t">
            <a:noAutofit/>
          </a:bodyPr>
          <a:lstStyle>
            <a:lvl1pPr>
              <a:defRPr lang="sv-SE" sz="2800" strike="noStrike" kern="1200" cap="all" normalizeH="0" baseline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cap="all" dirty="0">
                <a:latin typeface="Arial Black" panose="020B0A04020102020204" pitchFamily="34" charset="0"/>
              </a:rPr>
              <a:t>KLICKA här FÖR ATT LÄGGA TILL RUBRIK</a:t>
            </a:r>
            <a:endParaRPr lang="sv-SE" sz="2800" dirty="0">
              <a:latin typeface="Arial Black" panose="020B0A04020102020204" pitchFamily="34" charset="0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D2798BB5-74F6-45AD-974C-42E3FC002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6230"/>
          <a:stretch/>
        </p:blipFill>
        <p:spPr>
          <a:xfrm>
            <a:off x="0" y="0"/>
            <a:ext cx="5143624" cy="429619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4F3F44B-59C9-43F6-90A6-293B49E3FACA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47903" y="2785367"/>
            <a:ext cx="5761254" cy="4214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b">
            <a:noAutofit/>
          </a:bodyPr>
          <a:lstStyle>
            <a:lvl1pPr marL="0" indent="0">
              <a:buFont typeface="Wingdings" pitchFamily="2" charset="2"/>
              <a:buNone/>
              <a:defRPr sz="1600" cap="all" baseline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6173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91" userDrawn="1">
          <p15:clr>
            <a:srgbClr val="A4A3A4"/>
          </p15:clr>
        </p15:guide>
        <p15:guide id="2" orient="horz" pos="1960" userDrawn="1">
          <p15:clr>
            <a:srgbClr val="A4A3A4"/>
          </p15:clr>
        </p15:guide>
        <p15:guide id="3" orient="horz" pos="2255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våradersrubrik"/>
          <p:cNvSpPr>
            <a:spLocks noGrp="1"/>
          </p:cNvSpPr>
          <p:nvPr>
            <p:ph type="title" hasCustomPrompt="1"/>
          </p:nvPr>
        </p:nvSpPr>
        <p:spPr>
          <a:xfrm>
            <a:off x="687972" y="906380"/>
            <a:ext cx="7771816" cy="860400"/>
          </a:xfrm>
        </p:spPr>
        <p:txBody>
          <a:bodyPr lIns="0" rIns="0" numCol="1" anchor="t">
            <a:noAutofit/>
          </a:bodyPr>
          <a:lstStyle>
            <a:lvl1pPr>
              <a:defRPr lang="sv-SE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</a:t>
            </a:r>
            <a:br>
              <a:rPr lang="sv-SE" sz="2800" dirty="0">
                <a:latin typeface="Arial Black" panose="020B0A04020102020204" pitchFamily="34" charset="0"/>
              </a:rPr>
            </a:br>
            <a:r>
              <a:rPr lang="sv-SE" sz="2800" dirty="0">
                <a:latin typeface="Arial Black" panose="020B0A04020102020204" pitchFamily="34" charset="0"/>
              </a:rPr>
              <a:t>tvåradig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7972" y="1828800"/>
            <a:ext cx="7771815" cy="316357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81" userDrawn="1">
          <p15:clr>
            <a:srgbClr val="A4A3A4"/>
          </p15:clr>
        </p15:guide>
        <p15:guide id="4" orient="horz" pos="1302" userDrawn="1">
          <p15:clr>
            <a:srgbClr val="A4A3A4"/>
          </p15:clr>
        </p15:guide>
        <p15:guide id="5" pos="431" userDrawn="1">
          <p15:clr>
            <a:srgbClr val="A4A3A4"/>
          </p15:clr>
        </p15:guide>
        <p15:guide id="6" pos="5329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radig 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nradig rubriktext"/>
          <p:cNvSpPr>
            <a:spLocks noGrp="1"/>
          </p:cNvSpPr>
          <p:nvPr>
            <p:ph type="title" hasCustomPrompt="1"/>
          </p:nvPr>
        </p:nvSpPr>
        <p:spPr>
          <a:xfrm>
            <a:off x="687972" y="906380"/>
            <a:ext cx="7771815" cy="425675"/>
          </a:xfrm>
        </p:spPr>
        <p:txBody>
          <a:bodyPr wrap="none" lIns="0" rIns="0" anchor="t">
            <a:noAutofit/>
          </a:bodyPr>
          <a:lstStyle>
            <a:lvl1pPr>
              <a:defRPr lang="sv-SE" sz="28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enradig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7972" y="1393200"/>
            <a:ext cx="7771815" cy="358795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81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orient="horz" pos="1030" userDrawn="1">
          <p15:clr>
            <a:srgbClr val="A4A3A4"/>
          </p15:clr>
        </p15:guide>
        <p15:guide id="4" pos="5329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300" y="3231607"/>
            <a:ext cx="6179635" cy="445539"/>
          </a:xfrm>
        </p:spPr>
        <p:txBody>
          <a:bodyPr wrap="none" lIns="0" tIns="0" rIns="0" bIns="0" anchor="b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Lägg till enradig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E8DA9C-78FE-4812-B9DD-CE90A96D1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3" t="26230"/>
          <a:stretch/>
        </p:blipFill>
        <p:spPr>
          <a:xfrm>
            <a:off x="0" y="0"/>
            <a:ext cx="3095728" cy="42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55" userDrawn="1">
          <p15:clr>
            <a:srgbClr val="A4A3A4"/>
          </p15:clr>
        </p15:guide>
        <p15:guide id="2" pos="453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974" y="906380"/>
            <a:ext cx="7768851" cy="860400"/>
          </a:xfrm>
        </p:spPr>
        <p:txBody>
          <a:bodyPr lIns="0" rIns="0" anchor="t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</a:t>
            </a:r>
            <a:br>
              <a:rPr lang="sv-SE" sz="2800" dirty="0">
                <a:latin typeface="Arial Black" panose="020B0A04020102020204" pitchFamily="34" charset="0"/>
              </a:rPr>
            </a:br>
            <a:r>
              <a:rPr lang="sv-SE" sz="2800" dirty="0">
                <a:latin typeface="Arial Black" panose="020B0A04020102020204" pitchFamily="34" charset="0"/>
              </a:rPr>
              <a:t>tvåradig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7975" y="1830235"/>
            <a:ext cx="3704638" cy="3163570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58B9-0CDE-4ACD-9AC5-5F98243B517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55150" y="1828800"/>
            <a:ext cx="3704638" cy="3164400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4" orient="horz" pos="1302" userDrawn="1">
          <p15:clr>
            <a:srgbClr val="A4A3A4"/>
          </p15:clr>
        </p15:guide>
        <p15:guide id="5" pos="5329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radig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974" y="906380"/>
            <a:ext cx="7771813" cy="425675"/>
          </a:xfrm>
        </p:spPr>
        <p:txBody>
          <a:bodyPr wrap="none" lIns="0" rIns="0" anchor="t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enradig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EF37DA-0A85-47F2-981D-1B490AB1345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7975" y="1394460"/>
            <a:ext cx="3704638" cy="3590289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3C1729-F0A6-4BD0-A690-71513CC033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55150" y="1394461"/>
            <a:ext cx="3704638" cy="3590288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81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5" orient="horz" pos="1030" userDrawn="1">
          <p15:clr>
            <a:srgbClr val="A4A3A4"/>
          </p15:clr>
        </p15:guide>
        <p15:guide id="6" pos="5329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273844"/>
            <a:ext cx="69506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369219"/>
            <a:ext cx="7775576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BFC3C-D1D7-47F8-AD1E-FE1B9FBF85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00" y="356400"/>
            <a:ext cx="805680" cy="325893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9823F7C-1C41-40CB-8488-9C1BC3C816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79" y="235350"/>
            <a:ext cx="1271127" cy="5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7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  <p:sldLayoutId id="2147483662" r:id="rId5"/>
    <p:sldLayoutId id="2147483664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hi.se/kunskapsbanken/meteorologi/varningar-och-meddelanden/for-samhallsaktorer/om-vadervarningar-for-samhallsaktorer-1.169487" TargetMode="External"/><Relationship Id="rId2" Type="http://schemas.openxmlformats.org/officeDocument/2006/relationships/hyperlink" Target="https://opendata.smhi.se/apidocs/IBWwarnings/index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hi.se/kunskapsbanken/meteorologi/varningar-och-meddelanden/for-samhallsaktorer/om-vadervarningar-for-samhallsaktorer-1.169487" TargetMode="External"/><Relationship Id="rId2" Type="http://schemas.openxmlformats.org/officeDocument/2006/relationships/hyperlink" Target="mailto:wis@msb.s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sb.se/wi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D60B73A-47F0-4763-95E2-36990876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903" y="3245810"/>
            <a:ext cx="5904211" cy="1101600"/>
          </a:xfrm>
        </p:spPr>
        <p:txBody>
          <a:bodyPr/>
          <a:lstStyle/>
          <a:p>
            <a:r>
              <a:rPr lang="sv-SE" sz="2800" dirty="0"/>
              <a:t>användare utan Standardrättighet för vädervarningar i WIS</a:t>
            </a: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ECD51F-0173-4F7F-8FFA-2F7222527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902" y="2785367"/>
            <a:ext cx="5967851" cy="421481"/>
          </a:xfrm>
        </p:spPr>
        <p:txBody>
          <a:bodyPr/>
          <a:lstStyle/>
          <a:p>
            <a:r>
              <a:rPr lang="sv-SE" dirty="0"/>
              <a:t>informationsmaterial </a:t>
            </a:r>
          </a:p>
        </p:txBody>
      </p:sp>
      <p:pic>
        <p:nvPicPr>
          <p:cNvPr id="6" name="Platshållare för innehåll 4">
            <a:extLst>
              <a:ext uri="{FF2B5EF4-FFF2-40B4-BE49-F238E27FC236}">
                <a16:creationId xmlns:a16="http://schemas.microsoft.com/office/drawing/2014/main" id="{7B4EB976-6DAD-4EC2-9CDF-506A8A564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79" y="235350"/>
            <a:ext cx="1271127" cy="5666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186F6F6-90D5-400F-A8F1-C1C909E8DDB2}"/>
              </a:ext>
            </a:extLst>
          </p:cNvPr>
          <p:cNvSpPr txBox="1"/>
          <p:nvPr/>
        </p:nvSpPr>
        <p:spPr>
          <a:xfrm>
            <a:off x="2847902" y="4347410"/>
            <a:ext cx="1887583" cy="4214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sv-SE" sz="1100" kern="0" dirty="0">
                <a:latin typeface="Arial" panose="020B0604020202020204" pitchFamily="34" charset="0"/>
                <a:cs typeface="Arial" panose="020B0604020202020204" pitchFamily="34" charset="0"/>
              </a:rPr>
              <a:t>Rev. 2021-03-25</a:t>
            </a:r>
          </a:p>
        </p:txBody>
      </p:sp>
    </p:spTree>
    <p:extLst>
      <p:ext uri="{BB962C8B-B14F-4D97-AF65-F5344CB8AC3E}">
        <p14:creationId xmlns:p14="http://schemas.microsoft.com/office/powerpoint/2010/main" val="39170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7E72D1F-C18E-4D7A-98D6-36680875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vädervarningar i WIS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DA399F-F157-4B59-828A-6A4DCA8EAA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400" dirty="0"/>
              <a:t>Från 14 april 2021 erbjuds tre olika rutiner för att bli notifierad när SMHI publicerar en varning eller ett meddelade:</a:t>
            </a:r>
          </a:p>
          <a:p>
            <a:r>
              <a:rPr lang="sv-SE" sz="1200" dirty="0"/>
              <a:t>Via meddelandeutskick från WIS (rekommenderas i första hand och kan göras fr.o.m. januari 2021)</a:t>
            </a:r>
          </a:p>
          <a:p>
            <a:r>
              <a:rPr lang="sv-SE" sz="1200" dirty="0"/>
              <a:t>Notifiering som push-notis i SMHI:s </a:t>
            </a:r>
            <a:r>
              <a:rPr lang="sv-SE" sz="1200" dirty="0" err="1"/>
              <a:t>väderapp</a:t>
            </a:r>
            <a:endParaRPr lang="sv-SE" sz="1200" dirty="0"/>
          </a:p>
          <a:p>
            <a:r>
              <a:rPr lang="sv-SE" sz="1200" dirty="0"/>
              <a:t>Via egen framtagen tjänst som hämtar öppna data från SMHI </a:t>
            </a:r>
            <a:br>
              <a:rPr lang="sv-SE" sz="1200" dirty="0"/>
            </a:br>
            <a:r>
              <a:rPr lang="sv-SE" sz="1100" dirty="0"/>
              <a:t>(</a:t>
            </a:r>
            <a:r>
              <a:rPr lang="sv-SE" sz="1100" dirty="0">
                <a:hlinkClick r:id="rId2"/>
              </a:rPr>
              <a:t>SMHI </a:t>
            </a:r>
            <a:r>
              <a:rPr lang="sv-SE" sz="1100" dirty="0" err="1">
                <a:hlinkClick r:id="rId2"/>
              </a:rPr>
              <a:t>open</a:t>
            </a:r>
            <a:r>
              <a:rPr lang="sv-SE" sz="1100" dirty="0">
                <a:hlinkClick r:id="rId2"/>
              </a:rPr>
              <a:t> data, API-</a:t>
            </a:r>
            <a:r>
              <a:rPr lang="sv-SE" sz="1100" dirty="0" err="1">
                <a:hlinkClick r:id="rId2"/>
              </a:rPr>
              <a:t>documentation</a:t>
            </a:r>
            <a:r>
              <a:rPr lang="sv-SE" sz="1100" dirty="0"/>
              <a:t>, på engelska)</a:t>
            </a:r>
          </a:p>
          <a:p>
            <a:pPr marL="0" indent="0">
              <a:buNone/>
            </a:pPr>
            <a:r>
              <a:rPr lang="sv-SE" sz="1400" dirty="0"/>
              <a:t>I WIS finns från samma datum en väder-varningsmodul som är uppbyggd kring det nya arbetssättet för vädervarningar. </a:t>
            </a:r>
          </a:p>
          <a:p>
            <a:pPr marL="0" indent="0">
              <a:buNone/>
            </a:pPr>
            <a:r>
              <a:rPr lang="sv-SE" sz="1400" dirty="0"/>
              <a:t>Se</a:t>
            </a:r>
            <a:r>
              <a:rPr lang="sv-SE" sz="1400" i="1" dirty="0"/>
              <a:t> </a:t>
            </a:r>
            <a:r>
              <a:rPr lang="sv-SE" sz="1400" i="1" dirty="0">
                <a:hlinkClick r:id="rId3"/>
              </a:rPr>
              <a:t>Nationell vägledning för vädervarningar – samhällsaktörernas arbete</a:t>
            </a:r>
            <a:r>
              <a:rPr lang="sv-SE" sz="1400" dirty="0"/>
              <a:t> för mer information om arbetssättet i dess helhet.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331BF7B-A674-4697-BFBA-6EACB208F04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400" dirty="0"/>
              <a:t>Samhällsaktörer rekommenderas att använda WIS för notifieringar om vädervarningar. </a:t>
            </a:r>
          </a:p>
          <a:p>
            <a:pPr marL="0" indent="0">
              <a:buNone/>
            </a:pPr>
            <a:r>
              <a:rPr lang="sv-SE" sz="1400" dirty="0"/>
              <a:t>Beroende på typ av aktör i WIS och vilka rättigheter användaren har fått av sin WIS-administratör har man som användare olika tillgång till information. </a:t>
            </a:r>
          </a:p>
          <a:p>
            <a:pPr marL="0" indent="0">
              <a:buNone/>
            </a:pPr>
            <a:r>
              <a:rPr lang="sv-SE" sz="1400" dirty="0"/>
              <a:t>Denna information riktar sig till dig som tillhör en aktör som saknar standardrättigheter för vädervarningar i WIS. Du ser inte den nya vädervarningsmodulen i WIS, däremot kan du ställa in meddelandeutskick för publicerade vädervarningar och meddelanden. </a:t>
            </a:r>
          </a:p>
          <a:p>
            <a:pPr marL="0" indent="0">
              <a:buNone/>
            </a:pPr>
            <a:r>
              <a:rPr lang="sv-SE" sz="1400" dirty="0"/>
              <a:t>Denna information ger dig ett stöd i att göra dessa inställningar.</a:t>
            </a:r>
          </a:p>
        </p:txBody>
      </p:sp>
    </p:spTree>
    <p:extLst>
      <p:ext uri="{BB962C8B-B14F-4D97-AF65-F5344CB8AC3E}">
        <p14:creationId xmlns:p14="http://schemas.microsoft.com/office/powerpoint/2010/main" val="10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18C8EE-FDD4-42B6-A559-A8E4D374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 </a:t>
            </a:r>
            <a:r>
              <a:rPr lang="sv-SE" dirty="0"/>
              <a:t>detta material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F8BC7B-FE28-4093-B44F-90AA3C968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4" y="1394460"/>
            <a:ext cx="3704638" cy="3590289"/>
          </a:xfrm>
        </p:spPr>
        <p:txBody>
          <a:bodyPr/>
          <a:lstStyle/>
          <a:p>
            <a:r>
              <a:rPr lang="sv-SE" sz="1400" dirty="0"/>
              <a:t>Denna information vänder sig till dig som </a:t>
            </a:r>
            <a:r>
              <a:rPr lang="sv-SE" sz="1400" u="sng" dirty="0"/>
              <a:t>saknar standardrättighet</a:t>
            </a:r>
            <a:r>
              <a:rPr lang="sv-SE" sz="1400" dirty="0"/>
              <a:t> för väder-varningar i WIS. Du kan </a:t>
            </a:r>
            <a:r>
              <a:rPr lang="sv-SE" sz="1400" dirty="0">
                <a:ea typeface="Calibri" panose="020F0502020204030204" pitchFamily="34" charset="0"/>
              </a:rPr>
              <a:t>enbart ställa in </a:t>
            </a:r>
            <a:r>
              <a:rPr lang="sv-SE" sz="1400" i="1" dirty="0">
                <a:ea typeface="Calibri" panose="020F0502020204030204" pitchFamily="34" charset="0"/>
              </a:rPr>
              <a:t>Meddelandeutskick</a:t>
            </a:r>
            <a:r>
              <a:rPr lang="sv-SE" sz="1400" dirty="0">
                <a:ea typeface="Calibri" panose="020F0502020204030204" pitchFamily="34" charset="0"/>
              </a:rPr>
              <a:t> för beslutade publicerade varningar och meddelanden i WIS. </a:t>
            </a:r>
          </a:p>
          <a:p>
            <a:r>
              <a:rPr lang="sv-SE" sz="1400" dirty="0"/>
              <a:t>Publicerade vädervarningar aviseras därefter genom SMS och/eller epost, med länkar till SMHI:s informations-kanaler.</a:t>
            </a:r>
          </a:p>
          <a:p>
            <a:pPr marL="301625" indent="-285750"/>
            <a:r>
              <a:rPr lang="sv-SE" sz="1400" dirty="0"/>
              <a:t>För att kunna ställa in </a:t>
            </a:r>
            <a:r>
              <a:rPr lang="sv-SE" sz="1400" i="1" dirty="0"/>
              <a:t>Meddelandeutskick </a:t>
            </a:r>
            <a:r>
              <a:rPr lang="sv-SE" sz="1400" dirty="0"/>
              <a:t>behöver du en inloggning i WIS. För att få det, kontakta din organisations aktörs-administratör alternativt WIS Support </a:t>
            </a:r>
            <a:r>
              <a:rPr lang="sv-SE" sz="1200" dirty="0"/>
              <a:t>(</a:t>
            </a:r>
            <a:r>
              <a:rPr lang="sv-SE" sz="1200" dirty="0">
                <a:hlinkClick r:id="rId2"/>
              </a:rPr>
              <a:t>wis@msb.se</a:t>
            </a:r>
            <a:r>
              <a:rPr lang="sv-SE" sz="1200" dirty="0"/>
              <a:t> alt 010-240 43 00)</a:t>
            </a:r>
            <a:endParaRPr lang="sv-SE" sz="1600" dirty="0">
              <a:highlight>
                <a:srgbClr val="FFFF00"/>
              </a:highlight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71C326E-137A-4226-9D1F-DE61F9BC3D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55149" y="1394461"/>
            <a:ext cx="4076029" cy="3590288"/>
          </a:xfrm>
        </p:spPr>
        <p:txBody>
          <a:bodyPr/>
          <a:lstStyle/>
          <a:p>
            <a:r>
              <a:rPr lang="sv-SE" sz="1400" dirty="0">
                <a:effectLst/>
                <a:ea typeface="Calibri" panose="020F0502020204030204" pitchFamily="34" charset="0"/>
              </a:rPr>
              <a:t>Det finns två utbildningar i </a:t>
            </a:r>
            <a:r>
              <a:rPr lang="sv-SE" sz="1400" dirty="0" err="1">
                <a:effectLst/>
                <a:ea typeface="Calibri" panose="020F0502020204030204" pitchFamily="34" charset="0"/>
              </a:rPr>
              <a:t>powerpoint</a:t>
            </a:r>
            <a:r>
              <a:rPr lang="sv-SE" sz="1400" dirty="0">
                <a:effectLst/>
                <a:ea typeface="Calibri" panose="020F0502020204030204" pitchFamily="34" charset="0"/>
              </a:rPr>
              <a:t> för vädervarningar i WIS. För dessa är målgrupperna:</a:t>
            </a:r>
          </a:p>
          <a:p>
            <a:pPr lvl="1"/>
            <a:r>
              <a:rPr lang="sv-SE" sz="1200" dirty="0">
                <a:effectLst/>
                <a:ea typeface="Calibri" panose="020F0502020204030204" pitchFamily="34" charset="0"/>
              </a:rPr>
              <a:t>WIS-användare med standardrättighet för vädervarningar </a:t>
            </a:r>
          </a:p>
          <a:p>
            <a:pPr lvl="1"/>
            <a:r>
              <a:rPr lang="sv-SE" sz="1200" dirty="0">
                <a:ea typeface="Calibri" panose="020F0502020204030204" pitchFamily="34" charset="0"/>
              </a:rPr>
              <a:t>WIS-användare hos länsstyrelserna med särskild rättighet för vädervarningar</a:t>
            </a:r>
          </a:p>
          <a:p>
            <a:pPr marL="342900" lvl="1" indent="0">
              <a:buNone/>
            </a:pPr>
            <a:r>
              <a:rPr lang="sv-SE" sz="1100" dirty="0">
                <a:ea typeface="Calibri" panose="020F0502020204030204" pitchFamily="34" charset="0"/>
                <a:hlinkClick r:id="rId3"/>
              </a:rPr>
              <a:t>https://www.smhi.se/kunskapsbanken/meteorologi/varningar-och-meddelanden/for-samhallsaktorer/om-vadervarningar-for-samhallsaktorer-1.169487</a:t>
            </a:r>
            <a:r>
              <a:rPr lang="sv-SE" sz="1100" dirty="0">
                <a:ea typeface="Calibri" panose="020F0502020204030204" pitchFamily="34" charset="0"/>
              </a:rPr>
              <a:t> </a:t>
            </a:r>
          </a:p>
          <a:p>
            <a:r>
              <a:rPr lang="sv-SE" sz="1400" dirty="0"/>
              <a:t>För mer information och webb-utbildningar om WIS, hänvisas till </a:t>
            </a:r>
            <a:r>
              <a:rPr lang="sv-SE" sz="1400" dirty="0">
                <a:hlinkClick r:id="rId4"/>
              </a:rPr>
              <a:t>www.msb.se/</a:t>
            </a:r>
            <a:r>
              <a:rPr lang="sv-SE" sz="1400" dirty="0" err="1">
                <a:hlinkClick r:id="rId4"/>
              </a:rPr>
              <a:t>wis</a:t>
            </a:r>
            <a:r>
              <a:rPr lang="sv-SE" sz="1400" dirty="0" err="1"/>
              <a:t>.</a:t>
            </a:r>
            <a:endParaRPr lang="sv-SE" sz="1400" dirty="0"/>
          </a:p>
          <a:p>
            <a:pPr marL="0" indent="0">
              <a:buNone/>
            </a:pPr>
            <a:r>
              <a:rPr lang="sv-S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3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16BB70B-8148-4A02-B47C-AF933562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Här ställer du in Meddelandeutskick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A43BC34-1966-4331-8F8A-AF9103C30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394460"/>
            <a:ext cx="3704638" cy="3590289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För att få aviseringar om nya väder-varningar och meddelanden, görs inställningar under Meddelandeutskick. </a:t>
            </a:r>
          </a:p>
          <a:p>
            <a:pPr marL="0" indent="0">
              <a:buNone/>
            </a:pPr>
            <a:r>
              <a:rPr lang="sv-SE" sz="1600" dirty="0"/>
              <a:t>Klicka på:</a:t>
            </a:r>
          </a:p>
          <a:p>
            <a:pPr marL="0" indent="0">
              <a:buNone/>
            </a:pPr>
            <a:r>
              <a:rPr lang="sv-SE" sz="1100" i="1" dirty="0"/>
              <a:t>&lt;Namn&gt; → Meddelandeutskick →  SMHI Vädervarningar</a:t>
            </a:r>
          </a:p>
          <a:p>
            <a:pPr marL="0" indent="0">
              <a:buNone/>
            </a:pPr>
            <a:br>
              <a:rPr lang="sv-SE" sz="1600" dirty="0"/>
            </a:br>
            <a:r>
              <a:rPr lang="sv-SE" sz="1600" dirty="0"/>
              <a:t>Här väljs hur och för vilket område aviseringar önskas, såväl för föreslagna som för publicerade vädervarningar.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ADF54A7-CE05-4A2A-9C25-C10B33077CB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E697890-1E6A-4C79-AD6C-3C9A83073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394521"/>
            <a:ext cx="4448552" cy="244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atbubbla: rektangel med rundade hörn 3">
            <a:extLst>
              <a:ext uri="{FF2B5EF4-FFF2-40B4-BE49-F238E27FC236}">
                <a16:creationId xmlns:a16="http://schemas.microsoft.com/office/drawing/2014/main" id="{E42FE4CE-8CDD-4D43-B9A2-CE233BC55A99}"/>
              </a:ext>
            </a:extLst>
          </p:cNvPr>
          <p:cNvSpPr/>
          <p:nvPr/>
        </p:nvSpPr>
        <p:spPr>
          <a:xfrm>
            <a:off x="4637026" y="4207945"/>
            <a:ext cx="2418944" cy="621842"/>
          </a:xfrm>
          <a:prstGeom prst="wedgeRoundRectCallout">
            <a:avLst>
              <a:gd name="adj1" fmla="val 114905"/>
              <a:gd name="adj2" fmla="val -47402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v-SE" sz="1400" dirty="0"/>
              <a:t>Välj</a:t>
            </a:r>
            <a:r>
              <a:rPr lang="en-GB" sz="1400" dirty="0"/>
              <a:t> </a:t>
            </a:r>
            <a:r>
              <a:rPr lang="sv-SE" sz="1400" b="1" i="1" dirty="0"/>
              <a:t>Meddelandeutskick</a:t>
            </a:r>
            <a:r>
              <a:rPr lang="sv-SE" sz="1400" dirty="0"/>
              <a:t>, </a:t>
            </a:r>
            <a:br>
              <a:rPr lang="sv-SE" sz="1400" dirty="0"/>
            </a:br>
            <a:r>
              <a:rPr lang="sv-SE" sz="1400" dirty="0"/>
              <a:t>när du klickat på ditt namn</a:t>
            </a:r>
            <a:r>
              <a:rPr lang="en-GB" sz="14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841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C4DEA8-4D9A-40CD-8D81-6EA0F864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gör du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890162-EEBE-44CF-9E3E-521B1E0B4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5" y="1394460"/>
            <a:ext cx="3342700" cy="3590289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Välj epost och/eller SMS samt för vilka län du vill ha varningar och meddelanden. 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Meddelandeutskick kan ställas in för: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400" dirty="0"/>
              <a:t>Publicerade varningar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400" dirty="0"/>
              <a:t>Publicerade meddelanden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400" dirty="0"/>
              <a:t>Publicerade varningar för havsområden samt kulingvarningar </a:t>
            </a:r>
            <a:r>
              <a:rPr lang="sv-SE" sz="1100" i="1" dirty="0"/>
              <a:t>(längre ner på samma sida)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Meddelandeutskick innehåller länkar till SMHI:s informationskanaler.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A789D287-2E74-4F5D-A27A-24A688305FD3}"/>
              </a:ext>
            </a:extLst>
          </p:cNvPr>
          <p:cNvGrpSpPr/>
          <p:nvPr/>
        </p:nvGrpSpPr>
        <p:grpSpPr>
          <a:xfrm>
            <a:off x="4124665" y="966347"/>
            <a:ext cx="4965298" cy="4114748"/>
            <a:chOff x="4124665" y="966347"/>
            <a:chExt cx="4965298" cy="4114748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233A8EDC-36AB-423F-989C-E98D26B9E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4665" y="1332055"/>
              <a:ext cx="4965298" cy="3749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EB695DB-7402-4E97-A3CE-8E4C16B1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885714" flipV="1">
              <a:off x="4297532" y="1025375"/>
              <a:ext cx="1761828" cy="1643772"/>
            </a:xfrm>
            <a:prstGeom prst="rect">
              <a:avLst/>
            </a:prstGeom>
          </p:spPr>
        </p:pic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C2C99BDB-22CD-43D8-BAD2-89D1BEA397CF}"/>
                </a:ext>
              </a:extLst>
            </p:cNvPr>
            <p:cNvSpPr txBox="1"/>
            <p:nvPr/>
          </p:nvSpPr>
          <p:spPr>
            <a:xfrm>
              <a:off x="4169664" y="3152852"/>
              <a:ext cx="1155802" cy="12655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ctr">
              <a:normAutofit/>
            </a:bodyPr>
            <a:lstStyle/>
            <a:p>
              <a:pPr marL="0" indent="0" algn="l">
                <a:buNone/>
              </a:pPr>
              <a:endParaRPr lang="sv-SE" sz="18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8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C22EB-4B69-49E9-AF25-863601B7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kan de se ut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2C2D28-E5C3-4FAD-8A80-94307F685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4" y="1394460"/>
            <a:ext cx="2920281" cy="3590289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Exempel på meddelandeutskick med sms och epost. 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 algn="r">
              <a:buNone/>
            </a:pPr>
            <a:r>
              <a:rPr lang="sv-SE" sz="1200" i="1" dirty="0"/>
              <a:t>Obs övningsexempel!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BF7521-EF29-4A3E-950E-97FDBB972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462"/>
          <a:stretch/>
        </p:blipFill>
        <p:spPr>
          <a:xfrm>
            <a:off x="3809659" y="1822400"/>
            <a:ext cx="1883459" cy="291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3F8A6439-A9AA-4374-83F4-8316977E516E}"/>
              </a:ext>
            </a:extLst>
          </p:cNvPr>
          <p:cNvGrpSpPr/>
          <p:nvPr/>
        </p:nvGrpSpPr>
        <p:grpSpPr>
          <a:xfrm>
            <a:off x="5693118" y="1276912"/>
            <a:ext cx="2509801" cy="3461004"/>
            <a:chOff x="5696431" y="1261695"/>
            <a:chExt cx="2509801" cy="3461004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2B10E34-CB2C-4737-9D1F-33FAC38B7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8134">
              <a:off x="5696431" y="1261695"/>
              <a:ext cx="2509801" cy="3461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140EC3AB-7DE4-4DA6-AF35-AA1EDABA278B}"/>
                </a:ext>
              </a:extLst>
            </p:cNvPr>
            <p:cNvSpPr txBox="1"/>
            <p:nvPr/>
          </p:nvSpPr>
          <p:spPr>
            <a:xfrm rot="505647">
              <a:off x="6495687" y="1650355"/>
              <a:ext cx="669175" cy="10837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ctr">
              <a:normAutofit/>
            </a:bodyPr>
            <a:lstStyle/>
            <a:p>
              <a:pPr marL="0" indent="0" algn="l">
                <a:buNone/>
              </a:pPr>
              <a:r>
                <a:rPr lang="sv-SE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Anna 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9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SMHI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Rubri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normAutofit/>
      </a:bodyPr>
      <a:lstStyle>
        <a:defPPr marL="0" indent="0" algn="l">
          <a:buNone/>
          <a:defRPr sz="1800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 tomt office powerpoint dokument.pptx" id="{8DCB4AD9-214B-441A-930F-28D1AC5554CA}" vid="{0221B914-84C1-4A78-AA1A-1C6793327A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SMHI ljus mall</Template>
  <TotalTime>10716</TotalTime>
  <Words>492</Words>
  <Application>Microsoft Office PowerPoint</Application>
  <PresentationFormat>Bildspel på skärmen (16:9)</PresentationFormat>
  <Paragraphs>58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Office-tema</vt:lpstr>
      <vt:lpstr>användare utan Standardrättighet för vädervarningar i WIS</vt:lpstr>
      <vt:lpstr>Om vädervarningar i WIS</vt:lpstr>
      <vt:lpstr>Om detta material </vt:lpstr>
      <vt:lpstr>Här ställer du in Meddelandeutskick</vt:lpstr>
      <vt:lpstr>Så här gör du</vt:lpstr>
      <vt:lpstr>Så här kan de se 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Norberg AnnaKarin</dc:creator>
  <cp:lastModifiedBy>Helena Wulff</cp:lastModifiedBy>
  <cp:revision>118</cp:revision>
  <dcterms:created xsi:type="dcterms:W3CDTF">2021-03-02T20:11:33Z</dcterms:created>
  <dcterms:modified xsi:type="dcterms:W3CDTF">2021-03-23T10:08:04Z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cffee6-aa30-4f5a-bbc3-434e7067f7b3_Enabled">
    <vt:lpwstr>true</vt:lpwstr>
  </property>
  <property fmtid="{D5CDD505-2E9C-101B-9397-08002B2CF9AE}" pid="3" name="MSIP_Label_71cffee6-aa30-4f5a-bbc3-434e7067f7b3_SetDate">
    <vt:lpwstr>2021-03-04T09:22:33Z</vt:lpwstr>
  </property>
  <property fmtid="{D5CDD505-2E9C-101B-9397-08002B2CF9AE}" pid="4" name="MSIP_Label_71cffee6-aa30-4f5a-bbc3-434e7067f7b3_Method">
    <vt:lpwstr>Standard</vt:lpwstr>
  </property>
  <property fmtid="{D5CDD505-2E9C-101B-9397-08002B2CF9AE}" pid="5" name="MSIP_Label_71cffee6-aa30-4f5a-bbc3-434e7067f7b3_Name">
    <vt:lpwstr>Company Confidential</vt:lpwstr>
  </property>
  <property fmtid="{D5CDD505-2E9C-101B-9397-08002B2CF9AE}" pid="6" name="MSIP_Label_71cffee6-aa30-4f5a-bbc3-434e7067f7b3_SiteId">
    <vt:lpwstr>0d11ac4a-ef5e-423a-803b-e51aacfa43d6</vt:lpwstr>
  </property>
  <property fmtid="{D5CDD505-2E9C-101B-9397-08002B2CF9AE}" pid="7" name="MSIP_Label_71cffee6-aa30-4f5a-bbc3-434e7067f7b3_ActionId">
    <vt:lpwstr>755ba487-51c1-49a0-87fd-1693381320fa</vt:lpwstr>
  </property>
  <property fmtid="{D5CDD505-2E9C-101B-9397-08002B2CF9AE}" pid="8" name="MSIP_Label_71cffee6-aa30-4f5a-bbc3-434e7067f7b3_ContentBits">
    <vt:lpwstr>0</vt:lpwstr>
  </property>
</Properties>
</file>